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handoutMasterIdLst>
    <p:handoutMasterId r:id="rId26"/>
  </p:handoutMasterIdLst>
  <p:sldIdLst>
    <p:sldId id="256" r:id="rId2"/>
    <p:sldId id="280" r:id="rId3"/>
    <p:sldId id="257" r:id="rId4"/>
    <p:sldId id="281" r:id="rId5"/>
    <p:sldId id="301" r:id="rId6"/>
    <p:sldId id="302" r:id="rId7"/>
    <p:sldId id="303" r:id="rId8"/>
    <p:sldId id="304" r:id="rId9"/>
    <p:sldId id="305" r:id="rId10"/>
    <p:sldId id="306" r:id="rId11"/>
    <p:sldId id="279" r:id="rId12"/>
    <p:sldId id="287" r:id="rId13"/>
    <p:sldId id="300" r:id="rId14"/>
    <p:sldId id="307" r:id="rId15"/>
    <p:sldId id="308" r:id="rId16"/>
    <p:sldId id="309" r:id="rId17"/>
    <p:sldId id="310" r:id="rId18"/>
    <p:sldId id="311" r:id="rId19"/>
    <p:sldId id="312" r:id="rId20"/>
    <p:sldId id="316" r:id="rId21"/>
    <p:sldId id="315" r:id="rId22"/>
    <p:sldId id="318" r:id="rId23"/>
    <p:sldId id="314"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35759D"/>
    <a:srgbClr val="040E08"/>
    <a:srgbClr val="35B19D"/>
    <a:srgbClr val="B92D14"/>
    <a:srgbClr val="FFFF00"/>
    <a:srgbClr val="491403"/>
    <a:srgbClr val="3A100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2536" autoAdjust="0"/>
    <p:restoredTop sz="77425" autoAdjust="0"/>
  </p:normalViewPr>
  <p:slideViewPr>
    <p:cSldViewPr>
      <p:cViewPr>
        <p:scale>
          <a:sx n="70" d="100"/>
          <a:sy n="70" d="100"/>
        </p:scale>
        <p:origin x="-13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28E9E1-83F9-4DA3-B535-45C0D8964637}" type="datetimeFigureOut">
              <a:rPr lang="en-US" smtClean="0"/>
              <a:pPr/>
              <a:t>9/24/2013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36FC7B-5B56-4CC4-8272-3F461E14980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0498610-7775-4729-B4C4-0B14628040AB}" type="slidenum">
              <a:rPr lang="en-US"/>
              <a:pPr/>
              <a:t>‹#›</a:t>
            </a:fld>
            <a:endParaRPr lang="en-US"/>
          </a:p>
        </p:txBody>
      </p:sp>
    </p:spTree>
    <p:extLst>
      <p:ext uri="{BB962C8B-B14F-4D97-AF65-F5344CB8AC3E}">
        <p14:creationId xmlns:p14="http://schemas.microsoft.com/office/powerpoint/2010/main" xmlns="" val="5052966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F85EA-8D17-4941-953D-46652193D84F}"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10</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02E9B3-602D-424B-B482-B267D9ED4BA6}" type="slidenum">
              <a:rPr lang="en-US"/>
              <a:pPr/>
              <a:t>11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155BE-94CD-4514-9F2C-2E15C018BC65}" type="slidenum">
              <a:rPr lang="en-US"/>
              <a:pPr/>
              <a:t>12</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13</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kern="1200" baseline="0" dirty="0" smtClean="0">
                <a:solidFill>
                  <a:schemeClr val="tx1"/>
                </a:solidFill>
                <a:latin typeface="Arial" charset="0"/>
                <a:ea typeface="+mn-ea"/>
                <a:cs typeface="+mn-cs"/>
              </a:rPr>
              <a:t>The book, How People Learn: Brain, Mind, Experience, and School Experience,4 provides a</a:t>
            </a:r>
          </a:p>
          <a:p>
            <a:r>
              <a:rPr lang="en-US" sz="1200" kern="1200" baseline="0" dirty="0" smtClean="0">
                <a:solidFill>
                  <a:schemeClr val="tx1"/>
                </a:solidFill>
                <a:latin typeface="Arial" charset="0"/>
                <a:ea typeface="+mn-ea"/>
                <a:cs typeface="+mn-cs"/>
              </a:rPr>
              <a:t>comprehensive and readable synthesis of research findings regarding learning and</a:t>
            </a:r>
          </a:p>
          <a:p>
            <a:r>
              <a:rPr lang="en-US" sz="1200" kern="1200" baseline="0" dirty="0" smtClean="0">
                <a:solidFill>
                  <a:schemeClr val="tx1"/>
                </a:solidFill>
                <a:latin typeface="Arial" charset="0"/>
                <a:ea typeface="+mn-ea"/>
                <a:cs typeface="+mn-cs"/>
              </a:rPr>
              <a:t>cognition. It offers new conceptions of the learning process and explains how skill and</a:t>
            </a:r>
          </a:p>
          <a:p>
            <a:r>
              <a:rPr lang="en-US" sz="1200" kern="1200" baseline="0" dirty="0" smtClean="0">
                <a:solidFill>
                  <a:schemeClr val="tx1"/>
                </a:solidFill>
                <a:latin typeface="Arial" charset="0"/>
                <a:ea typeface="+mn-ea"/>
                <a:cs typeface="+mn-cs"/>
              </a:rPr>
              <a:t>understanding in subject areas are most effectively acquired. Key findings relevant to UbD</a:t>
            </a:r>
          </a:p>
          <a:p>
            <a:r>
              <a:rPr lang="en-US" sz="1200" kern="1200" baseline="0" dirty="0" smtClean="0">
                <a:solidFill>
                  <a:schemeClr val="tx1"/>
                </a:solidFill>
                <a:latin typeface="Arial" charset="0"/>
                <a:ea typeface="+mn-ea"/>
                <a:cs typeface="+mn-cs"/>
              </a:rPr>
              <a:t>include the following:</a:t>
            </a:r>
          </a:p>
          <a:p>
            <a:endParaRPr lang="en-US" sz="1200" kern="1200" baseline="0" dirty="0" smtClean="0">
              <a:solidFill>
                <a:schemeClr val="tx1"/>
              </a:solidFill>
              <a:latin typeface="Arial" charset="0"/>
              <a:ea typeface="+mn-ea"/>
              <a:cs typeface="+mn-cs"/>
            </a:endParaRP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These findings provide a conceptual base for the way in which content standards are</a:t>
            </a:r>
          </a:p>
          <a:p>
            <a:r>
              <a:rPr lang="en-US" sz="1200" kern="1200" baseline="0" dirty="0" smtClean="0">
                <a:solidFill>
                  <a:schemeClr val="tx1"/>
                </a:solidFill>
                <a:latin typeface="Arial" charset="0"/>
                <a:ea typeface="+mn-ea"/>
                <a:cs typeface="+mn-cs"/>
              </a:rPr>
              <a:t>framed in UbD (i.e., around big ideas and essential questions) while informing the</a:t>
            </a:r>
          </a:p>
          <a:p>
            <a:r>
              <a:rPr lang="en-US" sz="1200" kern="1200" baseline="0" dirty="0" smtClean="0">
                <a:solidFill>
                  <a:schemeClr val="tx1"/>
                </a:solidFill>
                <a:latin typeface="Arial" charset="0"/>
                <a:ea typeface="+mn-ea"/>
                <a:cs typeface="+mn-cs"/>
              </a:rPr>
              <a:t>instructional and assessment practices it advocates.</a:t>
            </a:r>
            <a:endParaRPr lang="ru-R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algn="ctr"/>
            <a:r>
              <a:rPr lang="en-US" altLang="ko-KR" sz="1050" b="1" baseline="-25000" dirty="0" smtClean="0">
                <a:solidFill>
                  <a:schemeClr val="bg1"/>
                </a:solidFill>
                <a:ea typeface="굴림" charset="-127"/>
              </a:rPr>
              <a:t> </a:t>
            </a:r>
          </a:p>
          <a:p>
            <a:pPr marL="457200" indent="-457200">
              <a:buFont typeface="+mj-lt"/>
              <a:buAutoNum type="arabicParenR" startAt="2"/>
            </a:pPr>
            <a:r>
              <a:rPr lang="en-US" dirty="0" smtClean="0"/>
              <a:t>Learning must be guided by generalized principles in order to be widely applicable. </a:t>
            </a:r>
          </a:p>
          <a:p>
            <a:pPr marL="341313">
              <a:buFont typeface="Arial" pitchFamily="34" charset="0"/>
              <a:buChar char="•"/>
            </a:pPr>
            <a:r>
              <a:rPr lang="en-US" dirty="0" smtClean="0"/>
              <a:t>Knowledge learned at the level of rote memory rarely transfers; transfer most likely occurs when the learner knows and understands underlying concepts and principles that can be applied to problems in new contexts. </a:t>
            </a:r>
          </a:p>
          <a:p>
            <a:pPr marL="341313">
              <a:buFont typeface="Arial" pitchFamily="34" charset="0"/>
              <a:buChar char="•"/>
            </a:pPr>
            <a:r>
              <a:rPr lang="en-US" dirty="0" smtClean="0"/>
              <a:t>Learning with understanding is more likely to promote transfer than simply memorizing information from a text or a lecture.</a:t>
            </a:r>
            <a:endParaRPr lang="ru-R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15</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marL="341313" indent="-341313"/>
            <a:r>
              <a:rPr lang="en-US" sz="1200" dirty="0" smtClean="0"/>
              <a:t>Experts first seek to develop an understanding of problems, and this often involves thinking in terms of core concepts or big ideas. </a:t>
            </a:r>
          </a:p>
          <a:p>
            <a:endParaRPr lang="en-US" sz="1200" dirty="0" smtClean="0"/>
          </a:p>
          <a:p>
            <a:pPr marL="341313"/>
            <a:r>
              <a:rPr lang="en-US" sz="1200" dirty="0" smtClean="0"/>
              <a:t>Novices’ knowledge is much less likely to be organized around big ideas; novices are more likely to approach problems by searching for correct formulas and pat answers that fit their everyday intuitions.</a:t>
            </a:r>
            <a:endParaRPr lang="en-US" altLang="ko-KR" sz="1200" baseline="-25000" dirty="0">
              <a:solidFill>
                <a:schemeClr val="bg1"/>
              </a:solidFill>
              <a:ea typeface="굴림"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16</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kern="1200" baseline="0" dirty="0" smtClean="0">
                <a:solidFill>
                  <a:schemeClr val="tx1"/>
                </a:solidFill>
                <a:latin typeface="Arial" charset="0"/>
                <a:ea typeface="+mn-ea"/>
                <a:cs typeface="+mn-cs"/>
              </a:rPr>
              <a:t>The book, How People Learn: Brain, Mind, Experience, and School Experience,4 provides a</a:t>
            </a:r>
          </a:p>
          <a:p>
            <a:r>
              <a:rPr lang="en-US" sz="1200" kern="1200" baseline="0" dirty="0" smtClean="0">
                <a:solidFill>
                  <a:schemeClr val="tx1"/>
                </a:solidFill>
                <a:latin typeface="Arial" charset="0"/>
                <a:ea typeface="+mn-ea"/>
                <a:cs typeface="+mn-cs"/>
              </a:rPr>
              <a:t>comprehensive and readable synthesis of research findings regarding learning and</a:t>
            </a:r>
          </a:p>
          <a:p>
            <a:r>
              <a:rPr lang="en-US" sz="1200" kern="1200" baseline="0" dirty="0" smtClean="0">
                <a:solidFill>
                  <a:schemeClr val="tx1"/>
                </a:solidFill>
                <a:latin typeface="Arial" charset="0"/>
                <a:ea typeface="+mn-ea"/>
                <a:cs typeface="+mn-cs"/>
              </a:rPr>
              <a:t>cognition. It offers new conceptions of the learning process and explains how skill and</a:t>
            </a:r>
          </a:p>
          <a:p>
            <a:r>
              <a:rPr lang="en-US" sz="1200" kern="1200" baseline="0" dirty="0" smtClean="0">
                <a:solidFill>
                  <a:schemeClr val="tx1"/>
                </a:solidFill>
                <a:latin typeface="Arial" charset="0"/>
                <a:ea typeface="+mn-ea"/>
                <a:cs typeface="+mn-cs"/>
              </a:rPr>
              <a:t>understanding in subject areas are most effectively acquired. Key findings relevant to UbD</a:t>
            </a:r>
          </a:p>
          <a:p>
            <a:r>
              <a:rPr lang="en-US" sz="1200" kern="1200" baseline="0" dirty="0" smtClean="0">
                <a:solidFill>
                  <a:schemeClr val="tx1"/>
                </a:solidFill>
                <a:latin typeface="Arial" charset="0"/>
                <a:ea typeface="+mn-ea"/>
                <a:cs typeface="+mn-cs"/>
              </a:rPr>
              <a:t>include the following:</a:t>
            </a:r>
            <a:r>
              <a:rPr lang="en-US" sz="1200" b="1" kern="1200" baseline="0" dirty="0" smtClean="0">
                <a:solidFill>
                  <a:schemeClr val="tx1"/>
                </a:solidFill>
                <a:latin typeface="Arial" charset="0"/>
                <a:ea typeface="+mn-ea"/>
                <a:cs typeface="+mn-cs"/>
              </a:rPr>
              <a:t>4) Research on expertise suggests that superficial coverage of many topics in the domain</a:t>
            </a:r>
          </a:p>
          <a:p>
            <a:r>
              <a:rPr lang="en-US" sz="1200" kern="1200" baseline="0" dirty="0" smtClean="0">
                <a:solidFill>
                  <a:schemeClr val="tx1"/>
                </a:solidFill>
                <a:latin typeface="Arial" charset="0"/>
                <a:ea typeface="+mn-ea"/>
                <a:cs typeface="+mn-cs"/>
              </a:rPr>
              <a:t>may be a poor way to help students develop the competencies that will prepare them for</a:t>
            </a:r>
          </a:p>
          <a:p>
            <a:r>
              <a:rPr lang="en-US" sz="1200" kern="1200" baseline="0" dirty="0" smtClean="0">
                <a:solidFill>
                  <a:schemeClr val="tx1"/>
                </a:solidFill>
                <a:latin typeface="Arial" charset="0"/>
                <a:ea typeface="+mn-ea"/>
                <a:cs typeface="+mn-cs"/>
              </a:rPr>
              <a:t>future learning and work. Curricula that emphasize breadth of knowledge may prevent</a:t>
            </a:r>
          </a:p>
          <a:p>
            <a:r>
              <a:rPr lang="en-US" sz="1200" kern="1200" baseline="0" dirty="0" smtClean="0">
                <a:solidFill>
                  <a:schemeClr val="tx1"/>
                </a:solidFill>
                <a:latin typeface="Arial" charset="0"/>
                <a:ea typeface="+mn-ea"/>
                <a:cs typeface="+mn-cs"/>
              </a:rPr>
              <a:t>effective organization of knowledge because there is not enough time to learn anything</a:t>
            </a:r>
          </a:p>
          <a:p>
            <a:r>
              <a:rPr lang="en-US" sz="1200" kern="1200" baseline="0" dirty="0" smtClean="0">
                <a:solidFill>
                  <a:schemeClr val="tx1"/>
                </a:solidFill>
                <a:latin typeface="Arial" charset="0"/>
                <a:ea typeface="+mn-ea"/>
                <a:cs typeface="+mn-cs"/>
              </a:rPr>
              <a:t>in depth. Curricula that are “a mile wide and an inch deep” run the risk of developing</a:t>
            </a:r>
          </a:p>
          <a:p>
            <a:r>
              <a:rPr lang="en-US" sz="1200" kern="1200" baseline="0" dirty="0" smtClean="0">
                <a:solidFill>
                  <a:schemeClr val="tx1"/>
                </a:solidFill>
                <a:latin typeface="Arial" charset="0"/>
                <a:ea typeface="+mn-ea"/>
                <a:cs typeface="+mn-cs"/>
              </a:rPr>
              <a:t>disconnected rather than connected knowledge.</a:t>
            </a:r>
            <a:endParaRPr lang="ru-R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17</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5) Feedback is fundamental to learning, but feedback opportunities are limited in many</a:t>
            </a:r>
          </a:p>
          <a:p>
            <a:r>
              <a:rPr lang="en-US" sz="1200" kern="1200" baseline="0" dirty="0" smtClean="0">
                <a:solidFill>
                  <a:schemeClr val="tx1"/>
                </a:solidFill>
                <a:latin typeface="Arial" charset="0"/>
                <a:ea typeface="+mn-ea"/>
                <a:cs typeface="+mn-cs"/>
              </a:rPr>
              <a:t>classrooms. Students may receive grades on tests and essays, but these are summative</a:t>
            </a:r>
          </a:p>
          <a:p>
            <a:r>
              <a:rPr lang="en-US" sz="1200" kern="1200" baseline="0" dirty="0" smtClean="0">
                <a:solidFill>
                  <a:schemeClr val="tx1"/>
                </a:solidFill>
                <a:latin typeface="Arial" charset="0"/>
                <a:ea typeface="+mn-ea"/>
                <a:cs typeface="+mn-cs"/>
              </a:rPr>
              <a:t>assessments that occur at the end of learning segments. Grades, by themselves, do not</a:t>
            </a:r>
          </a:p>
          <a:p>
            <a:r>
              <a:rPr lang="en-US" sz="1200" kern="1200" baseline="0" dirty="0" smtClean="0">
                <a:solidFill>
                  <a:schemeClr val="tx1"/>
                </a:solidFill>
                <a:latin typeface="Arial" charset="0"/>
                <a:ea typeface="+mn-ea"/>
                <a:cs typeface="+mn-cs"/>
              </a:rPr>
              <a:t>provide the specific and timely information needed for improvement. What is needed are</a:t>
            </a:r>
          </a:p>
          <a:p>
            <a:r>
              <a:rPr lang="en-US" sz="1200" kern="1200" baseline="0" dirty="0" smtClean="0">
                <a:solidFill>
                  <a:schemeClr val="tx1"/>
                </a:solidFill>
                <a:latin typeface="Arial" charset="0"/>
                <a:ea typeface="+mn-ea"/>
                <a:cs typeface="+mn-cs"/>
              </a:rPr>
              <a:t>formative assessments, which provide students with opportunities to revise and improve</a:t>
            </a:r>
          </a:p>
          <a:p>
            <a:r>
              <a:rPr lang="en-US" sz="1200" kern="1200" baseline="0" dirty="0" smtClean="0">
                <a:solidFill>
                  <a:schemeClr val="tx1"/>
                </a:solidFill>
                <a:latin typeface="Arial" charset="0"/>
                <a:ea typeface="+mn-ea"/>
                <a:cs typeface="+mn-cs"/>
              </a:rPr>
              <a:t>the quality of their thinking and understanding.</a:t>
            </a:r>
            <a:endParaRPr lang="ru-R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18</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6) Many assessments measure only propositional (factual) knowledge and never ask whether</a:t>
            </a:r>
          </a:p>
          <a:p>
            <a:r>
              <a:rPr lang="en-US" sz="1200" kern="1200" baseline="0" dirty="0" smtClean="0">
                <a:solidFill>
                  <a:schemeClr val="tx1"/>
                </a:solidFill>
                <a:latin typeface="Arial" charset="0"/>
                <a:ea typeface="+mn-ea"/>
                <a:cs typeface="+mn-cs"/>
              </a:rPr>
              <a:t>students know when, where, and why to use that knowledge. Given the goal of learning</a:t>
            </a:r>
          </a:p>
          <a:p>
            <a:r>
              <a:rPr lang="en-US" sz="1200" kern="1200" baseline="0" dirty="0" smtClean="0">
                <a:solidFill>
                  <a:schemeClr val="tx1"/>
                </a:solidFill>
                <a:latin typeface="Arial" charset="0"/>
                <a:ea typeface="+mn-ea"/>
                <a:cs typeface="+mn-cs"/>
              </a:rPr>
              <a:t>with understanding, assessments and feedback must focus on understanding, and not</a:t>
            </a:r>
          </a:p>
          <a:p>
            <a:r>
              <a:rPr lang="en-US" sz="1200" kern="1200" baseline="0" dirty="0" smtClean="0">
                <a:solidFill>
                  <a:schemeClr val="tx1"/>
                </a:solidFill>
                <a:latin typeface="Arial" charset="0"/>
                <a:ea typeface="+mn-ea"/>
                <a:cs typeface="+mn-cs"/>
              </a:rPr>
              <a:t>simply on memory for procedures or facts.</a:t>
            </a:r>
            <a:endParaRPr lang="ru-R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19</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7) Expert teachers know the structure of their disciplines and this provides them with</a:t>
            </a:r>
          </a:p>
          <a:p>
            <a:r>
              <a:rPr lang="en-US" sz="1200" kern="1200" baseline="0" dirty="0" smtClean="0">
                <a:solidFill>
                  <a:schemeClr val="tx1"/>
                </a:solidFill>
                <a:latin typeface="Arial" charset="0"/>
                <a:ea typeface="+mn-ea"/>
                <a:cs typeface="+mn-cs"/>
              </a:rPr>
              <a:t>cognitive roadmaps that guide the assignments they give students, the assessments they</a:t>
            </a:r>
          </a:p>
          <a:p>
            <a:r>
              <a:rPr lang="en-US" sz="1200" kern="1200" baseline="0" dirty="0" smtClean="0">
                <a:solidFill>
                  <a:schemeClr val="tx1"/>
                </a:solidFill>
                <a:latin typeface="Arial" charset="0"/>
                <a:ea typeface="+mn-ea"/>
                <a:cs typeface="+mn-cs"/>
              </a:rPr>
              <a:t>use to gauge student progress, and the questions they ask in the give and take of</a:t>
            </a:r>
          </a:p>
          <a:p>
            <a:r>
              <a:rPr lang="en-US" sz="1200" kern="1200" baseline="0" dirty="0" smtClean="0">
                <a:solidFill>
                  <a:schemeClr val="tx1"/>
                </a:solidFill>
                <a:latin typeface="Arial" charset="0"/>
                <a:ea typeface="+mn-ea"/>
                <a:cs typeface="+mn-cs"/>
              </a:rPr>
              <a:t>classroom life.</a:t>
            </a:r>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BA1CD-5614-4EE5-8F01-AE5DE79E14C5}" type="slidenum">
              <a:rPr lang="en-US"/>
              <a:pPr/>
              <a:t>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20</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 </a:t>
            </a:r>
            <a:r>
              <a:rPr lang="en-US" sz="1200" b="0" i="0" kern="1200" dirty="0" smtClean="0">
                <a:solidFill>
                  <a:schemeClr val="tx1"/>
                </a:solidFill>
                <a:latin typeface="Arial" charset="0"/>
                <a:ea typeface="+mn-ea"/>
                <a:cs typeface="+mn-cs"/>
              </a:rPr>
              <a:t>A critical feature of effective teaching is that it elicits from students their pre-existing understanding of the subject matter to be taught and provides opportunities to build on—or challenge—the initial understanding. James </a:t>
            </a:r>
            <a:r>
              <a:rPr lang="en-US" sz="1200" b="0" i="0" kern="1200" dirty="0" err="1" smtClean="0">
                <a:solidFill>
                  <a:schemeClr val="tx1"/>
                </a:solidFill>
                <a:latin typeface="Arial" charset="0"/>
                <a:ea typeface="+mn-ea"/>
                <a:cs typeface="+mn-cs"/>
              </a:rPr>
              <a:t>Minstrell</a:t>
            </a:r>
            <a:r>
              <a:rPr lang="en-US" sz="1200" b="0" i="0" kern="1200" dirty="0" smtClean="0">
                <a:solidFill>
                  <a:schemeClr val="tx1"/>
                </a:solidFill>
                <a:latin typeface="Arial" charset="0"/>
                <a:ea typeface="+mn-ea"/>
                <a:cs typeface="+mn-cs"/>
              </a:rPr>
              <a:t>, a high school physics teacher, describes the process as follows (</a:t>
            </a:r>
            <a:r>
              <a:rPr lang="en-US" sz="1200" b="0" i="0" kern="1200" dirty="0" err="1" smtClean="0">
                <a:solidFill>
                  <a:schemeClr val="tx1"/>
                </a:solidFill>
                <a:latin typeface="Arial" charset="0"/>
                <a:ea typeface="+mn-ea"/>
                <a:cs typeface="+mn-cs"/>
              </a:rPr>
              <a:t>Minstrell</a:t>
            </a:r>
            <a:r>
              <a:rPr lang="en-US" sz="1200" b="0" i="0" kern="1200" dirty="0" smtClean="0">
                <a:solidFill>
                  <a:schemeClr val="tx1"/>
                </a:solidFill>
                <a:latin typeface="Arial" charset="0"/>
                <a:ea typeface="+mn-ea"/>
                <a:cs typeface="+mn-cs"/>
              </a:rPr>
              <a:t>, 1989:130–131):</a:t>
            </a:r>
          </a:p>
          <a:p>
            <a:r>
              <a:rPr lang="en-US" sz="1200" b="0" i="0" kern="1200" dirty="0" smtClean="0">
                <a:solidFill>
                  <a:schemeClr val="tx1"/>
                </a:solidFill>
                <a:latin typeface="Arial" charset="0"/>
                <a:ea typeface="+mn-ea"/>
                <a:cs typeface="+mn-cs"/>
              </a:rPr>
              <a:t>Students' initial ideas about mechanics are like strands of yarn, some unconnected, some loosely interwoven. The act of instruction can be viewed as helping the students unravel individual strands of belief, label them, and then weave them into a fabric of more complete understanding. Rather than denying the relevancy of a belief, teachers might do better by helping students differentiate their present ideas from and integrate them into conceptual beliefs more like those of scientists.</a:t>
            </a:r>
          </a:p>
          <a:p>
            <a:endParaRPr lang="ru-R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21</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 </a:t>
            </a:r>
            <a:endParaRPr lang="ru-RU"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08C9-C6C3-4050-B3F1-2C7AE7281ED6}" type="slidenum">
              <a:rPr lang="en-US"/>
              <a:pPr/>
              <a:t>22</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b="1" kern="1200" baseline="0" dirty="0" smtClean="0">
                <a:solidFill>
                  <a:schemeClr val="tx1"/>
                </a:solidFill>
                <a:latin typeface="Arial" charset="0"/>
                <a:ea typeface="+mn-ea"/>
                <a:cs typeface="+mn-cs"/>
              </a:rPr>
              <a:t> </a:t>
            </a:r>
            <a:endParaRPr lang="ru-R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6EE79-F076-4F03-8460-B678F2EFB95F}" type="slidenum">
              <a:rPr lang="en-US"/>
              <a:pPr/>
              <a:t>23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6EE79-F076-4F03-8460-B678F2EFB95F}" type="slidenum">
              <a:rPr lang="en-US"/>
              <a:pPr/>
              <a:t>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dirty="0" smtClean="0"/>
              <a:t>Understanding by Design is not a set of</a:t>
            </a:r>
            <a:r>
              <a:rPr lang="en-US" baseline="0" dirty="0" smtClean="0"/>
              <a:t> strategies for innovative teaching. It is not a course in pedagogy. It is a vehicle for purposeful planning, teaching, and transference of knowledge.</a:t>
            </a:r>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4</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5</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dirty="0" smtClean="0"/>
              <a:t>Identifying common threads in your curriculum, cross-curricular, and making connections for life long lessons.</a:t>
            </a:r>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6</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7</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8</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dirty="0" smtClean="0"/>
              <a:t>Lead and direct. Not the sole means of knowledge.</a:t>
            </a:r>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AE9DB-315D-4453-919D-F959C58E85F8}" type="slidenum">
              <a:rPr lang="en-US"/>
              <a:pPr/>
              <a:t>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9/24/2013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9/24/2013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9/24/2013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9/24/2013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9/24/2013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feature=player_detailpage&amp;v=4isSHf3SBu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304800" y="5562600"/>
            <a:ext cx="8839200" cy="1295400"/>
          </a:xfrm>
        </p:spPr>
        <p:txBody>
          <a:bodyPr>
            <a:normAutofit/>
          </a:bodyPr>
          <a:lstStyle/>
          <a:p>
            <a:r>
              <a:rPr lang="en-US" i="1" dirty="0" smtClean="0">
                <a:solidFill>
                  <a:srgbClr val="FFC000"/>
                </a:solidFill>
              </a:rPr>
              <a:t>Understanding by Design® </a:t>
            </a:r>
            <a:r>
              <a:rPr lang="en-US" sz="2800" i="1" dirty="0" smtClean="0">
                <a:solidFill>
                  <a:srgbClr val="FFC000"/>
                </a:solidFill>
              </a:rPr>
              <a:t>(UbD™)</a:t>
            </a:r>
            <a:br>
              <a:rPr lang="en-US" sz="2800" i="1" dirty="0" smtClean="0">
                <a:solidFill>
                  <a:srgbClr val="FFC000"/>
                </a:solidFill>
              </a:rPr>
            </a:br>
            <a:r>
              <a:rPr lang="en-US" sz="2800" i="1" dirty="0" smtClean="0">
                <a:solidFill>
                  <a:srgbClr val="FFC000"/>
                </a:solidFill>
              </a:rPr>
              <a:t>Power Point by </a:t>
            </a:r>
            <a:r>
              <a:rPr lang="en-US" sz="2800" i="1" dirty="0" err="1" smtClean="0">
                <a:solidFill>
                  <a:srgbClr val="FFC000"/>
                </a:solidFill>
              </a:rPr>
              <a:t>Kristan</a:t>
            </a:r>
            <a:r>
              <a:rPr lang="en-US" sz="2800" i="1" dirty="0" smtClean="0">
                <a:solidFill>
                  <a:srgbClr val="FFC000"/>
                </a:solidFill>
              </a:rPr>
              <a:t> Young (CTE Southwest Middle)</a:t>
            </a:r>
            <a:endParaRPr lang="ru-RU" dirty="0">
              <a:solidFill>
                <a:srgbClr val="FFC000"/>
              </a:solidFill>
            </a:endParaRPr>
          </a:p>
        </p:txBody>
      </p:sp>
      <p:sp>
        <p:nvSpPr>
          <p:cNvPr id="2055" name="Rectangle 7"/>
          <p:cNvSpPr>
            <a:spLocks noGrp="1" noChangeArrowheads="1"/>
          </p:cNvSpPr>
          <p:nvPr>
            <p:ph type="subTitle" idx="1"/>
          </p:nvPr>
        </p:nvSpPr>
        <p:spPr>
          <a:xfrm>
            <a:off x="457200" y="1066800"/>
            <a:ext cx="7772400" cy="685800"/>
          </a:xfrm>
        </p:spPr>
        <p:txBody>
          <a:bodyPr/>
          <a:lstStyle/>
          <a:p>
            <a:r>
              <a:rPr lang="en-US" dirty="0" smtClean="0"/>
              <a:t> </a:t>
            </a:r>
            <a:endParaRPr lang="en-US" dirty="0"/>
          </a:p>
          <a:p>
            <a:endParaRPr lang="ru-RU" dirty="0"/>
          </a:p>
        </p:txBody>
      </p:sp>
      <p:pic>
        <p:nvPicPr>
          <p:cNvPr id="234498" name="Picture 2" descr="C:\Documents and Settings\kristang.young\Local Settings\Temporary Internet Files\Content.IE5\ZH29URR1\MP900448698[1].jpg"/>
          <p:cNvPicPr>
            <a:picLocks noChangeAspect="1" noChangeArrowheads="1"/>
          </p:cNvPicPr>
          <p:nvPr/>
        </p:nvPicPr>
        <p:blipFill>
          <a:blip r:embed="rId3"/>
          <a:srcRect/>
          <a:stretch>
            <a:fillRect/>
          </a:stretch>
        </p:blipFill>
        <p:spPr bwMode="auto">
          <a:xfrm>
            <a:off x="2209800" y="1066800"/>
            <a:ext cx="4572000" cy="3352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858000" y="4191000"/>
            <a:ext cx="1828800" cy="182880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sp>
        <p:nvSpPr>
          <p:cNvPr id="81" name="AutoShape 15"/>
          <p:cNvSpPr>
            <a:spLocks noChangeArrowheads="1"/>
          </p:cNvSpPr>
          <p:nvPr/>
        </p:nvSpPr>
        <p:spPr bwMode="auto">
          <a:xfrm>
            <a:off x="228600" y="3505200"/>
            <a:ext cx="64008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2"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3" name="Text Box 32"/>
          <p:cNvSpPr txBox="1">
            <a:spLocks noChangeArrowheads="1"/>
          </p:cNvSpPr>
          <p:nvPr/>
        </p:nvSpPr>
        <p:spPr bwMode="auto">
          <a:xfrm>
            <a:off x="533400" y="3733800"/>
            <a:ext cx="5715000" cy="2369880"/>
          </a:xfrm>
          <a:prstGeom prst="rect">
            <a:avLst/>
          </a:prstGeom>
          <a:noFill/>
          <a:ln w="0" algn="ctr">
            <a:noFill/>
            <a:miter lim="800000"/>
            <a:headEnd/>
            <a:tailEnd/>
          </a:ln>
          <a:effectLst/>
        </p:spPr>
        <p:txBody>
          <a:bodyPr wrap="square" anchor="b">
            <a:spAutoFit/>
          </a:bodyPr>
          <a:lstStyle/>
          <a:p>
            <a:pPr algn="just"/>
            <a:r>
              <a:rPr lang="en-US" b="1" i="1" dirty="0" smtClean="0"/>
              <a:t>UbD reflects a continuous improvement approach to achievement. The results of our designs - </a:t>
            </a:r>
            <a:r>
              <a:rPr lang="en-US" sz="2800" b="1" i="1" dirty="0" smtClean="0"/>
              <a:t>student performance </a:t>
            </a:r>
            <a:r>
              <a:rPr lang="en-US" b="1" i="1" dirty="0" smtClean="0"/>
              <a:t>– inform needed adjustments in curriculum as well as instruction.</a:t>
            </a:r>
            <a:endParaRPr lang="en-US" altLang="ko-KR" sz="32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43000" y="381000"/>
            <a:ext cx="6861175" cy="685800"/>
          </a:xfrm>
        </p:spPr>
        <p:txBody>
          <a:bodyPr>
            <a:noAutofit/>
          </a:bodyPr>
          <a:lstStyle/>
          <a:p>
            <a:pPr algn="ctr"/>
            <a:r>
              <a:rPr lang="en-US" sz="4400" dirty="0" smtClean="0">
                <a:solidFill>
                  <a:srgbClr val="00B0F0"/>
                </a:solidFill>
              </a:rPr>
              <a:t>Understanding by Design</a:t>
            </a:r>
            <a:endParaRPr lang="en-US" sz="4400" dirty="0">
              <a:solidFill>
                <a:srgbClr val="00B0F0"/>
              </a:solidFill>
            </a:endParaRPr>
          </a:p>
        </p:txBody>
      </p:sp>
      <p:sp>
        <p:nvSpPr>
          <p:cNvPr id="60419" name="Rectangle 3"/>
          <p:cNvSpPr>
            <a:spLocks noGrp="1" noChangeArrowheads="1"/>
          </p:cNvSpPr>
          <p:nvPr>
            <p:ph idx="1"/>
          </p:nvPr>
        </p:nvSpPr>
        <p:spPr>
          <a:xfrm>
            <a:off x="3657600" y="1981200"/>
            <a:ext cx="4800600" cy="4038600"/>
          </a:xfrm>
        </p:spPr>
        <p:style>
          <a:lnRef idx="0">
            <a:scrgbClr r="0" g="0" b="0"/>
          </a:lnRef>
          <a:fillRef idx="1002">
            <a:schemeClr val="dk2"/>
          </a:fillRef>
          <a:effectRef idx="0">
            <a:scrgbClr r="0" g="0" b="0"/>
          </a:effectRef>
          <a:fontRef idx="major"/>
        </p:style>
        <p:txBody>
          <a:bodyPr anchor="ctr">
            <a:normAutofit/>
          </a:bodyPr>
          <a:lstStyle/>
          <a:p>
            <a:pPr algn="ctr">
              <a:lnSpc>
                <a:spcPct val="80000"/>
              </a:lnSpc>
              <a:buNone/>
            </a:pPr>
            <a:r>
              <a:rPr lang="en-US" sz="2800" dirty="0" smtClean="0">
                <a:hlinkClick r:id="rId3"/>
              </a:rPr>
              <a:t>Grant Wiggins Understanding by Design</a:t>
            </a:r>
            <a:endParaRPr lang="en-US" sz="2800" dirty="0"/>
          </a:p>
        </p:txBody>
      </p:sp>
      <p:pic>
        <p:nvPicPr>
          <p:cNvPr id="262148" name="Picture 4" descr="C:\Documents and Settings\kristang.young\Local Settings\Temporary Internet Files\Content.IE5\S69ME72B\MC900286578[1].wmf"/>
          <p:cNvPicPr>
            <a:picLocks noChangeAspect="1" noChangeArrowheads="1"/>
          </p:cNvPicPr>
          <p:nvPr/>
        </p:nvPicPr>
        <p:blipFill>
          <a:blip r:embed="rId4"/>
          <a:srcRect/>
          <a:stretch>
            <a:fillRect/>
          </a:stretch>
        </p:blipFill>
        <p:spPr bwMode="auto">
          <a:xfrm>
            <a:off x="304800" y="2438400"/>
            <a:ext cx="3005593" cy="343875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222" name="Group 22"/>
          <p:cNvGrpSpPr>
            <a:grpSpLocks/>
          </p:cNvGrpSpPr>
          <p:nvPr/>
        </p:nvGrpSpPr>
        <p:grpSpPr bwMode="auto">
          <a:xfrm>
            <a:off x="3048000" y="3276600"/>
            <a:ext cx="2743200" cy="2667000"/>
            <a:chOff x="3835" y="1637"/>
            <a:chExt cx="600" cy="603"/>
          </a:xfrm>
        </p:grpSpPr>
        <p:sp>
          <p:nvSpPr>
            <p:cNvPr id="179223" name="Freeform 23"/>
            <p:cNvSpPr>
              <a:spLocks/>
            </p:cNvSpPr>
            <p:nvPr/>
          </p:nvSpPr>
          <p:spPr bwMode="gray">
            <a:xfrm rot="12304051">
              <a:off x="4062" y="1990"/>
              <a:ext cx="238" cy="243"/>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24" name="Freeform 24"/>
            <p:cNvSpPr>
              <a:spLocks/>
            </p:cNvSpPr>
            <p:nvPr/>
          </p:nvSpPr>
          <p:spPr bwMode="gray">
            <a:xfrm rot="14104051">
              <a:off x="3972" y="1999"/>
              <a:ext cx="239" cy="243"/>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25" name="AutoShape 25"/>
            <p:cNvSpPr>
              <a:spLocks noChangeArrowheads="1"/>
            </p:cNvSpPr>
            <p:nvPr/>
          </p:nvSpPr>
          <p:spPr bwMode="gray">
            <a:xfrm rot="30304050">
              <a:off x="3863" y="2010"/>
              <a:ext cx="264" cy="130"/>
            </a:xfrm>
            <a:prstGeom prst="triangle">
              <a:avLst>
                <a:gd name="adj" fmla="val 50000"/>
              </a:avLst>
            </a:prstGeom>
            <a:solidFill>
              <a:schemeClr val="accent2"/>
            </a:solidFill>
            <a:ln w="9525" algn="ctr">
              <a:noFill/>
              <a:miter lim="800000"/>
              <a:headEnd/>
              <a:tailEnd/>
            </a:ln>
            <a:effectLst/>
          </p:spPr>
          <p:txBody>
            <a:bodyPr wrap="none" anchor="ctr"/>
            <a:lstStyle/>
            <a:p>
              <a:endParaRPr lang="en-US"/>
            </a:p>
          </p:txBody>
        </p:sp>
        <p:sp>
          <p:nvSpPr>
            <p:cNvPr id="179226" name="Freeform 26"/>
            <p:cNvSpPr>
              <a:spLocks/>
            </p:cNvSpPr>
            <p:nvPr/>
          </p:nvSpPr>
          <p:spPr bwMode="gray">
            <a:xfrm rot="19504050">
              <a:off x="3835" y="1802"/>
              <a:ext cx="241" cy="239"/>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27" name="Freeform 27"/>
            <p:cNvSpPr>
              <a:spLocks/>
            </p:cNvSpPr>
            <p:nvPr/>
          </p:nvSpPr>
          <p:spPr bwMode="gray">
            <a:xfrm rot="21304050">
              <a:off x="3874" y="1721"/>
              <a:ext cx="239" cy="242"/>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28" name="Freeform 28"/>
            <p:cNvSpPr>
              <a:spLocks/>
            </p:cNvSpPr>
            <p:nvPr/>
          </p:nvSpPr>
          <p:spPr bwMode="gray">
            <a:xfrm rot="26704050">
              <a:off x="4112" y="1700"/>
              <a:ext cx="242" cy="240"/>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29" name="Freeform 29"/>
            <p:cNvSpPr>
              <a:spLocks/>
            </p:cNvSpPr>
            <p:nvPr/>
          </p:nvSpPr>
          <p:spPr bwMode="gray">
            <a:xfrm rot="6904051">
              <a:off x="4162" y="1773"/>
              <a:ext cx="242" cy="239"/>
            </a:xfrm>
            <a:custGeom>
              <a:avLst/>
              <a:gdLst/>
              <a:ahLst/>
              <a:cxnLst>
                <a:cxn ang="0">
                  <a:pos x="0" y="1452"/>
                </a:cxn>
                <a:cxn ang="0">
                  <a:pos x="6" y="1320"/>
                </a:cxn>
                <a:cxn ang="0">
                  <a:pos x="24" y="1190"/>
                </a:cxn>
                <a:cxn ang="0">
                  <a:pos x="52" y="1066"/>
                </a:cxn>
                <a:cxn ang="0">
                  <a:pos x="90" y="946"/>
                </a:cxn>
                <a:cxn ang="0">
                  <a:pos x="140" y="830"/>
                </a:cxn>
                <a:cxn ang="0">
                  <a:pos x="198" y="718"/>
                </a:cxn>
                <a:cxn ang="0">
                  <a:pos x="264" y="614"/>
                </a:cxn>
                <a:cxn ang="0">
                  <a:pos x="340" y="516"/>
                </a:cxn>
                <a:cxn ang="0">
                  <a:pos x="424" y="424"/>
                </a:cxn>
                <a:cxn ang="0">
                  <a:pos x="516" y="342"/>
                </a:cxn>
                <a:cxn ang="0">
                  <a:pos x="612" y="266"/>
                </a:cxn>
                <a:cxn ang="0">
                  <a:pos x="718" y="198"/>
                </a:cxn>
                <a:cxn ang="0">
                  <a:pos x="828" y="140"/>
                </a:cxn>
                <a:cxn ang="0">
                  <a:pos x="942" y="90"/>
                </a:cxn>
                <a:cxn ang="0">
                  <a:pos x="1064" y="52"/>
                </a:cxn>
                <a:cxn ang="0">
                  <a:pos x="1188" y="22"/>
                </a:cxn>
                <a:cxn ang="0">
                  <a:pos x="1316" y="6"/>
                </a:cxn>
                <a:cxn ang="0">
                  <a:pos x="1448" y="0"/>
                </a:cxn>
                <a:cxn ang="0">
                  <a:pos x="1448" y="726"/>
                </a:cxn>
                <a:cxn ang="0">
                  <a:pos x="1358" y="732"/>
                </a:cxn>
                <a:cxn ang="0">
                  <a:pos x="1270" y="748"/>
                </a:cxn>
                <a:cxn ang="0">
                  <a:pos x="1186" y="774"/>
                </a:cxn>
                <a:cxn ang="0">
                  <a:pos x="1108" y="810"/>
                </a:cxn>
                <a:cxn ang="0">
                  <a:pos x="1034" y="856"/>
                </a:cxn>
                <a:cxn ang="0">
                  <a:pos x="968" y="910"/>
                </a:cxn>
                <a:cxn ang="0">
                  <a:pos x="906" y="970"/>
                </a:cxn>
                <a:cxn ang="0">
                  <a:pos x="854" y="1038"/>
                </a:cxn>
                <a:cxn ang="0">
                  <a:pos x="808" y="1110"/>
                </a:cxn>
                <a:cxn ang="0">
                  <a:pos x="772" y="1190"/>
                </a:cxn>
                <a:cxn ang="0">
                  <a:pos x="746" y="1274"/>
                </a:cxn>
                <a:cxn ang="0">
                  <a:pos x="730" y="1360"/>
                </a:cxn>
                <a:cxn ang="0">
                  <a:pos x="724" y="1452"/>
                </a:cxn>
                <a:cxn ang="0">
                  <a:pos x="0" y="1452"/>
                </a:cxn>
                <a:cxn ang="0">
                  <a:pos x="0" y="1452"/>
                </a:cxn>
              </a:cxnLst>
              <a:rect l="0" t="0" r="r" b="b"/>
              <a:pathLst>
                <a:path w="1448" h="1452">
                  <a:moveTo>
                    <a:pt x="0" y="1452"/>
                  </a:moveTo>
                  <a:lnTo>
                    <a:pt x="6" y="1320"/>
                  </a:lnTo>
                  <a:lnTo>
                    <a:pt x="24" y="1190"/>
                  </a:lnTo>
                  <a:lnTo>
                    <a:pt x="52" y="1066"/>
                  </a:lnTo>
                  <a:lnTo>
                    <a:pt x="90" y="946"/>
                  </a:lnTo>
                  <a:lnTo>
                    <a:pt x="140" y="830"/>
                  </a:lnTo>
                  <a:lnTo>
                    <a:pt x="198" y="718"/>
                  </a:lnTo>
                  <a:lnTo>
                    <a:pt x="264" y="614"/>
                  </a:lnTo>
                  <a:lnTo>
                    <a:pt x="340" y="516"/>
                  </a:lnTo>
                  <a:lnTo>
                    <a:pt x="424" y="424"/>
                  </a:lnTo>
                  <a:lnTo>
                    <a:pt x="516" y="342"/>
                  </a:lnTo>
                  <a:lnTo>
                    <a:pt x="612" y="266"/>
                  </a:lnTo>
                  <a:lnTo>
                    <a:pt x="718" y="198"/>
                  </a:lnTo>
                  <a:lnTo>
                    <a:pt x="828" y="140"/>
                  </a:lnTo>
                  <a:lnTo>
                    <a:pt x="942" y="90"/>
                  </a:lnTo>
                  <a:lnTo>
                    <a:pt x="1064" y="52"/>
                  </a:lnTo>
                  <a:lnTo>
                    <a:pt x="1188" y="22"/>
                  </a:lnTo>
                  <a:lnTo>
                    <a:pt x="1316" y="6"/>
                  </a:lnTo>
                  <a:lnTo>
                    <a:pt x="1448" y="0"/>
                  </a:lnTo>
                  <a:lnTo>
                    <a:pt x="1448" y="726"/>
                  </a:lnTo>
                  <a:lnTo>
                    <a:pt x="1358" y="732"/>
                  </a:lnTo>
                  <a:lnTo>
                    <a:pt x="1270" y="748"/>
                  </a:lnTo>
                  <a:lnTo>
                    <a:pt x="1186" y="774"/>
                  </a:lnTo>
                  <a:lnTo>
                    <a:pt x="1108" y="810"/>
                  </a:lnTo>
                  <a:lnTo>
                    <a:pt x="1034" y="856"/>
                  </a:lnTo>
                  <a:lnTo>
                    <a:pt x="968" y="910"/>
                  </a:lnTo>
                  <a:lnTo>
                    <a:pt x="906" y="970"/>
                  </a:lnTo>
                  <a:lnTo>
                    <a:pt x="854" y="1038"/>
                  </a:lnTo>
                  <a:lnTo>
                    <a:pt x="808" y="1110"/>
                  </a:lnTo>
                  <a:lnTo>
                    <a:pt x="772" y="1190"/>
                  </a:lnTo>
                  <a:lnTo>
                    <a:pt x="746" y="1274"/>
                  </a:lnTo>
                  <a:lnTo>
                    <a:pt x="730" y="1360"/>
                  </a:lnTo>
                  <a:lnTo>
                    <a:pt x="724" y="1452"/>
                  </a:lnTo>
                  <a:lnTo>
                    <a:pt x="0" y="1452"/>
                  </a:lnTo>
                  <a:lnTo>
                    <a:pt x="0" y="1452"/>
                  </a:lnTo>
                  <a:close/>
                </a:path>
              </a:pathLst>
            </a:custGeom>
            <a:solidFill>
              <a:schemeClr val="accent2"/>
            </a:solidFill>
            <a:ln w="0">
              <a:noFill/>
              <a:prstDash val="solid"/>
              <a:round/>
              <a:headEnd/>
              <a:tailEnd/>
            </a:ln>
          </p:spPr>
          <p:txBody>
            <a:bodyPr/>
            <a:lstStyle/>
            <a:p>
              <a:endParaRPr lang="en-US"/>
            </a:p>
          </p:txBody>
        </p:sp>
        <p:sp>
          <p:nvSpPr>
            <p:cNvPr id="179230" name="AutoShape 30"/>
            <p:cNvSpPr>
              <a:spLocks noChangeArrowheads="1"/>
            </p:cNvSpPr>
            <p:nvPr/>
          </p:nvSpPr>
          <p:spPr bwMode="gray">
            <a:xfrm rot="23400000">
              <a:off x="4171" y="1900"/>
              <a:ext cx="264" cy="130"/>
            </a:xfrm>
            <a:prstGeom prst="triangle">
              <a:avLst>
                <a:gd name="adj" fmla="val 50000"/>
              </a:avLst>
            </a:prstGeom>
            <a:solidFill>
              <a:schemeClr val="accent2"/>
            </a:solidFill>
            <a:ln w="9525" algn="ctr">
              <a:noFill/>
              <a:miter lim="800000"/>
              <a:headEnd/>
              <a:tailEnd/>
            </a:ln>
            <a:effectLst/>
          </p:spPr>
          <p:txBody>
            <a:bodyPr wrap="none" anchor="ctr"/>
            <a:lstStyle/>
            <a:p>
              <a:endParaRPr lang="en-US"/>
            </a:p>
          </p:txBody>
        </p:sp>
        <p:sp>
          <p:nvSpPr>
            <p:cNvPr id="179231" name="AutoShape 31"/>
            <p:cNvSpPr>
              <a:spLocks noChangeArrowheads="1"/>
            </p:cNvSpPr>
            <p:nvPr/>
          </p:nvSpPr>
          <p:spPr bwMode="gray">
            <a:xfrm rot="16200000">
              <a:off x="3940" y="1704"/>
              <a:ext cx="264" cy="130"/>
            </a:xfrm>
            <a:prstGeom prst="triangle">
              <a:avLst>
                <a:gd name="adj" fmla="val 50000"/>
              </a:avLst>
            </a:prstGeom>
            <a:solidFill>
              <a:schemeClr val="accent2"/>
            </a:solidFill>
            <a:ln w="9525" algn="ctr">
              <a:noFill/>
              <a:miter lim="800000"/>
              <a:headEnd/>
              <a:tailEnd/>
            </a:ln>
            <a:effectLst/>
          </p:spPr>
          <p:txBody>
            <a:bodyPr wrap="none" anchor="ctr"/>
            <a:lstStyle/>
            <a:p>
              <a:endParaRPr lang="en-US"/>
            </a:p>
          </p:txBody>
        </p:sp>
      </p:grpSp>
      <p:sp>
        <p:nvSpPr>
          <p:cNvPr id="179237" name="Line 37"/>
          <p:cNvSpPr>
            <a:spLocks noChangeShapeType="1"/>
          </p:cNvSpPr>
          <p:nvPr/>
        </p:nvSpPr>
        <p:spPr bwMode="auto">
          <a:xfrm flipH="1">
            <a:off x="4800600" y="2667000"/>
            <a:ext cx="1539240" cy="160020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endParaRPr lang="en-US" sz="2800"/>
          </a:p>
        </p:txBody>
      </p:sp>
      <p:grpSp>
        <p:nvGrpSpPr>
          <p:cNvPr id="179238" name="Group 38"/>
          <p:cNvGrpSpPr>
            <a:grpSpLocks/>
          </p:cNvGrpSpPr>
          <p:nvPr/>
        </p:nvGrpSpPr>
        <p:grpSpPr bwMode="auto">
          <a:xfrm>
            <a:off x="5562600" y="2438400"/>
            <a:ext cx="2987040" cy="3733800"/>
            <a:chOff x="4416" y="3126"/>
            <a:chExt cx="984" cy="858"/>
          </a:xfrm>
        </p:grpSpPr>
        <p:sp>
          <p:nvSpPr>
            <p:cNvPr id="179239" name="Rectangle 39"/>
            <p:cNvSpPr>
              <a:spLocks noChangeArrowheads="1"/>
            </p:cNvSpPr>
            <p:nvPr/>
          </p:nvSpPr>
          <p:spPr bwMode="auto">
            <a:xfrm>
              <a:off x="4485" y="3126"/>
              <a:ext cx="858" cy="858"/>
            </a:xfrm>
            <a:prstGeom prst="rect">
              <a:avLst/>
            </a:prstGeom>
            <a:solidFill>
              <a:schemeClr val="accent1"/>
            </a:solidFill>
            <a:ln w="9525" algn="ctr">
              <a:noFill/>
              <a:miter lim="800000"/>
              <a:headEnd/>
              <a:tailEnd/>
            </a:ln>
            <a:effectLst/>
          </p:spPr>
          <p:txBody>
            <a:bodyPr wrap="none" anchor="ctr"/>
            <a:lstStyle/>
            <a:p>
              <a:endParaRPr lang="en-US"/>
            </a:p>
          </p:txBody>
        </p:sp>
        <p:sp>
          <p:nvSpPr>
            <p:cNvPr id="179240" name="Freeform 40"/>
            <p:cNvSpPr>
              <a:spLocks/>
            </p:cNvSpPr>
            <p:nvPr/>
          </p:nvSpPr>
          <p:spPr bwMode="auto">
            <a:xfrm>
              <a:off x="4499" y="3141"/>
              <a:ext cx="831" cy="639"/>
            </a:xfrm>
            <a:custGeom>
              <a:avLst/>
              <a:gdLst/>
              <a:ahLst/>
              <a:cxnLst>
                <a:cxn ang="0">
                  <a:pos x="5" y="1"/>
                </a:cxn>
                <a:cxn ang="0">
                  <a:pos x="692" y="0"/>
                </a:cxn>
                <a:cxn ang="0">
                  <a:pos x="697" y="310"/>
                </a:cxn>
                <a:cxn ang="0">
                  <a:pos x="454" y="518"/>
                </a:cxn>
                <a:cxn ang="0">
                  <a:pos x="6" y="527"/>
                </a:cxn>
                <a:cxn ang="0">
                  <a:pos x="5" y="1"/>
                </a:cxn>
              </a:cxnLst>
              <a:rect l="0" t="0" r="r" b="b"/>
              <a:pathLst>
                <a:path w="697" h="536">
                  <a:moveTo>
                    <a:pt x="5" y="1"/>
                  </a:moveTo>
                  <a:cubicBezTo>
                    <a:pt x="156" y="1"/>
                    <a:pt x="692" y="0"/>
                    <a:pt x="692" y="0"/>
                  </a:cubicBezTo>
                  <a:cubicBezTo>
                    <a:pt x="692" y="0"/>
                    <a:pt x="697" y="159"/>
                    <a:pt x="697" y="310"/>
                  </a:cubicBezTo>
                  <a:cubicBezTo>
                    <a:pt x="697" y="460"/>
                    <a:pt x="546" y="504"/>
                    <a:pt x="454" y="518"/>
                  </a:cubicBezTo>
                  <a:cubicBezTo>
                    <a:pt x="117" y="536"/>
                    <a:pt x="338" y="527"/>
                    <a:pt x="6" y="527"/>
                  </a:cubicBezTo>
                  <a:cubicBezTo>
                    <a:pt x="5" y="313"/>
                    <a:pt x="0" y="162"/>
                    <a:pt x="5" y="1"/>
                  </a:cubicBezTo>
                  <a:close/>
                </a:path>
              </a:pathLst>
            </a:custGeom>
            <a:gradFill rotWithShape="1">
              <a:gsLst>
                <a:gs pos="0">
                  <a:schemeClr val="accent1">
                    <a:gamma/>
                    <a:tint val="12549"/>
                    <a:invGamma/>
                  </a:schemeClr>
                </a:gs>
                <a:gs pos="100000">
                  <a:schemeClr val="accent1">
                    <a:alpha val="71001"/>
                  </a:scheme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9241" name="Text Box 41"/>
            <p:cNvSpPr txBox="1">
              <a:spLocks noChangeArrowheads="1"/>
            </p:cNvSpPr>
            <p:nvPr/>
          </p:nvSpPr>
          <p:spPr bwMode="auto">
            <a:xfrm>
              <a:off x="4416" y="3360"/>
              <a:ext cx="984" cy="285"/>
            </a:xfrm>
            <a:prstGeom prst="rect">
              <a:avLst/>
            </a:prstGeom>
            <a:noFill/>
            <a:ln w="9525">
              <a:noFill/>
              <a:miter lim="800000"/>
              <a:headEnd/>
              <a:tailEnd/>
            </a:ln>
            <a:effectLst/>
          </p:spPr>
          <p:txBody>
            <a:bodyPr>
              <a:spAutoFit/>
            </a:bodyPr>
            <a:lstStyle/>
            <a:p>
              <a:pPr algn="ctr"/>
              <a:r>
                <a:rPr lang="en-US" altLang="ko-KR" sz="4400" b="1" baseline="-25000" dirty="0" smtClean="0">
                  <a:ea typeface="굴림" charset="-127"/>
                </a:rPr>
                <a:t>Student Achievement</a:t>
              </a:r>
              <a:endParaRPr lang="en-US" sz="4400" b="1" baseline="-25000" dirty="0"/>
            </a:p>
            <a:p>
              <a:endParaRPr lang="en-US" baseline="-25000" dirty="0">
                <a:solidFill>
                  <a:schemeClr val="bg1"/>
                </a:solidFill>
              </a:endParaRPr>
            </a:p>
          </p:txBody>
        </p:sp>
      </p:grpSp>
      <p:sp>
        <p:nvSpPr>
          <p:cNvPr id="179243" name="AutoShape 4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Why it Works</a:t>
            </a:r>
            <a:endParaRPr lang="en-US" dirty="0">
              <a:solidFill>
                <a:schemeClr val="hlink"/>
              </a:solidFill>
            </a:endParaRPr>
          </a:p>
        </p:txBody>
      </p:sp>
      <p:sp>
        <p:nvSpPr>
          <p:cNvPr id="179236" name="Line 36"/>
          <p:cNvSpPr>
            <a:spLocks noChangeShapeType="1"/>
          </p:cNvSpPr>
          <p:nvPr/>
        </p:nvSpPr>
        <p:spPr bwMode="auto">
          <a:xfrm>
            <a:off x="2819400" y="2667000"/>
            <a:ext cx="1143000" cy="160020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endParaRPr lang="en-US"/>
          </a:p>
        </p:txBody>
      </p:sp>
      <p:grpSp>
        <p:nvGrpSpPr>
          <p:cNvPr id="179232" name="Group 32"/>
          <p:cNvGrpSpPr>
            <a:grpSpLocks/>
          </p:cNvGrpSpPr>
          <p:nvPr/>
        </p:nvGrpSpPr>
        <p:grpSpPr bwMode="auto">
          <a:xfrm>
            <a:off x="304800" y="2438400"/>
            <a:ext cx="2895600" cy="3657600"/>
            <a:chOff x="1887" y="2899"/>
            <a:chExt cx="826" cy="720"/>
          </a:xfrm>
        </p:grpSpPr>
        <p:sp>
          <p:nvSpPr>
            <p:cNvPr id="179233" name="Rectangle 33"/>
            <p:cNvSpPr>
              <a:spLocks noChangeArrowheads="1"/>
            </p:cNvSpPr>
            <p:nvPr/>
          </p:nvSpPr>
          <p:spPr bwMode="auto">
            <a:xfrm>
              <a:off x="1945" y="2899"/>
              <a:ext cx="720" cy="720"/>
            </a:xfrm>
            <a:prstGeom prst="rect">
              <a:avLst/>
            </a:prstGeom>
            <a:solidFill>
              <a:schemeClr val="hlink"/>
            </a:solidFill>
            <a:ln w="9525" algn="ctr">
              <a:noFill/>
              <a:miter lim="800000"/>
              <a:headEnd/>
              <a:tailEnd/>
            </a:ln>
            <a:effectLst/>
          </p:spPr>
          <p:txBody>
            <a:bodyPr wrap="none" anchor="ctr"/>
            <a:lstStyle/>
            <a:p>
              <a:endParaRPr lang="en-US"/>
            </a:p>
          </p:txBody>
        </p:sp>
        <p:sp>
          <p:nvSpPr>
            <p:cNvPr id="179234" name="Freeform 34"/>
            <p:cNvSpPr>
              <a:spLocks/>
            </p:cNvSpPr>
            <p:nvPr/>
          </p:nvSpPr>
          <p:spPr bwMode="auto">
            <a:xfrm>
              <a:off x="1957" y="2912"/>
              <a:ext cx="697" cy="536"/>
            </a:xfrm>
            <a:custGeom>
              <a:avLst/>
              <a:gdLst/>
              <a:ahLst/>
              <a:cxnLst>
                <a:cxn ang="0">
                  <a:pos x="5" y="1"/>
                </a:cxn>
                <a:cxn ang="0">
                  <a:pos x="692" y="0"/>
                </a:cxn>
                <a:cxn ang="0">
                  <a:pos x="697" y="310"/>
                </a:cxn>
                <a:cxn ang="0">
                  <a:pos x="454" y="518"/>
                </a:cxn>
                <a:cxn ang="0">
                  <a:pos x="6" y="527"/>
                </a:cxn>
                <a:cxn ang="0">
                  <a:pos x="5" y="1"/>
                </a:cxn>
              </a:cxnLst>
              <a:rect l="0" t="0" r="r" b="b"/>
              <a:pathLst>
                <a:path w="697" h="536">
                  <a:moveTo>
                    <a:pt x="5" y="1"/>
                  </a:moveTo>
                  <a:cubicBezTo>
                    <a:pt x="156" y="1"/>
                    <a:pt x="692" y="0"/>
                    <a:pt x="692" y="0"/>
                  </a:cubicBezTo>
                  <a:cubicBezTo>
                    <a:pt x="692" y="0"/>
                    <a:pt x="697" y="159"/>
                    <a:pt x="697" y="310"/>
                  </a:cubicBezTo>
                  <a:cubicBezTo>
                    <a:pt x="697" y="460"/>
                    <a:pt x="546" y="504"/>
                    <a:pt x="454" y="518"/>
                  </a:cubicBezTo>
                  <a:cubicBezTo>
                    <a:pt x="117" y="536"/>
                    <a:pt x="338" y="527"/>
                    <a:pt x="6" y="527"/>
                  </a:cubicBezTo>
                  <a:cubicBezTo>
                    <a:pt x="5" y="313"/>
                    <a:pt x="0" y="162"/>
                    <a:pt x="5" y="1"/>
                  </a:cubicBezTo>
                  <a:close/>
                </a:path>
              </a:pathLst>
            </a:custGeom>
            <a:gradFill rotWithShape="1">
              <a:gsLst>
                <a:gs pos="0">
                  <a:schemeClr val="hlink">
                    <a:gamma/>
                    <a:tint val="12549"/>
                    <a:invGamma/>
                  </a:schemeClr>
                </a:gs>
                <a:gs pos="100000">
                  <a:schemeClr val="hlink">
                    <a:alpha val="71001"/>
                  </a:scheme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179235" name="Text Box 35"/>
            <p:cNvSpPr txBox="1">
              <a:spLocks noChangeArrowheads="1"/>
            </p:cNvSpPr>
            <p:nvPr/>
          </p:nvSpPr>
          <p:spPr bwMode="auto">
            <a:xfrm>
              <a:off x="1887" y="3095"/>
              <a:ext cx="826" cy="196"/>
            </a:xfrm>
            <a:prstGeom prst="rect">
              <a:avLst/>
            </a:prstGeom>
            <a:noFill/>
            <a:ln w="9525">
              <a:noFill/>
              <a:miter lim="800000"/>
              <a:headEnd/>
              <a:tailEnd/>
            </a:ln>
            <a:effectLst/>
          </p:spPr>
          <p:txBody>
            <a:bodyPr wrap="square">
              <a:spAutoFit/>
            </a:bodyPr>
            <a:lstStyle/>
            <a:p>
              <a:pPr algn="ctr"/>
              <a:r>
                <a:rPr lang="en-US" altLang="ko-KR" sz="4400" b="1" baseline="-25000" dirty="0" smtClean="0">
                  <a:ea typeface="굴림" charset="-127"/>
                </a:rPr>
                <a:t>Cognitive Research</a:t>
              </a:r>
              <a:endParaRPr lang="en-US" baseline="-25000" dirty="0">
                <a:solidFill>
                  <a:schemeClr val="bg1"/>
                </a:solidFill>
              </a:endParaRPr>
            </a:p>
          </p:txBody>
        </p:sp>
      </p:grpSp>
      <p:sp>
        <p:nvSpPr>
          <p:cNvPr id="23" name="Text Box 41"/>
          <p:cNvSpPr txBox="1">
            <a:spLocks noChangeArrowheads="1"/>
          </p:cNvSpPr>
          <p:nvPr/>
        </p:nvSpPr>
        <p:spPr bwMode="auto">
          <a:xfrm>
            <a:off x="2895600" y="4191000"/>
            <a:ext cx="2987040" cy="1200329"/>
          </a:xfrm>
          <a:prstGeom prst="rect">
            <a:avLst/>
          </a:prstGeom>
          <a:noFill/>
          <a:ln w="9525">
            <a:noFill/>
            <a:miter lim="800000"/>
            <a:headEnd/>
            <a:tailEnd/>
          </a:ln>
          <a:effectLst/>
        </p:spPr>
        <p:txBody>
          <a:bodyPr>
            <a:spAutoFit/>
          </a:bodyPr>
          <a:lstStyle/>
          <a:p>
            <a:pPr algn="ctr"/>
            <a:r>
              <a:rPr lang="en-US" altLang="ko-KR" sz="5400" b="1" baseline="-25000" dirty="0" smtClean="0">
                <a:ea typeface="굴림" charset="-127"/>
              </a:rPr>
              <a:t>UbD</a:t>
            </a:r>
            <a:endParaRPr lang="en-US" sz="5400" b="1" baseline="-25000" dirty="0"/>
          </a:p>
          <a:p>
            <a:endParaRPr lang="en-US" sz="5400" baseline="-25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05854"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1219200" y="1981200"/>
            <a:ext cx="6692900" cy="3785652"/>
          </a:xfrm>
          <a:prstGeom prst="rect">
            <a:avLst/>
          </a:prstGeom>
          <a:noFill/>
          <a:ln w="9525" algn="ctr">
            <a:noFill/>
            <a:miter lim="800000"/>
            <a:headEnd/>
            <a:tailEnd/>
          </a:ln>
          <a:effectLst/>
        </p:spPr>
        <p:txBody>
          <a:bodyPr wrap="square">
            <a:spAutoFit/>
          </a:bodyPr>
          <a:lstStyle/>
          <a:p>
            <a:pPr algn="ctr"/>
            <a:r>
              <a:rPr lang="en-US" altLang="ko-KR" sz="1800" b="1" baseline="-25000" dirty="0">
                <a:solidFill>
                  <a:schemeClr val="bg1"/>
                </a:solidFill>
                <a:ea typeface="굴림" charset="-127"/>
              </a:rPr>
              <a:t>Add text 1</a:t>
            </a:r>
          </a:p>
          <a:p>
            <a:pPr marL="463550" indent="-463550" algn="just"/>
            <a:r>
              <a:rPr lang="en-US" sz="3600" dirty="0" smtClean="0"/>
              <a:t>1)Views on effective learning have shifted from a focus on the benefits of diligent drill and practice to a focus on students’ understanding and application of knowledge.</a:t>
            </a:r>
            <a:endParaRPr lang="en-US" sz="2000" i="1" baseline="-25000" dirty="0" smtClean="0">
              <a:solidFill>
                <a:schemeClr val="bg2"/>
              </a:solidFill>
            </a:endParaRPr>
          </a:p>
          <a:p>
            <a:pPr algn="ctr"/>
            <a:endParaRPr lang="en-US" altLang="ko-KR" sz="1800" b="1"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609600" y="1752600"/>
            <a:ext cx="7696200" cy="3970318"/>
          </a:xfrm>
          <a:prstGeom prst="rect">
            <a:avLst/>
          </a:prstGeom>
          <a:noFill/>
          <a:ln w="9525" algn="ctr">
            <a:noFill/>
            <a:miter lim="800000"/>
            <a:headEnd/>
            <a:tailEnd/>
          </a:ln>
          <a:effectLst/>
        </p:spPr>
        <p:txBody>
          <a:bodyPr wrap="square">
            <a:spAutoFit/>
          </a:bodyPr>
          <a:lstStyle/>
          <a:p>
            <a:pPr algn="ctr"/>
            <a:r>
              <a:rPr lang="en-US" altLang="ko-KR" sz="1800" b="1" baseline="-25000" dirty="0" smtClean="0">
                <a:solidFill>
                  <a:schemeClr val="bg1"/>
                </a:solidFill>
                <a:ea typeface="굴림" charset="-127"/>
              </a:rPr>
              <a:t>Add text 1</a:t>
            </a:r>
          </a:p>
          <a:p>
            <a:pPr marL="457200" indent="-457200">
              <a:buFont typeface="+mj-lt"/>
              <a:buAutoNum type="arabicParenR" startAt="2"/>
            </a:pPr>
            <a:r>
              <a:rPr lang="en-US" dirty="0" smtClean="0"/>
              <a:t>Learning must be guided by generalized principles in order to be widely applicable. </a:t>
            </a:r>
          </a:p>
          <a:p>
            <a:pPr marL="341313">
              <a:buFont typeface="Arial" pitchFamily="34" charset="0"/>
              <a:buChar char="•"/>
            </a:pPr>
            <a:r>
              <a:rPr lang="en-US" dirty="0" smtClean="0"/>
              <a:t>Knowledge learned at the level of rote memory rarely transfers; transfer most likely occurs when the learner knows and understands underlying concepts and principles that can be applied to problems in new contexts. </a:t>
            </a:r>
          </a:p>
          <a:p>
            <a:pPr marL="341313">
              <a:buFont typeface="Arial" pitchFamily="34" charset="0"/>
              <a:buChar char="•"/>
            </a:pPr>
            <a:r>
              <a:rPr lang="en-US" dirty="0" smtClean="0"/>
              <a:t>Learning with understanding is more likely to promote transfer than simply memorizing information from a text or a lecture.</a:t>
            </a:r>
            <a:endParaRPr lang="en-US" altLang="ko-KR" sz="1800"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762000" y="1981200"/>
            <a:ext cx="7543800" cy="3693319"/>
          </a:xfrm>
          <a:prstGeom prst="rect">
            <a:avLst/>
          </a:prstGeom>
          <a:noFill/>
          <a:ln w="9525" algn="ctr">
            <a:noFill/>
            <a:miter lim="800000"/>
            <a:headEnd/>
            <a:tailEnd/>
          </a:ln>
          <a:effectLst/>
        </p:spPr>
        <p:txBody>
          <a:bodyPr wrap="square">
            <a:spAutoFit/>
          </a:bodyPr>
          <a:lstStyle/>
          <a:p>
            <a:pPr marL="341313" indent="-341313"/>
            <a:r>
              <a:rPr lang="en-US" sz="2600" dirty="0" smtClean="0"/>
              <a:t>3) Experts first seek to develop an understanding of problems, and this often involves thinking in terms of core concepts or big ideas. </a:t>
            </a:r>
          </a:p>
          <a:p>
            <a:endParaRPr lang="en-US" sz="2600" dirty="0" smtClean="0"/>
          </a:p>
          <a:p>
            <a:pPr marL="341313"/>
            <a:r>
              <a:rPr lang="en-US" sz="2600" dirty="0" smtClean="0"/>
              <a:t>Novices’ knowledge is much less likely to be organized around big ideas; novices are more likely to approach problems by searching for correct formulas and pat answers that fit their everyday intuitions.</a:t>
            </a:r>
            <a:endParaRPr lang="en-US" altLang="ko-KR" sz="2600"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914400" y="1981200"/>
            <a:ext cx="6997700" cy="3939540"/>
          </a:xfrm>
          <a:prstGeom prst="rect">
            <a:avLst/>
          </a:prstGeom>
          <a:noFill/>
          <a:ln w="9525" algn="ctr">
            <a:noFill/>
            <a:miter lim="800000"/>
            <a:headEnd/>
            <a:tailEnd/>
          </a:ln>
          <a:effectLst/>
        </p:spPr>
        <p:txBody>
          <a:bodyPr wrap="square">
            <a:spAutoFit/>
          </a:bodyPr>
          <a:lstStyle/>
          <a:p>
            <a:pPr algn="ctr"/>
            <a:r>
              <a:rPr lang="en-US" altLang="ko-KR" sz="1800" b="1" baseline="-25000" dirty="0">
                <a:solidFill>
                  <a:schemeClr val="bg1"/>
                </a:solidFill>
                <a:ea typeface="굴림" charset="-127"/>
              </a:rPr>
              <a:t>Add text </a:t>
            </a:r>
            <a:r>
              <a:rPr lang="en-US" altLang="ko-KR" sz="1800" b="1" baseline="-25000" dirty="0" smtClean="0">
                <a:solidFill>
                  <a:schemeClr val="bg1"/>
                </a:solidFill>
                <a:ea typeface="굴림" charset="-127"/>
              </a:rPr>
              <a:t>1</a:t>
            </a:r>
          </a:p>
          <a:p>
            <a:pPr marL="519113" indent="-519113"/>
            <a:r>
              <a:rPr lang="en-US" sz="3400" dirty="0" smtClean="0"/>
              <a:t>4) Research on expertise suggests that superficial coverage of many topics in the domain may be a poor way to help students develop the competencies that will prepare them for future learning and work.</a:t>
            </a:r>
            <a:endParaRPr lang="en-US" altLang="ko-KR" sz="3400" b="1"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609600" y="2209800"/>
            <a:ext cx="7620000" cy="2492990"/>
          </a:xfrm>
          <a:prstGeom prst="rect">
            <a:avLst/>
          </a:prstGeom>
          <a:noFill/>
          <a:ln w="9525" algn="ctr">
            <a:noFill/>
            <a:miter lim="800000"/>
            <a:headEnd/>
            <a:tailEnd/>
          </a:ln>
          <a:effectLst/>
        </p:spPr>
        <p:txBody>
          <a:bodyPr wrap="square">
            <a:spAutoFit/>
          </a:bodyPr>
          <a:lstStyle/>
          <a:p>
            <a:pPr algn="ctr"/>
            <a:r>
              <a:rPr lang="en-US" altLang="ko-KR" sz="1800" b="1" baseline="-25000" dirty="0">
                <a:solidFill>
                  <a:schemeClr val="bg1"/>
                </a:solidFill>
                <a:ea typeface="굴림" charset="-127"/>
              </a:rPr>
              <a:t>Add text </a:t>
            </a:r>
            <a:r>
              <a:rPr lang="en-US" altLang="ko-KR" sz="1800" b="1" baseline="-25000" dirty="0" smtClean="0">
                <a:solidFill>
                  <a:schemeClr val="bg1"/>
                </a:solidFill>
                <a:ea typeface="굴림" charset="-127"/>
              </a:rPr>
              <a:t>1</a:t>
            </a:r>
          </a:p>
          <a:p>
            <a:pPr marL="519113" indent="-519113"/>
            <a:r>
              <a:rPr lang="en-US" sz="3600" dirty="0" smtClean="0"/>
              <a:t>5) Feedback is fundamental to learning, but feedback opportunities are limited in many classrooms. </a:t>
            </a:r>
            <a:endParaRPr lang="en-US" altLang="ko-KR" sz="3600" b="1"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609600" y="2209801"/>
            <a:ext cx="7620000" cy="3293209"/>
          </a:xfrm>
          <a:prstGeom prst="rect">
            <a:avLst/>
          </a:prstGeom>
          <a:noFill/>
          <a:ln w="9525" algn="ctr">
            <a:noFill/>
            <a:miter lim="800000"/>
            <a:headEnd/>
            <a:tailEnd/>
          </a:ln>
          <a:effectLst/>
        </p:spPr>
        <p:txBody>
          <a:bodyPr wrap="square">
            <a:spAutoFit/>
          </a:bodyPr>
          <a:lstStyle/>
          <a:p>
            <a:pPr algn="ctr"/>
            <a:r>
              <a:rPr lang="en-US" altLang="ko-KR" sz="1800" b="1" baseline="-25000" dirty="0">
                <a:solidFill>
                  <a:schemeClr val="bg1"/>
                </a:solidFill>
                <a:ea typeface="굴림" charset="-127"/>
              </a:rPr>
              <a:t>Add text </a:t>
            </a:r>
            <a:r>
              <a:rPr lang="en-US" altLang="ko-KR" sz="1800" b="1" baseline="-25000" dirty="0" smtClean="0">
                <a:solidFill>
                  <a:schemeClr val="bg1"/>
                </a:solidFill>
                <a:ea typeface="굴림" charset="-127"/>
              </a:rPr>
              <a:t>1</a:t>
            </a:r>
          </a:p>
          <a:p>
            <a:pPr marL="395288" indent="-395288"/>
            <a:r>
              <a:rPr lang="en-US" sz="2800" dirty="0" smtClean="0"/>
              <a:t>6) Many assessments measure only factual knowledge and never ask whether students know when, where, and why to use that knowledge. Given the goal of learning with understanding, assessments and feedback must focus on understanding, and not simply on memory for procedures or facts. </a:t>
            </a:r>
            <a:endParaRPr lang="en-US" altLang="ko-KR" sz="2800"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64" name="Rectangle 40"/>
          <p:cNvSpPr>
            <a:spLocks noChangeArrowheads="1"/>
          </p:cNvSpPr>
          <p:nvPr/>
        </p:nvSpPr>
        <p:spPr bwMode="auto">
          <a:xfrm>
            <a:off x="609600" y="2209801"/>
            <a:ext cx="7620000" cy="3323987"/>
          </a:xfrm>
          <a:prstGeom prst="rect">
            <a:avLst/>
          </a:prstGeom>
          <a:noFill/>
          <a:ln w="9525" algn="ctr">
            <a:noFill/>
            <a:miter lim="800000"/>
            <a:headEnd/>
            <a:tailEnd/>
          </a:ln>
          <a:effectLst/>
        </p:spPr>
        <p:txBody>
          <a:bodyPr wrap="square">
            <a:spAutoFit/>
          </a:bodyPr>
          <a:lstStyle/>
          <a:p>
            <a:pPr marL="463550" indent="-463550"/>
            <a:r>
              <a:rPr lang="en-US" sz="3000" dirty="0" smtClean="0"/>
              <a:t>7) Expert teachers know the structure of their disciplines and this provides them with cognitive roadmaps that guide the assignments they give students, the assessments they use to gauge student progress, and the questions they ask in the give and take of classroom life.</a:t>
            </a:r>
            <a:endParaRPr lang="en-US" altLang="ko-KR" sz="3000" baseline="-25000" dirty="0">
              <a:solidFill>
                <a:schemeClr val="bg1"/>
              </a:solidFill>
              <a:ea typeface="굴림" charset="-127"/>
            </a:endParaRPr>
          </a:p>
        </p:txBody>
      </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Research in Cognitive Theory</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71" name="AutoShape 7"/>
          <p:cNvSpPr>
            <a:spLocks noChangeArrowheads="1"/>
          </p:cNvSpPr>
          <p:nvPr/>
        </p:nvSpPr>
        <p:spPr bwMode="gray">
          <a:xfrm>
            <a:off x="762000" y="2133600"/>
            <a:ext cx="4876800" cy="633412"/>
          </a:xfrm>
          <a:prstGeom prst="roundRect">
            <a:avLst>
              <a:gd name="adj" fmla="val 16667"/>
            </a:avLst>
          </a:prstGeom>
          <a:noFill/>
          <a:ln w="38100">
            <a:noFill/>
            <a:round/>
            <a:headEnd/>
            <a:tailEnd/>
          </a:ln>
          <a:effectLst/>
        </p:spPr>
        <p:txBody>
          <a:bodyPr wrap="none" anchor="ctr"/>
          <a:lstStyle/>
          <a:p>
            <a:pPr latinLnBrk="1"/>
            <a:r>
              <a:rPr kumimoji="1" lang="en-US" altLang="ko-KR" sz="1800" b="1" dirty="0">
                <a:ea typeface="굴림" charset="-127"/>
              </a:rPr>
              <a:t> </a:t>
            </a:r>
            <a:r>
              <a:rPr kumimoji="1" lang="en-US" altLang="ko-KR" sz="1800" b="1" dirty="0" smtClean="0">
                <a:ea typeface="굴림" charset="-127"/>
              </a:rPr>
              <a:t> </a:t>
            </a:r>
            <a:endParaRPr kumimoji="1" lang="en-US" altLang="ko-KR" sz="1800" b="1" dirty="0">
              <a:ea typeface="굴림" charset="-127"/>
            </a:endParaRPr>
          </a:p>
        </p:txBody>
      </p:sp>
      <p:sp>
        <p:nvSpPr>
          <p:cNvPr id="164872" name="AutoShape 8"/>
          <p:cNvSpPr>
            <a:spLocks noChangeArrowheads="1"/>
          </p:cNvSpPr>
          <p:nvPr/>
        </p:nvSpPr>
        <p:spPr bwMode="gray">
          <a:xfrm>
            <a:off x="1447800" y="5638800"/>
            <a:ext cx="4854575" cy="633413"/>
          </a:xfrm>
          <a:prstGeom prst="roundRect">
            <a:avLst>
              <a:gd name="adj" fmla="val 16667"/>
            </a:avLst>
          </a:prstGeom>
          <a:noFill/>
          <a:ln w="38100">
            <a:noFill/>
            <a:round/>
            <a:headEnd/>
            <a:tailEnd/>
          </a:ln>
          <a:effectLst/>
        </p:spPr>
        <p:txBody>
          <a:bodyPr wrap="none" anchor="ctr"/>
          <a:lstStyle/>
          <a:p>
            <a:pPr latinLnBrk="1"/>
            <a:r>
              <a:rPr kumimoji="1" lang="en-US" altLang="ko-KR" sz="1800" b="1" dirty="0">
                <a:ea typeface="굴림" charset="-127"/>
              </a:rPr>
              <a:t> </a:t>
            </a:r>
            <a:r>
              <a:rPr kumimoji="1" lang="en-US" altLang="ko-KR" sz="1800" b="1" dirty="0" smtClean="0">
                <a:ea typeface="굴림" charset="-127"/>
              </a:rPr>
              <a:t> </a:t>
            </a:r>
            <a:endParaRPr kumimoji="1" lang="en-US" altLang="ko-KR" sz="1800" b="1" dirty="0">
              <a:ea typeface="굴림" charset="-127"/>
            </a:endParaRPr>
          </a:p>
        </p:txBody>
      </p:sp>
      <p:sp>
        <p:nvSpPr>
          <p:cNvPr id="164875" name="AutoShape 11"/>
          <p:cNvSpPr>
            <a:spLocks noChangeArrowheads="1"/>
          </p:cNvSpPr>
          <p:nvPr/>
        </p:nvSpPr>
        <p:spPr bwMode="gray">
          <a:xfrm>
            <a:off x="228600" y="0"/>
            <a:ext cx="8686800" cy="1447800"/>
          </a:xfrm>
          <a:prstGeom prst="roundRect">
            <a:avLst>
              <a:gd name="adj" fmla="val 0"/>
            </a:avLst>
          </a:prstGeom>
          <a:noFill/>
          <a:ln w="38100">
            <a:noFill/>
            <a:round/>
            <a:headEnd/>
            <a:tailEnd/>
          </a:ln>
          <a:effectLst/>
        </p:spPr>
        <p:txBody>
          <a:bodyPr wrap="none" anchor="ctr"/>
          <a:lstStyle/>
          <a:p>
            <a:pPr algn="ctr" latinLnBrk="1"/>
            <a:r>
              <a:rPr lang="en-US" altLang="ko-KR" sz="6000" b="1" baseline="-25000" dirty="0" smtClean="0">
                <a:solidFill>
                  <a:schemeClr val="accent2">
                    <a:lumMod val="75000"/>
                  </a:schemeClr>
                </a:solidFill>
                <a:ea typeface="굴림" charset="-127"/>
              </a:rPr>
              <a:t>What is Understanding by Design?</a:t>
            </a:r>
            <a:endParaRPr lang="en-US" altLang="ko-KR" sz="6000" b="1" baseline="-25000" dirty="0">
              <a:solidFill>
                <a:schemeClr val="accent2">
                  <a:lumMod val="75000"/>
                </a:schemeClr>
              </a:solidFill>
              <a:ea typeface="굴림" charset="-127"/>
            </a:endParaRPr>
          </a:p>
        </p:txBody>
      </p:sp>
      <p:sp>
        <p:nvSpPr>
          <p:cNvPr id="36" name="AutoShape 7"/>
          <p:cNvSpPr>
            <a:spLocks noChangeArrowheads="1"/>
          </p:cNvSpPr>
          <p:nvPr/>
        </p:nvSpPr>
        <p:spPr bwMode="gray">
          <a:xfrm>
            <a:off x="762000" y="5029200"/>
            <a:ext cx="4876800" cy="633412"/>
          </a:xfrm>
          <a:prstGeom prst="roundRect">
            <a:avLst>
              <a:gd name="adj" fmla="val 16667"/>
            </a:avLst>
          </a:prstGeom>
          <a:noFill/>
          <a:ln w="38100">
            <a:noFill/>
            <a:round/>
            <a:headEnd/>
            <a:tailEnd/>
          </a:ln>
          <a:effectLst/>
        </p:spPr>
        <p:txBody>
          <a:bodyPr wrap="none" anchor="ctr"/>
          <a:lstStyle/>
          <a:p>
            <a:pPr latinLnBrk="1"/>
            <a:r>
              <a:rPr kumimoji="1" lang="en-US" altLang="ko-KR" sz="1800" b="1" dirty="0" smtClean="0">
                <a:ea typeface="굴림" charset="-127"/>
              </a:rPr>
              <a:t>  </a:t>
            </a:r>
            <a:endParaRPr kumimoji="1" lang="en-US" altLang="ko-KR" sz="1800" b="1" dirty="0">
              <a:ea typeface="굴림" charset="-127"/>
            </a:endParaRPr>
          </a:p>
        </p:txBody>
      </p:sp>
      <p:sp>
        <p:nvSpPr>
          <p:cNvPr id="37" name="AutoShape 7"/>
          <p:cNvSpPr>
            <a:spLocks noChangeArrowheads="1"/>
          </p:cNvSpPr>
          <p:nvPr/>
        </p:nvSpPr>
        <p:spPr bwMode="gray">
          <a:xfrm>
            <a:off x="762000" y="5715000"/>
            <a:ext cx="4876800" cy="633412"/>
          </a:xfrm>
          <a:prstGeom prst="roundRect">
            <a:avLst>
              <a:gd name="adj" fmla="val 16667"/>
            </a:avLst>
          </a:prstGeom>
          <a:noFill/>
          <a:ln w="38100">
            <a:noFill/>
            <a:round/>
            <a:headEnd/>
            <a:tailEnd/>
          </a:ln>
          <a:effectLst/>
        </p:spPr>
        <p:txBody>
          <a:bodyPr wrap="none" anchor="ctr"/>
          <a:lstStyle/>
          <a:p>
            <a:pPr latinLnBrk="1"/>
            <a:r>
              <a:rPr kumimoji="1" lang="en-US" altLang="ko-KR" sz="1800" b="1" dirty="0">
                <a:ea typeface="굴림" charset="-127"/>
              </a:rPr>
              <a:t> </a:t>
            </a:r>
            <a:r>
              <a:rPr kumimoji="1" lang="en-US" altLang="ko-KR" sz="1800" b="1" dirty="0" smtClean="0">
                <a:ea typeface="굴림" charset="-127"/>
              </a:rPr>
              <a:t> </a:t>
            </a:r>
            <a:endParaRPr kumimoji="1" lang="en-US" altLang="ko-KR" sz="1800" b="1" dirty="0">
              <a:ea typeface="굴림" charset="-127"/>
            </a:endParaRPr>
          </a:p>
        </p:txBody>
      </p:sp>
      <p:sp>
        <p:nvSpPr>
          <p:cNvPr id="39" name="AutoShape 7"/>
          <p:cNvSpPr>
            <a:spLocks noChangeArrowheads="1"/>
          </p:cNvSpPr>
          <p:nvPr/>
        </p:nvSpPr>
        <p:spPr bwMode="gray">
          <a:xfrm>
            <a:off x="2057400" y="4038600"/>
            <a:ext cx="6400800" cy="633412"/>
          </a:xfrm>
          <a:prstGeom prst="roundRect">
            <a:avLst>
              <a:gd name="adj" fmla="val 16667"/>
            </a:avLst>
          </a:prstGeom>
          <a:noFill/>
          <a:ln w="38100">
            <a:noFill/>
            <a:round/>
            <a:headEnd/>
            <a:tailEnd/>
          </a:ln>
          <a:effectLst/>
        </p:spPr>
        <p:txBody>
          <a:bodyPr wrap="none" anchor="ctr"/>
          <a:lstStyle/>
          <a:p>
            <a:pPr algn="ctr" latinLnBrk="1"/>
            <a:r>
              <a:rPr kumimoji="1" lang="en-US" altLang="ko-KR" sz="2800" b="1" dirty="0" smtClean="0">
                <a:ea typeface="굴림" charset="-127"/>
              </a:rPr>
              <a:t>  Video – Grant Wiggins</a:t>
            </a:r>
            <a:endParaRPr kumimoji="1" lang="en-US" altLang="ko-KR" sz="2800" b="1" dirty="0">
              <a:ea typeface="굴림" charset="-127"/>
            </a:endParaRPr>
          </a:p>
        </p:txBody>
      </p:sp>
      <p:sp>
        <p:nvSpPr>
          <p:cNvPr id="40" name="Rectangle 10"/>
          <p:cNvSpPr>
            <a:spLocks noChangeArrowheads="1"/>
          </p:cNvSpPr>
          <p:nvPr/>
        </p:nvSpPr>
        <p:spPr bwMode="auto">
          <a:xfrm>
            <a:off x="1981200" y="2590800"/>
            <a:ext cx="6477000" cy="45719"/>
          </a:xfrm>
          <a:prstGeom prst="rect">
            <a:avLst/>
          </a:prstGeom>
          <a:solidFill>
            <a:schemeClr val="hlink"/>
          </a:solidFill>
          <a:ln w="9525">
            <a:noFill/>
            <a:miter lim="800000"/>
            <a:headEnd/>
            <a:tailEnd/>
          </a:ln>
          <a:effectLst/>
        </p:spPr>
        <p:txBody>
          <a:bodyPr wrap="none" anchor="ctr"/>
          <a:lstStyle/>
          <a:p>
            <a:pPr algn="ctr"/>
            <a:endParaRPr lang="ru-RU" sz="100" baseline="-25000"/>
          </a:p>
        </p:txBody>
      </p:sp>
      <p:sp>
        <p:nvSpPr>
          <p:cNvPr id="44" name="Rectangle 10"/>
          <p:cNvSpPr>
            <a:spLocks noChangeArrowheads="1"/>
          </p:cNvSpPr>
          <p:nvPr/>
        </p:nvSpPr>
        <p:spPr bwMode="auto">
          <a:xfrm>
            <a:off x="1981200" y="3657600"/>
            <a:ext cx="6477000" cy="45719"/>
          </a:xfrm>
          <a:prstGeom prst="rect">
            <a:avLst/>
          </a:prstGeom>
          <a:solidFill>
            <a:schemeClr val="hlink"/>
          </a:solidFill>
          <a:ln w="9525">
            <a:noFill/>
            <a:miter lim="800000"/>
            <a:headEnd/>
            <a:tailEnd/>
          </a:ln>
          <a:effectLst/>
        </p:spPr>
        <p:txBody>
          <a:bodyPr wrap="none" anchor="ctr"/>
          <a:lstStyle/>
          <a:p>
            <a:pPr algn="ctr"/>
            <a:endParaRPr lang="ru-RU" sz="100" baseline="-25000"/>
          </a:p>
        </p:txBody>
      </p:sp>
      <p:sp>
        <p:nvSpPr>
          <p:cNvPr id="50" name="AutoShape 6"/>
          <p:cNvSpPr>
            <a:spLocks noChangeArrowheads="1"/>
          </p:cNvSpPr>
          <p:nvPr/>
        </p:nvSpPr>
        <p:spPr bwMode="gray">
          <a:xfrm>
            <a:off x="5638800" y="2133600"/>
            <a:ext cx="2971800" cy="633413"/>
          </a:xfrm>
          <a:prstGeom prst="roundRect">
            <a:avLst>
              <a:gd name="adj" fmla="val 0"/>
            </a:avLst>
          </a:prstGeom>
          <a:noFill/>
          <a:ln w="38100">
            <a:noFill/>
            <a:round/>
            <a:headEnd/>
            <a:tailEnd/>
          </a:ln>
          <a:effectLst/>
        </p:spPr>
        <p:txBody>
          <a:bodyPr wrap="none" anchor="ctr"/>
          <a:lstStyle/>
          <a:p>
            <a:pPr latinLnBrk="1"/>
            <a:r>
              <a:rPr kumimoji="1" lang="en-US" altLang="ko-KR" sz="1800" b="1" dirty="0" smtClean="0">
                <a:ea typeface="굴림" charset="-127"/>
              </a:rPr>
              <a:t> </a:t>
            </a:r>
            <a:endParaRPr kumimoji="1" lang="en-US" altLang="ko-KR" sz="1800" b="1" dirty="0">
              <a:ea typeface="굴림" charset="-127"/>
            </a:endParaRPr>
          </a:p>
        </p:txBody>
      </p:sp>
      <p:sp>
        <p:nvSpPr>
          <p:cNvPr id="51" name="AutoShape 6"/>
          <p:cNvSpPr>
            <a:spLocks noChangeArrowheads="1"/>
          </p:cNvSpPr>
          <p:nvPr/>
        </p:nvSpPr>
        <p:spPr bwMode="gray">
          <a:xfrm>
            <a:off x="2057400" y="1981200"/>
            <a:ext cx="6477000" cy="633413"/>
          </a:xfrm>
          <a:prstGeom prst="roundRect">
            <a:avLst>
              <a:gd name="adj" fmla="val 0"/>
            </a:avLst>
          </a:prstGeom>
          <a:noFill/>
          <a:ln w="38100">
            <a:noFill/>
            <a:round/>
            <a:headEnd/>
            <a:tailEnd/>
          </a:ln>
          <a:effectLst/>
        </p:spPr>
        <p:txBody>
          <a:bodyPr wrap="none" anchor="ctr"/>
          <a:lstStyle/>
          <a:p>
            <a:pPr algn="ctr" latinLnBrk="1"/>
            <a:r>
              <a:rPr kumimoji="1" lang="en-US" altLang="ko-KR" b="1" dirty="0" smtClean="0">
                <a:ea typeface="굴림" charset="-127"/>
              </a:rPr>
              <a:t> </a:t>
            </a:r>
            <a:r>
              <a:rPr kumimoji="1" lang="en-US" altLang="ko-KR" sz="3200" b="1" dirty="0" smtClean="0">
                <a:ea typeface="굴림" charset="-127"/>
              </a:rPr>
              <a:t>Introduction to </a:t>
            </a:r>
            <a:r>
              <a:rPr kumimoji="1" lang="en-US" altLang="ko-KR" sz="3200" b="1" smtClean="0">
                <a:ea typeface="굴림" charset="-127"/>
              </a:rPr>
              <a:t>UbD</a:t>
            </a:r>
            <a:endParaRPr kumimoji="1" lang="en-US" altLang="ko-KR" sz="3200" b="1" dirty="0">
              <a:ea typeface="굴림" charset="-127"/>
            </a:endParaRPr>
          </a:p>
        </p:txBody>
      </p:sp>
      <p:sp>
        <p:nvSpPr>
          <p:cNvPr id="52" name="AutoShape 6"/>
          <p:cNvSpPr>
            <a:spLocks noChangeArrowheads="1"/>
          </p:cNvSpPr>
          <p:nvPr/>
        </p:nvSpPr>
        <p:spPr bwMode="gray">
          <a:xfrm>
            <a:off x="5638800" y="2895600"/>
            <a:ext cx="2971800" cy="633413"/>
          </a:xfrm>
          <a:prstGeom prst="roundRect">
            <a:avLst>
              <a:gd name="adj" fmla="val 0"/>
            </a:avLst>
          </a:prstGeom>
          <a:noFill/>
          <a:ln w="38100">
            <a:noFill/>
            <a:round/>
            <a:headEnd/>
            <a:tailEnd/>
          </a:ln>
          <a:effectLst/>
        </p:spPr>
        <p:txBody>
          <a:bodyPr wrap="none" anchor="ctr"/>
          <a:lstStyle/>
          <a:p>
            <a:pPr latinLnBrk="1"/>
            <a:r>
              <a:rPr kumimoji="1" lang="en-US" altLang="ko-KR" sz="1800" b="1" dirty="0" smtClean="0">
                <a:ea typeface="굴림" charset="-127"/>
              </a:rPr>
              <a:t> </a:t>
            </a:r>
            <a:endParaRPr kumimoji="1" lang="en-US" altLang="ko-KR" sz="1800" b="1" dirty="0">
              <a:ea typeface="굴림" charset="-127"/>
            </a:endParaRPr>
          </a:p>
        </p:txBody>
      </p:sp>
      <p:sp>
        <p:nvSpPr>
          <p:cNvPr id="54" name="AutoShape 6"/>
          <p:cNvSpPr>
            <a:spLocks noChangeArrowheads="1"/>
          </p:cNvSpPr>
          <p:nvPr/>
        </p:nvSpPr>
        <p:spPr bwMode="gray">
          <a:xfrm>
            <a:off x="5638800" y="3657600"/>
            <a:ext cx="2971800" cy="633413"/>
          </a:xfrm>
          <a:prstGeom prst="roundRect">
            <a:avLst>
              <a:gd name="adj" fmla="val 0"/>
            </a:avLst>
          </a:prstGeom>
          <a:noFill/>
          <a:ln w="38100">
            <a:noFill/>
            <a:round/>
            <a:headEnd/>
            <a:tailEnd/>
          </a:ln>
          <a:effectLst/>
        </p:spPr>
        <p:txBody>
          <a:bodyPr wrap="none" anchor="ctr"/>
          <a:lstStyle/>
          <a:p>
            <a:pPr latinLnBrk="1"/>
            <a:r>
              <a:rPr kumimoji="1" lang="en-US" altLang="ko-KR" sz="1800" b="1" dirty="0" smtClean="0">
                <a:ea typeface="굴림" charset="-127"/>
              </a:rPr>
              <a:t> </a:t>
            </a:r>
            <a:endParaRPr kumimoji="1" lang="en-US" altLang="ko-KR" sz="1800" b="1" dirty="0">
              <a:ea typeface="굴림" charset="-127"/>
            </a:endParaRPr>
          </a:p>
        </p:txBody>
      </p:sp>
      <p:sp>
        <p:nvSpPr>
          <p:cNvPr id="58" name="Rectangle 13"/>
          <p:cNvSpPr>
            <a:spLocks noChangeArrowheads="1"/>
          </p:cNvSpPr>
          <p:nvPr/>
        </p:nvSpPr>
        <p:spPr bwMode="auto">
          <a:xfrm>
            <a:off x="1981200" y="4572000"/>
            <a:ext cx="6477000" cy="45719"/>
          </a:xfrm>
          <a:prstGeom prst="rect">
            <a:avLst/>
          </a:prstGeom>
          <a:solidFill>
            <a:schemeClr val="accent2"/>
          </a:solidFill>
          <a:ln w="9525">
            <a:noFill/>
            <a:miter lim="800000"/>
            <a:headEnd/>
            <a:tailEnd/>
          </a:ln>
          <a:effectLst/>
        </p:spPr>
        <p:txBody>
          <a:bodyPr wrap="none" anchor="ctr"/>
          <a:lstStyle/>
          <a:p>
            <a:pPr algn="ctr"/>
            <a:endParaRPr lang="ru-RU" sz="100" baseline="-25000"/>
          </a:p>
        </p:txBody>
      </p:sp>
      <p:sp>
        <p:nvSpPr>
          <p:cNvPr id="31" name="AutoShape 6"/>
          <p:cNvSpPr>
            <a:spLocks noChangeArrowheads="1"/>
          </p:cNvSpPr>
          <p:nvPr/>
        </p:nvSpPr>
        <p:spPr bwMode="gray">
          <a:xfrm>
            <a:off x="2057400" y="2057400"/>
            <a:ext cx="6477000" cy="633413"/>
          </a:xfrm>
          <a:prstGeom prst="roundRect">
            <a:avLst>
              <a:gd name="adj" fmla="val 0"/>
            </a:avLst>
          </a:prstGeom>
          <a:noFill/>
          <a:ln w="38100">
            <a:noFill/>
            <a:round/>
            <a:headEnd/>
            <a:tailEnd/>
          </a:ln>
          <a:effectLst/>
        </p:spPr>
        <p:txBody>
          <a:bodyPr wrap="none" anchor="ctr"/>
          <a:lstStyle/>
          <a:p>
            <a:pPr algn="ctr" latinLnBrk="1"/>
            <a:r>
              <a:rPr kumimoji="1" lang="en-US" altLang="ko-KR" b="1" dirty="0" smtClean="0">
                <a:ea typeface="굴림" charset="-127"/>
              </a:rPr>
              <a:t> </a:t>
            </a:r>
            <a:endParaRPr kumimoji="1" lang="en-US" altLang="ko-KR" b="1" dirty="0">
              <a:ea typeface="굴림" charset="-127"/>
            </a:endParaRPr>
          </a:p>
        </p:txBody>
      </p:sp>
      <p:sp>
        <p:nvSpPr>
          <p:cNvPr id="32" name="AutoShape 6"/>
          <p:cNvSpPr>
            <a:spLocks noChangeArrowheads="1"/>
          </p:cNvSpPr>
          <p:nvPr/>
        </p:nvSpPr>
        <p:spPr bwMode="gray">
          <a:xfrm>
            <a:off x="2057400" y="2743200"/>
            <a:ext cx="6477000" cy="633413"/>
          </a:xfrm>
          <a:prstGeom prst="roundRect">
            <a:avLst>
              <a:gd name="adj" fmla="val 0"/>
            </a:avLst>
          </a:prstGeom>
          <a:noFill/>
          <a:ln w="38100">
            <a:noFill/>
            <a:round/>
            <a:headEnd/>
            <a:tailEnd/>
          </a:ln>
          <a:effectLst/>
        </p:spPr>
        <p:txBody>
          <a:bodyPr wrap="none" anchor="ctr"/>
          <a:lstStyle/>
          <a:p>
            <a:pPr algn="ctr" latinLnBrk="1"/>
            <a:r>
              <a:rPr kumimoji="1" lang="en-US" altLang="ko-KR" b="1" dirty="0" smtClean="0">
                <a:ea typeface="굴림" charset="-127"/>
              </a:rPr>
              <a:t>  </a:t>
            </a:r>
            <a:endParaRPr kumimoji="1" lang="en-US" altLang="ko-KR" b="1" dirty="0">
              <a:ea typeface="굴림" charset="-127"/>
            </a:endParaRPr>
          </a:p>
        </p:txBody>
      </p:sp>
      <p:sp>
        <p:nvSpPr>
          <p:cNvPr id="35" name="Striped Right Arrow 34"/>
          <p:cNvSpPr/>
          <p:nvPr/>
        </p:nvSpPr>
        <p:spPr>
          <a:xfrm>
            <a:off x="609600" y="2221706"/>
            <a:ext cx="978408" cy="304800"/>
          </a:xfrm>
          <a:prstGeom prst="stripedRightArrow">
            <a:avLst/>
          </a:prstGeom>
          <a:solidFill>
            <a:srgbClr val="35759D">
              <a:alpha val="86000"/>
            </a:srgb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Striped Right Arrow 45"/>
          <p:cNvSpPr/>
          <p:nvPr/>
        </p:nvSpPr>
        <p:spPr>
          <a:xfrm>
            <a:off x="609600" y="3200400"/>
            <a:ext cx="978408" cy="304800"/>
          </a:xfrm>
          <a:prstGeom prst="stripedRightArrow">
            <a:avLst/>
          </a:prstGeom>
          <a:solidFill>
            <a:srgbClr val="35759D">
              <a:alpha val="86000"/>
            </a:srgb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Striped Right Arrow 47"/>
          <p:cNvSpPr/>
          <p:nvPr/>
        </p:nvSpPr>
        <p:spPr>
          <a:xfrm>
            <a:off x="609600" y="4267200"/>
            <a:ext cx="978408" cy="304800"/>
          </a:xfrm>
          <a:prstGeom prst="stripedRightArrow">
            <a:avLst/>
          </a:prstGeom>
          <a:solidFill>
            <a:srgbClr val="35759D">
              <a:alpha val="86000"/>
            </a:srgb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triped Right Arrow 48"/>
          <p:cNvSpPr/>
          <p:nvPr/>
        </p:nvSpPr>
        <p:spPr>
          <a:xfrm>
            <a:off x="609600" y="5257800"/>
            <a:ext cx="978408" cy="304800"/>
          </a:xfrm>
          <a:prstGeom prst="stripedRightArrow">
            <a:avLst/>
          </a:prstGeom>
          <a:solidFill>
            <a:srgbClr val="35759D">
              <a:alpha val="86000"/>
            </a:srgb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13"/>
          <p:cNvSpPr>
            <a:spLocks noChangeArrowheads="1"/>
          </p:cNvSpPr>
          <p:nvPr/>
        </p:nvSpPr>
        <p:spPr bwMode="auto">
          <a:xfrm>
            <a:off x="1981200" y="5486400"/>
            <a:ext cx="6477000" cy="45719"/>
          </a:xfrm>
          <a:prstGeom prst="rect">
            <a:avLst/>
          </a:prstGeom>
          <a:solidFill>
            <a:schemeClr val="accent2"/>
          </a:solidFill>
          <a:ln w="9525">
            <a:noFill/>
            <a:miter lim="800000"/>
            <a:headEnd/>
            <a:tailEnd/>
          </a:ln>
          <a:effectLst/>
        </p:spPr>
        <p:txBody>
          <a:bodyPr wrap="none" anchor="ctr"/>
          <a:lstStyle/>
          <a:p>
            <a:pPr algn="ctr"/>
            <a:endParaRPr lang="ru-RU" sz="100" baseline="-25000"/>
          </a:p>
        </p:txBody>
      </p:sp>
      <p:sp>
        <p:nvSpPr>
          <p:cNvPr id="60" name="AutoShape 7"/>
          <p:cNvSpPr>
            <a:spLocks noChangeArrowheads="1"/>
          </p:cNvSpPr>
          <p:nvPr/>
        </p:nvSpPr>
        <p:spPr bwMode="gray">
          <a:xfrm>
            <a:off x="2057400" y="4953000"/>
            <a:ext cx="6400800" cy="633412"/>
          </a:xfrm>
          <a:prstGeom prst="roundRect">
            <a:avLst>
              <a:gd name="adj" fmla="val 16667"/>
            </a:avLst>
          </a:prstGeom>
          <a:noFill/>
          <a:ln w="38100">
            <a:noFill/>
            <a:round/>
            <a:headEnd/>
            <a:tailEnd/>
          </a:ln>
          <a:effectLst/>
        </p:spPr>
        <p:txBody>
          <a:bodyPr wrap="none" anchor="ctr"/>
          <a:lstStyle/>
          <a:p>
            <a:pPr algn="ctr" latinLnBrk="1"/>
            <a:r>
              <a:rPr kumimoji="1" lang="en-US" altLang="ko-KR" sz="2800" b="1" dirty="0" smtClean="0">
                <a:ea typeface="굴림" charset="-127"/>
              </a:rPr>
              <a:t>  Why it Works</a:t>
            </a:r>
            <a:endParaRPr kumimoji="1" lang="en-US" altLang="ko-KR" sz="2800" b="1" dirty="0">
              <a:ea typeface="굴림" charset="-127"/>
            </a:endParaRPr>
          </a:p>
        </p:txBody>
      </p:sp>
      <p:sp>
        <p:nvSpPr>
          <p:cNvPr id="61" name="AutoShape 6"/>
          <p:cNvSpPr>
            <a:spLocks noChangeArrowheads="1"/>
          </p:cNvSpPr>
          <p:nvPr/>
        </p:nvSpPr>
        <p:spPr bwMode="gray">
          <a:xfrm>
            <a:off x="2209800" y="3124200"/>
            <a:ext cx="6477000" cy="633413"/>
          </a:xfrm>
          <a:prstGeom prst="roundRect">
            <a:avLst>
              <a:gd name="adj" fmla="val 0"/>
            </a:avLst>
          </a:prstGeom>
          <a:noFill/>
          <a:ln w="38100">
            <a:noFill/>
            <a:round/>
            <a:headEnd/>
            <a:tailEnd/>
          </a:ln>
          <a:effectLst/>
        </p:spPr>
        <p:txBody>
          <a:bodyPr wrap="none" anchor="ctr"/>
          <a:lstStyle/>
          <a:p>
            <a:pPr algn="ctr" latinLnBrk="1"/>
            <a:r>
              <a:rPr kumimoji="1" lang="en-US" altLang="ko-KR" sz="3200" b="1" dirty="0" smtClean="0">
                <a:ea typeface="굴림" charset="-127"/>
              </a:rPr>
              <a:t>7 Key Tenants</a:t>
            </a:r>
            <a:endParaRPr kumimoji="1" lang="en-US" altLang="ko-KR" sz="3200" b="1" dirty="0">
              <a:ea typeface="굴림"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Bridging Research and Practice</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
        <p:nvSpPr>
          <p:cNvPr id="12" name="Rectangle 11"/>
          <p:cNvSpPr/>
          <p:nvPr/>
        </p:nvSpPr>
        <p:spPr>
          <a:xfrm>
            <a:off x="838200" y="2362200"/>
            <a:ext cx="7239000" cy="3539430"/>
          </a:xfrm>
          <a:prstGeom prst="rect">
            <a:avLst/>
          </a:prstGeom>
        </p:spPr>
        <p:txBody>
          <a:bodyPr wrap="square">
            <a:spAutoFit/>
          </a:bodyPr>
          <a:lstStyle/>
          <a:p>
            <a:pPr algn="just"/>
            <a:r>
              <a:rPr lang="en-US" sz="2800" b="1" dirty="0" smtClean="0"/>
              <a:t>“Students come to the classroom with preconceptions about how the world works. If their initial understanding is not engaged, they may fail to grasp the new concepts and information that are taught, or they may learn them for purposes of a test but revert to their preconceptions outside the classroom.”</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Bridging Research and Practice</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
        <p:nvSpPr>
          <p:cNvPr id="12" name="Rectangle 11"/>
          <p:cNvSpPr/>
          <p:nvPr/>
        </p:nvSpPr>
        <p:spPr>
          <a:xfrm>
            <a:off x="838200" y="2362200"/>
            <a:ext cx="7239000" cy="3108543"/>
          </a:xfrm>
          <a:prstGeom prst="rect">
            <a:avLst/>
          </a:prstGeom>
        </p:spPr>
        <p:txBody>
          <a:bodyPr wrap="square">
            <a:spAutoFit/>
          </a:bodyPr>
          <a:lstStyle/>
          <a:p>
            <a:pPr algn="just"/>
            <a:r>
              <a:rPr lang="en-US" sz="2800" b="1" dirty="0" smtClean="0"/>
              <a:t>“To develop competence in an area of inquiry, students must: (a) have a deep foundation of factual knowledge, (b) understand facts and ideas in the context of a conceptual framework, and (c) organize knowledge in ways that facilitate retrieval and application.”</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3" name="Rectangle 9"/>
          <p:cNvSpPr>
            <a:spLocks noChangeArrowheads="1"/>
          </p:cNvSpPr>
          <p:nvPr/>
        </p:nvSpPr>
        <p:spPr bwMode="auto">
          <a:xfrm>
            <a:off x="3824288" y="2386013"/>
            <a:ext cx="1371600" cy="639762"/>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39" name="Rectangle 15"/>
          <p:cNvSpPr>
            <a:spLocks noChangeArrowheads="1"/>
          </p:cNvSpPr>
          <p:nvPr/>
        </p:nvSpPr>
        <p:spPr bwMode="auto">
          <a:xfrm>
            <a:off x="1617663"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a:solidFill>
                  <a:schemeClr val="bg1"/>
                </a:solidFill>
                <a:ea typeface="굴림" charset="-127"/>
              </a:rPr>
              <a:t>Add text 1</a:t>
            </a:r>
          </a:p>
          <a:p>
            <a:pPr algn="ctr"/>
            <a:r>
              <a:rPr lang="en-US" altLang="ko-KR" sz="1800" b="1" baseline="-25000">
                <a:solidFill>
                  <a:schemeClr val="bg1"/>
                </a:solidFill>
                <a:ea typeface="굴림" charset="-127"/>
              </a:rPr>
              <a:t>Add text 2</a:t>
            </a:r>
          </a:p>
          <a:p>
            <a:pPr algn="ctr"/>
            <a:r>
              <a:rPr lang="en-US" altLang="ko-KR" sz="1800" b="1" baseline="-25000">
                <a:solidFill>
                  <a:schemeClr val="bg1"/>
                </a:solidFill>
                <a:ea typeface="굴림" charset="-127"/>
              </a:rPr>
              <a:t>Add text 3</a:t>
            </a:r>
            <a:endParaRPr lang="en-US" sz="1800" b="1" baseline="-25000">
              <a:solidFill>
                <a:schemeClr val="bg1"/>
              </a:solidFill>
            </a:endParaRPr>
          </a:p>
        </p:txBody>
      </p:sp>
      <p:sp>
        <p:nvSpPr>
          <p:cNvPr id="205851" name="Rectangle 27"/>
          <p:cNvSpPr>
            <a:spLocks noChangeArrowheads="1"/>
          </p:cNvSpPr>
          <p:nvPr/>
        </p:nvSpPr>
        <p:spPr bwMode="auto">
          <a:xfrm>
            <a:off x="6097588" y="4899025"/>
            <a:ext cx="1371600" cy="639763"/>
          </a:xfrm>
          <a:prstGeom prst="rect">
            <a:avLst/>
          </a:prstGeom>
          <a:noFill/>
          <a:ln w="9525" algn="ctr">
            <a:noFill/>
            <a:miter lim="800000"/>
            <a:headEnd/>
            <a:tailEnd/>
          </a:ln>
          <a:effectLst/>
        </p:spPr>
        <p:txBody>
          <a:bodyPr>
            <a:spAutoFit/>
          </a:bodyPr>
          <a:lstStyle/>
          <a:p>
            <a:pPr algn="ctr"/>
            <a:r>
              <a:rPr lang="en-US" altLang="ko-KR" sz="1800" b="1" baseline="-25000" dirty="0">
                <a:solidFill>
                  <a:schemeClr val="bg1"/>
                </a:solidFill>
                <a:ea typeface="굴림" charset="-127"/>
              </a:rPr>
              <a:t>Add text 1</a:t>
            </a:r>
          </a:p>
          <a:p>
            <a:pPr algn="ctr"/>
            <a:r>
              <a:rPr lang="en-US" altLang="ko-KR" sz="1800" b="1" baseline="-25000" dirty="0">
                <a:solidFill>
                  <a:schemeClr val="bg1"/>
                </a:solidFill>
                <a:ea typeface="굴림" charset="-127"/>
              </a:rPr>
              <a:t>Add text 2</a:t>
            </a:r>
          </a:p>
          <a:p>
            <a:pPr algn="ctr"/>
            <a:r>
              <a:rPr lang="en-US" altLang="ko-KR" sz="1800" b="1" baseline="-25000" dirty="0">
                <a:solidFill>
                  <a:schemeClr val="bg1"/>
                </a:solidFill>
                <a:ea typeface="굴림" charset="-127"/>
              </a:rPr>
              <a:t>Add text 3</a:t>
            </a:r>
            <a:endParaRPr lang="en-US" sz="1800" b="1" baseline="-25000" dirty="0">
              <a:solidFill>
                <a:schemeClr val="bg1"/>
              </a:solidFill>
            </a:endParaRPr>
          </a:p>
        </p:txBody>
      </p:sp>
      <p:grpSp>
        <p:nvGrpSpPr>
          <p:cNvPr id="2" name="Group 30"/>
          <p:cNvGrpSpPr>
            <a:grpSpLocks/>
          </p:cNvGrpSpPr>
          <p:nvPr/>
        </p:nvGrpSpPr>
        <p:grpSpPr bwMode="auto">
          <a:xfrm>
            <a:off x="381000" y="1600200"/>
            <a:ext cx="8382000" cy="4724400"/>
            <a:chOff x="1680" y="2256"/>
            <a:chExt cx="1056" cy="1098"/>
          </a:xfrm>
        </p:grpSpPr>
        <p:sp>
          <p:nvSpPr>
            <p:cNvPr id="205855" name="AutoShape 31"/>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pPr algn="ctr"/>
              <a:endParaRPr lang="ru-RU" sz="1800"/>
            </a:p>
          </p:txBody>
        </p:sp>
        <p:sp>
          <p:nvSpPr>
            <p:cNvPr id="205856" name="Freeform 32"/>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205857" name="AutoShape 33"/>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205878" name="AutoShape 54"/>
          <p:cNvSpPr>
            <a:spLocks noChangeArrowheads="1"/>
          </p:cNvSpPr>
          <p:nvPr/>
        </p:nvSpPr>
        <p:spPr bwMode="gray">
          <a:xfrm>
            <a:off x="304800" y="304800"/>
            <a:ext cx="85344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Bridging Research and Practice</a:t>
            </a:r>
            <a:endParaRPr lang="en-US" dirty="0">
              <a:solidFill>
                <a:schemeClr val="hlink"/>
              </a:solidFill>
            </a:endParaRPr>
          </a:p>
        </p:txBody>
      </p:sp>
      <p:sp>
        <p:nvSpPr>
          <p:cNvPr id="54" name="TextBox 53"/>
          <p:cNvSpPr txBox="1"/>
          <p:nvPr/>
        </p:nvSpPr>
        <p:spPr>
          <a:xfrm>
            <a:off x="304800" y="6019800"/>
            <a:ext cx="8534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National Research Council (2000). </a:t>
            </a:r>
            <a:r>
              <a:rPr lang="en-US" sz="1600" i="1" dirty="0" smtClean="0"/>
              <a:t>How people learn: Brain, mind, experience, and school: Expanded </a:t>
            </a:r>
            <a:r>
              <a:rPr lang="en-US" sz="1600" i="1" dirty="0" err="1" smtClean="0"/>
              <a:t>Edition.</a:t>
            </a:r>
            <a:r>
              <a:rPr lang="en-US" sz="1600" dirty="0" err="1" smtClean="0"/>
              <a:t>Washington</a:t>
            </a:r>
            <a:r>
              <a:rPr lang="en-US" sz="1600" dirty="0" smtClean="0"/>
              <a:t>, DC: National Academy Press.</a:t>
            </a:r>
            <a:endParaRPr lang="en-US" sz="1600" dirty="0"/>
          </a:p>
        </p:txBody>
      </p:sp>
      <p:sp>
        <p:nvSpPr>
          <p:cNvPr id="13" name="Rectangle 12"/>
          <p:cNvSpPr/>
          <p:nvPr/>
        </p:nvSpPr>
        <p:spPr>
          <a:xfrm>
            <a:off x="609600" y="1841242"/>
            <a:ext cx="7924800"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800" b="1" dirty="0" smtClean="0"/>
              <a:t>BOX 2.1 Throwing Darts Under Water</a:t>
            </a:r>
          </a:p>
          <a:p>
            <a:r>
              <a:rPr lang="en-US" sz="1800" dirty="0" smtClean="0"/>
              <a:t>In one of the most famous early studies comparing the effects of learning a procedure with learning with understanding, two groups of children practiced throwing darts at a target under water (described in Judd, 1908; see a conceptual replication by Hendrickson and Schroeder, 1941). One group received an explanation of the refraction of light, which causes the apparent location of the target to be deceptive. The other group only practiced dart throwing, without the explanation. Both groups did equally well on the practice task, which involved a target 12 inches under water. But the group that had been instructed about the abstract principle did much better when they had to transfer to a situation in which the target was under only 4 inches of water. Because they understood what they were doing, the group that had received instruction about the refraction of light could adjust their behavior to the new task.</a:t>
            </a: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28600" y="457200"/>
            <a:ext cx="8763000" cy="715963"/>
          </a:xfrm>
        </p:spPr>
        <p:txBody>
          <a:bodyPr>
            <a:noAutofit/>
          </a:bodyPr>
          <a:lstStyle/>
          <a:p>
            <a:r>
              <a:rPr lang="en-US" sz="4800" dirty="0" smtClean="0"/>
              <a:t>Studies of Student Achievement</a:t>
            </a:r>
            <a:endParaRPr lang="ru-RU" sz="4800" dirty="0"/>
          </a:p>
        </p:txBody>
      </p:sp>
      <p:sp>
        <p:nvSpPr>
          <p:cNvPr id="17414" name="Rectangle 6"/>
          <p:cNvSpPr>
            <a:spLocks noGrp="1" noChangeArrowheads="1"/>
          </p:cNvSpPr>
          <p:nvPr>
            <p:ph idx="1"/>
          </p:nvPr>
        </p:nvSpPr>
        <p:spPr>
          <a:xfrm>
            <a:off x="609600" y="1447800"/>
            <a:ext cx="8305800" cy="5029200"/>
          </a:xfrm>
        </p:spPr>
        <p:txBody>
          <a:bodyPr>
            <a:normAutofit/>
          </a:bodyPr>
          <a:lstStyle/>
          <a:p>
            <a:pPr>
              <a:lnSpc>
                <a:spcPct val="80000"/>
              </a:lnSpc>
              <a:buNone/>
            </a:pPr>
            <a:endParaRPr lang="en-US" sz="2000" dirty="0"/>
          </a:p>
          <a:p>
            <a:pPr>
              <a:lnSpc>
                <a:spcPct val="80000"/>
              </a:lnSpc>
            </a:pPr>
            <a:endParaRPr lang="ru-RU" sz="2000" dirty="0"/>
          </a:p>
          <a:p>
            <a:pPr marL="0" indent="0">
              <a:buNone/>
            </a:pPr>
            <a:r>
              <a:rPr lang="en-US" sz="2800" b="1" dirty="0" smtClean="0"/>
              <a:t>Three achievement studies, while differing somewhat in subject area and grade levels, have findings that are consistent in their support for the principles and practices of Understanding by Design.</a:t>
            </a:r>
            <a:endParaRPr lang="en-US" sz="2000" b="1" dirty="0" smtClean="0"/>
          </a:p>
          <a:p>
            <a:pPr>
              <a:buNone/>
            </a:pPr>
            <a:endParaRPr lang="en-US" sz="2400" b="1" dirty="0" smtClean="0"/>
          </a:p>
          <a:p>
            <a:pPr>
              <a:buNone/>
            </a:pPr>
            <a:r>
              <a:rPr lang="nb-NO" sz="2400" b="1" dirty="0" smtClean="0"/>
              <a:t>Newmann et al. (1996)</a:t>
            </a:r>
            <a:endParaRPr lang="en-US" sz="2400" b="1" dirty="0" smtClean="0"/>
          </a:p>
          <a:p>
            <a:pPr>
              <a:buNone/>
            </a:pPr>
            <a:endParaRPr lang="en-US" sz="2400" b="1" dirty="0" smtClean="0"/>
          </a:p>
          <a:p>
            <a:pPr>
              <a:buNone/>
            </a:pPr>
            <a:r>
              <a:rPr lang="en-US" sz="2400" b="1" dirty="0" err="1" smtClean="0"/>
              <a:t>Newmann</a:t>
            </a:r>
            <a:r>
              <a:rPr lang="en-US" sz="2400" b="1" dirty="0" smtClean="0"/>
              <a:t>, </a:t>
            </a:r>
            <a:r>
              <a:rPr lang="en-US" sz="2400" b="1" dirty="0" err="1" smtClean="0"/>
              <a:t>Bryk</a:t>
            </a:r>
            <a:r>
              <a:rPr lang="en-US" sz="2400" b="1" dirty="0" smtClean="0"/>
              <a:t>, &amp; </a:t>
            </a:r>
            <a:r>
              <a:rPr lang="en-US" sz="2400" b="1" dirty="0" err="1" smtClean="0"/>
              <a:t>Nagaoka</a:t>
            </a:r>
            <a:r>
              <a:rPr lang="en-US" sz="2400" b="1" dirty="0" smtClean="0"/>
              <a:t> (2001)</a:t>
            </a:r>
          </a:p>
          <a:p>
            <a:pPr>
              <a:buNone/>
            </a:pPr>
            <a:endParaRPr lang="en-US" sz="2400" b="1" dirty="0" smtClean="0"/>
          </a:p>
          <a:p>
            <a:pPr>
              <a:buNone/>
            </a:pPr>
            <a:endParaRPr lang="ru-RU" sz="2400" b="1" dirty="0"/>
          </a:p>
        </p:txBody>
      </p:sp>
      <p:pic>
        <p:nvPicPr>
          <p:cNvPr id="232449" name="Picture 1" descr="C:\Documents and Settings\kristang.young\Local Settings\Temporary Internet Files\Content.IE5\PP4F5SB1\MC900233518[1].wmf"/>
          <p:cNvPicPr>
            <a:picLocks noChangeAspect="1" noChangeArrowheads="1"/>
          </p:cNvPicPr>
          <p:nvPr/>
        </p:nvPicPr>
        <p:blipFill>
          <a:blip r:embed="rId3"/>
          <a:srcRect/>
          <a:stretch>
            <a:fillRect/>
          </a:stretch>
        </p:blipFill>
        <p:spPr bwMode="auto">
          <a:xfrm>
            <a:off x="0" y="4495800"/>
            <a:ext cx="606569" cy="838200"/>
          </a:xfrm>
          <a:prstGeom prst="rect">
            <a:avLst/>
          </a:prstGeom>
          <a:noFill/>
        </p:spPr>
      </p:pic>
      <p:pic>
        <p:nvPicPr>
          <p:cNvPr id="5" name="Picture 1" descr="C:\Documents and Settings\kristang.young\Local Settings\Temporary Internet Files\Content.IE5\PP4F5SB1\MC900233518[1].wmf"/>
          <p:cNvPicPr>
            <a:picLocks noChangeAspect="1" noChangeArrowheads="1"/>
          </p:cNvPicPr>
          <p:nvPr/>
        </p:nvPicPr>
        <p:blipFill>
          <a:blip r:embed="rId3"/>
          <a:srcRect/>
          <a:stretch>
            <a:fillRect/>
          </a:stretch>
        </p:blipFill>
        <p:spPr bwMode="auto">
          <a:xfrm>
            <a:off x="0" y="5334000"/>
            <a:ext cx="606569" cy="838200"/>
          </a:xfrm>
          <a:prstGeom prst="rect">
            <a:avLst/>
          </a:prstGeom>
          <a:noFill/>
        </p:spPr>
      </p:pic>
      <p:pic>
        <p:nvPicPr>
          <p:cNvPr id="6" name="Picture 1" descr="C:\Documents and Settings\kristang.young\Local Settings\Temporary Internet Files\Content.IE5\PP4F5SB1\MC900233518[1].wmf"/>
          <p:cNvPicPr>
            <a:picLocks noChangeAspect="1" noChangeArrowheads="1"/>
          </p:cNvPicPr>
          <p:nvPr/>
        </p:nvPicPr>
        <p:blipFill>
          <a:blip r:embed="rId3"/>
          <a:srcRect/>
          <a:stretch>
            <a:fillRect/>
          </a:stretch>
        </p:blipFill>
        <p:spPr bwMode="auto">
          <a:xfrm>
            <a:off x="0" y="3657600"/>
            <a:ext cx="606569" cy="838200"/>
          </a:xfrm>
          <a:prstGeom prst="rect">
            <a:avLst/>
          </a:prstGeom>
          <a:noFill/>
        </p:spPr>
      </p:pic>
      <p:sp>
        <p:nvSpPr>
          <p:cNvPr id="7" name="Rectangle 6"/>
          <p:cNvSpPr/>
          <p:nvPr/>
        </p:nvSpPr>
        <p:spPr>
          <a:xfrm>
            <a:off x="685800" y="5562600"/>
            <a:ext cx="7543800" cy="830997"/>
          </a:xfrm>
          <a:prstGeom prst="rect">
            <a:avLst/>
          </a:prstGeom>
        </p:spPr>
        <p:txBody>
          <a:bodyPr wrap="square">
            <a:spAutoFit/>
          </a:bodyPr>
          <a:lstStyle/>
          <a:p>
            <a:r>
              <a:rPr lang="en-US" b="1" dirty="0" smtClean="0">
                <a:latin typeface="+mn-lt"/>
              </a:rPr>
              <a:t>The Third International Mathematics and Science Study (TIMSS), conducted in 1995</a:t>
            </a:r>
            <a:endParaRPr lang="en-US"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762000" y="457200"/>
            <a:ext cx="8229600" cy="715963"/>
          </a:xfrm>
        </p:spPr>
        <p:txBody>
          <a:bodyPr/>
          <a:lstStyle/>
          <a:p>
            <a:r>
              <a:rPr lang="en-US" sz="4000" dirty="0" smtClean="0"/>
              <a:t>What is Understanding by Design?</a:t>
            </a:r>
            <a:endParaRPr lang="ru-RU" sz="4000" dirty="0"/>
          </a:p>
        </p:txBody>
      </p:sp>
      <p:sp>
        <p:nvSpPr>
          <p:cNvPr id="17414" name="Rectangle 6"/>
          <p:cNvSpPr>
            <a:spLocks noGrp="1" noChangeArrowheads="1"/>
          </p:cNvSpPr>
          <p:nvPr>
            <p:ph idx="1"/>
          </p:nvPr>
        </p:nvSpPr>
        <p:spPr>
          <a:xfrm>
            <a:off x="609600" y="1524000"/>
            <a:ext cx="8305800" cy="4953000"/>
          </a:xfrm>
        </p:spPr>
        <p:txBody>
          <a:bodyPr/>
          <a:lstStyle/>
          <a:p>
            <a:pPr>
              <a:lnSpc>
                <a:spcPct val="80000"/>
              </a:lnSpc>
              <a:buNone/>
            </a:pPr>
            <a:endParaRPr lang="en-US" sz="2000" dirty="0"/>
          </a:p>
          <a:p>
            <a:pPr>
              <a:lnSpc>
                <a:spcPct val="80000"/>
              </a:lnSpc>
            </a:pPr>
            <a:endParaRPr lang="ru-RU" sz="2000" dirty="0"/>
          </a:p>
          <a:p>
            <a:pPr marL="109538" indent="9525">
              <a:buNone/>
            </a:pPr>
            <a:r>
              <a:rPr lang="en-US" sz="2800" b="1" dirty="0" smtClean="0"/>
              <a:t>Understanding by Design® (UbD™) offers a planning framework to guide curriculum, assessment and instruction</a:t>
            </a:r>
            <a:r>
              <a:rPr lang="en-US" sz="2400" b="1" dirty="0" smtClean="0"/>
              <a:t>. </a:t>
            </a:r>
          </a:p>
          <a:p>
            <a:pPr>
              <a:buNone/>
            </a:pPr>
            <a:endParaRPr lang="en-US" sz="2000" dirty="0" smtClean="0"/>
          </a:p>
          <a:p>
            <a:pPr algn="ctr">
              <a:buNone/>
            </a:pPr>
            <a:r>
              <a:rPr lang="en-US" sz="2800" b="1" dirty="0" smtClean="0"/>
              <a:t>Two Key Ideas</a:t>
            </a:r>
          </a:p>
          <a:p>
            <a:pPr algn="ctr">
              <a:buNone/>
            </a:pPr>
            <a:endParaRPr lang="en-US" sz="2400" b="1" dirty="0" smtClean="0"/>
          </a:p>
          <a:p>
            <a:pPr>
              <a:buNone/>
            </a:pPr>
            <a:r>
              <a:rPr lang="en-US" sz="2400" b="1" dirty="0" smtClean="0"/>
              <a:t>focus on teaching and assessing for understanding &amp; transfer</a:t>
            </a:r>
          </a:p>
          <a:p>
            <a:pPr>
              <a:buNone/>
            </a:pPr>
            <a:endParaRPr lang="en-US" sz="2400" b="1" dirty="0" smtClean="0"/>
          </a:p>
          <a:p>
            <a:pPr>
              <a:buNone/>
            </a:pPr>
            <a:endParaRPr lang="en-US" sz="2400" b="1" dirty="0" smtClean="0"/>
          </a:p>
          <a:p>
            <a:pPr>
              <a:buNone/>
            </a:pPr>
            <a:r>
              <a:rPr lang="en-US" sz="2400" b="1" dirty="0" smtClean="0"/>
              <a:t>design curriculum “backward” from those ends</a:t>
            </a:r>
            <a:endParaRPr lang="ru-RU" sz="2000" b="1" dirty="0"/>
          </a:p>
        </p:txBody>
      </p:sp>
      <p:pic>
        <p:nvPicPr>
          <p:cNvPr id="232449" name="Picture 1" descr="C:\Documents and Settings\kristang.young\Local Settings\Temporary Internet Files\Content.IE5\PP4F5SB1\MC900233518[1].wmf"/>
          <p:cNvPicPr>
            <a:picLocks noChangeAspect="1" noChangeArrowheads="1"/>
          </p:cNvPicPr>
          <p:nvPr/>
        </p:nvPicPr>
        <p:blipFill>
          <a:blip r:embed="rId3"/>
          <a:srcRect/>
          <a:stretch>
            <a:fillRect/>
          </a:stretch>
        </p:blipFill>
        <p:spPr bwMode="auto">
          <a:xfrm>
            <a:off x="152400" y="3962400"/>
            <a:ext cx="606569" cy="838200"/>
          </a:xfrm>
          <a:prstGeom prst="rect">
            <a:avLst/>
          </a:prstGeom>
          <a:noFill/>
        </p:spPr>
      </p:pic>
      <p:pic>
        <p:nvPicPr>
          <p:cNvPr id="5" name="Picture 1" descr="C:\Documents and Settings\kristang.young\Local Settings\Temporary Internet Files\Content.IE5\PP4F5SB1\MC900233518[1].wmf"/>
          <p:cNvPicPr>
            <a:picLocks noChangeAspect="1" noChangeArrowheads="1"/>
          </p:cNvPicPr>
          <p:nvPr/>
        </p:nvPicPr>
        <p:blipFill>
          <a:blip r:embed="rId3"/>
          <a:srcRect/>
          <a:stretch>
            <a:fillRect/>
          </a:stretch>
        </p:blipFill>
        <p:spPr bwMode="auto">
          <a:xfrm>
            <a:off x="152400" y="5105400"/>
            <a:ext cx="606569" cy="838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05200"/>
            <a:ext cx="62484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166929"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533400" y="3733800"/>
            <a:ext cx="5715000" cy="2369880"/>
          </a:xfrm>
          <a:prstGeom prst="rect">
            <a:avLst/>
          </a:prstGeom>
          <a:noFill/>
          <a:ln w="0" algn="ctr">
            <a:noFill/>
            <a:miter lim="800000"/>
            <a:headEnd/>
            <a:tailEnd/>
          </a:ln>
          <a:effectLst/>
        </p:spPr>
        <p:txBody>
          <a:bodyPr wrap="square" anchor="b">
            <a:spAutoFit/>
          </a:bodyPr>
          <a:lstStyle/>
          <a:p>
            <a:pPr algn="just"/>
            <a:r>
              <a:rPr lang="en-US" sz="2800" b="1" i="1" dirty="0" smtClean="0"/>
              <a:t>UbD is a way of thinking purposefully about curricular planning, not a rigid program or prescriptive recipe.</a:t>
            </a:r>
            <a:endParaRPr lang="ru-RU" altLang="ko-KR" sz="2000" b="1" i="1" dirty="0">
              <a:solidFill>
                <a:schemeClr val="bg1"/>
              </a:solidFill>
              <a:latin typeface="Verdana" pitchFamily="34" charset="0"/>
            </a:endParaRPr>
          </a:p>
          <a:p>
            <a:pPr algn="just" eaLnBrk="0" hangingPunct="0"/>
            <a:endParaRPr lang="en-US" altLang="ko-KR" sz="3600" b="1" i="1" dirty="0">
              <a:solidFill>
                <a:schemeClr val="bg1"/>
              </a:solidFill>
              <a:latin typeface="Verdana" pitchFamily="34" charset="0"/>
              <a:ea typeface="굴림" charset="-127"/>
            </a:endParaRP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9"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49"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54"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59"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64"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75" name="Group 17"/>
          <p:cNvGrpSpPr>
            <a:grpSpLocks/>
          </p:cNvGrpSpPr>
          <p:nvPr/>
        </p:nvGrpSpPr>
        <p:grpSpPr bwMode="auto">
          <a:xfrm>
            <a:off x="6705600" y="4267200"/>
            <a:ext cx="1828800" cy="1737360"/>
            <a:chOff x="1440" y="1692"/>
            <a:chExt cx="912" cy="912"/>
          </a:xfrm>
        </p:grpSpPr>
        <p:sp>
          <p:nvSpPr>
            <p:cNvPr id="76"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77"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78"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79"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781800" y="4114800"/>
            <a:ext cx="1828800" cy="192024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sp>
        <p:nvSpPr>
          <p:cNvPr id="81" name="AutoShape 15"/>
          <p:cNvSpPr>
            <a:spLocks noChangeArrowheads="1"/>
          </p:cNvSpPr>
          <p:nvPr/>
        </p:nvSpPr>
        <p:spPr bwMode="auto">
          <a:xfrm>
            <a:off x="228600" y="3505200"/>
            <a:ext cx="63246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2"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3" name="Text Box 32"/>
          <p:cNvSpPr txBox="1">
            <a:spLocks noChangeArrowheads="1"/>
          </p:cNvSpPr>
          <p:nvPr/>
        </p:nvSpPr>
        <p:spPr bwMode="auto">
          <a:xfrm>
            <a:off x="533400" y="3733800"/>
            <a:ext cx="5715000" cy="2677656"/>
          </a:xfrm>
          <a:prstGeom prst="rect">
            <a:avLst/>
          </a:prstGeom>
          <a:noFill/>
          <a:ln w="0" algn="ctr">
            <a:noFill/>
            <a:miter lim="800000"/>
            <a:headEnd/>
            <a:tailEnd/>
          </a:ln>
          <a:effectLst/>
        </p:spPr>
        <p:txBody>
          <a:bodyPr wrap="square" anchor="b">
            <a:spAutoFit/>
          </a:bodyPr>
          <a:lstStyle/>
          <a:p>
            <a:pPr algn="just"/>
            <a:r>
              <a:rPr lang="en-US" sz="2800" b="1" i="1" dirty="0" smtClean="0"/>
              <a:t>A primary goal of UbD is developing and deepening student understanding: the</a:t>
            </a:r>
          </a:p>
          <a:p>
            <a:pPr algn="just"/>
            <a:r>
              <a:rPr lang="en-US" sz="2800" b="1" i="1" dirty="0" smtClean="0"/>
              <a:t>ability to make meaning of learning via “big ideas” and transfer learning.</a:t>
            </a:r>
            <a:endParaRPr lang="en-US" altLang="ko-KR" sz="36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781800" y="4267200"/>
            <a:ext cx="1828800" cy="182880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sp>
        <p:nvSpPr>
          <p:cNvPr id="81" name="AutoShape 15"/>
          <p:cNvSpPr>
            <a:spLocks noChangeArrowheads="1"/>
          </p:cNvSpPr>
          <p:nvPr/>
        </p:nvSpPr>
        <p:spPr bwMode="auto">
          <a:xfrm>
            <a:off x="228600" y="3505200"/>
            <a:ext cx="64008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2"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3" name="Text Box 32"/>
          <p:cNvSpPr txBox="1">
            <a:spLocks noChangeArrowheads="1"/>
          </p:cNvSpPr>
          <p:nvPr/>
        </p:nvSpPr>
        <p:spPr bwMode="auto">
          <a:xfrm>
            <a:off x="304800" y="3733800"/>
            <a:ext cx="6096000" cy="2246769"/>
          </a:xfrm>
          <a:prstGeom prst="rect">
            <a:avLst/>
          </a:prstGeom>
          <a:noFill/>
          <a:ln w="0" algn="ctr">
            <a:noFill/>
            <a:miter lim="800000"/>
            <a:headEnd/>
            <a:tailEnd/>
          </a:ln>
          <a:effectLst/>
        </p:spPr>
        <p:txBody>
          <a:bodyPr wrap="square" anchor="b">
            <a:spAutoFit/>
          </a:bodyPr>
          <a:lstStyle/>
          <a:p>
            <a:pPr algn="just"/>
            <a:r>
              <a:rPr lang="en-US" sz="2800" b="1" i="1" dirty="0" smtClean="0"/>
              <a:t>Understanding is revealed when students autonomously make sense of and transfer their learning through authentic performance</a:t>
            </a:r>
            <a:endParaRPr lang="en-US" altLang="ko-KR" sz="36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629400" y="4191000"/>
            <a:ext cx="1828800" cy="182880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sp>
        <p:nvSpPr>
          <p:cNvPr id="81" name="AutoShape 15"/>
          <p:cNvSpPr>
            <a:spLocks noChangeArrowheads="1"/>
          </p:cNvSpPr>
          <p:nvPr/>
        </p:nvSpPr>
        <p:spPr bwMode="auto">
          <a:xfrm>
            <a:off x="228600" y="3505200"/>
            <a:ext cx="63246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2"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3" name="Text Box 32"/>
          <p:cNvSpPr txBox="1">
            <a:spLocks noChangeArrowheads="1"/>
          </p:cNvSpPr>
          <p:nvPr/>
        </p:nvSpPr>
        <p:spPr bwMode="auto">
          <a:xfrm>
            <a:off x="533400" y="3733800"/>
            <a:ext cx="5715000" cy="2677656"/>
          </a:xfrm>
          <a:prstGeom prst="rect">
            <a:avLst/>
          </a:prstGeom>
          <a:noFill/>
          <a:ln w="0" algn="ctr">
            <a:noFill/>
            <a:miter lim="800000"/>
            <a:headEnd/>
            <a:tailEnd/>
          </a:ln>
          <a:effectLst/>
        </p:spPr>
        <p:txBody>
          <a:bodyPr wrap="square" anchor="b">
            <a:spAutoFit/>
          </a:bodyPr>
          <a:lstStyle/>
          <a:p>
            <a:pPr algn="just"/>
            <a:r>
              <a:rPr lang="en-US" sz="2800" b="1" i="1" dirty="0" smtClean="0"/>
              <a:t>Effective curriculum is planned “backward” from long-term desired results though a three-stage design process (Desired Results, Evidence, Learning Plan).</a:t>
            </a:r>
            <a:endParaRPr lang="en-US" altLang="ko-KR" sz="36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629400" y="4267200"/>
            <a:ext cx="1828800" cy="182880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sp>
        <p:nvSpPr>
          <p:cNvPr id="81" name="AutoShape 15"/>
          <p:cNvSpPr>
            <a:spLocks noChangeArrowheads="1"/>
          </p:cNvSpPr>
          <p:nvPr/>
        </p:nvSpPr>
        <p:spPr bwMode="auto">
          <a:xfrm>
            <a:off x="228600" y="3505200"/>
            <a:ext cx="63246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2"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3" name="Text Box 32"/>
          <p:cNvSpPr txBox="1">
            <a:spLocks noChangeArrowheads="1"/>
          </p:cNvSpPr>
          <p:nvPr/>
        </p:nvSpPr>
        <p:spPr bwMode="auto">
          <a:xfrm>
            <a:off x="457200" y="3886200"/>
            <a:ext cx="5715000" cy="2062103"/>
          </a:xfrm>
          <a:prstGeom prst="rect">
            <a:avLst/>
          </a:prstGeom>
          <a:noFill/>
          <a:ln w="0" algn="ctr">
            <a:noFill/>
            <a:miter lim="800000"/>
            <a:headEnd/>
            <a:tailEnd/>
          </a:ln>
          <a:effectLst/>
        </p:spPr>
        <p:txBody>
          <a:bodyPr wrap="square" anchor="b">
            <a:spAutoFit/>
          </a:bodyPr>
          <a:lstStyle/>
          <a:p>
            <a:pPr algn="just"/>
            <a:r>
              <a:rPr lang="en-US" sz="3200" b="1" i="1" dirty="0" smtClean="0"/>
              <a:t>Teachers are coaches of understanding, not mere purveyors of content or activity.</a:t>
            </a:r>
            <a:endParaRPr lang="en-US" altLang="ko-KR" sz="40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AutoShape 3"/>
          <p:cNvSpPr>
            <a:spLocks noChangeArrowheads="1"/>
          </p:cNvSpPr>
          <p:nvPr/>
        </p:nvSpPr>
        <p:spPr bwMode="auto">
          <a:xfrm rot="-24895887">
            <a:off x="77455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71" name="AutoShape 3"/>
          <p:cNvSpPr>
            <a:spLocks noChangeArrowheads="1"/>
          </p:cNvSpPr>
          <p:nvPr/>
        </p:nvSpPr>
        <p:spPr bwMode="auto">
          <a:xfrm rot="-24895887">
            <a:off x="6526331" y="17968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70" name="AutoShape 3"/>
          <p:cNvSpPr>
            <a:spLocks noChangeArrowheads="1"/>
          </p:cNvSpPr>
          <p:nvPr/>
        </p:nvSpPr>
        <p:spPr bwMode="auto">
          <a:xfrm rot="-24895887">
            <a:off x="53833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4"/>
          </a:fillRef>
          <a:effectRef idx="1">
            <a:schemeClr val="accent4"/>
          </a:effectRef>
          <a:fontRef idx="minor">
            <a:schemeClr val="lt1"/>
          </a:fontRef>
        </p:style>
        <p:txBody>
          <a:bodyPr wrap="none" anchor="ctr"/>
          <a:lstStyle/>
          <a:p>
            <a:endParaRPr lang="en-US"/>
          </a:p>
        </p:txBody>
      </p:sp>
      <p:sp>
        <p:nvSpPr>
          <p:cNvPr id="69" name="AutoShape 3"/>
          <p:cNvSpPr>
            <a:spLocks noChangeArrowheads="1"/>
          </p:cNvSpPr>
          <p:nvPr/>
        </p:nvSpPr>
        <p:spPr bwMode="auto">
          <a:xfrm rot="-24895887">
            <a:off x="4164130" y="1720638"/>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66915" name="AutoShape 3"/>
          <p:cNvSpPr>
            <a:spLocks noChangeArrowheads="1"/>
          </p:cNvSpPr>
          <p:nvPr/>
        </p:nvSpPr>
        <p:spPr bwMode="auto">
          <a:xfrm rot="-24895887">
            <a:off x="2979756" y="1745512"/>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73" name="AutoShape 3"/>
          <p:cNvSpPr>
            <a:spLocks noChangeArrowheads="1"/>
          </p:cNvSpPr>
          <p:nvPr/>
        </p:nvSpPr>
        <p:spPr bwMode="auto">
          <a:xfrm rot="-24895887">
            <a:off x="17257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74" name="AutoShape 3"/>
          <p:cNvSpPr>
            <a:spLocks noChangeArrowheads="1"/>
          </p:cNvSpPr>
          <p:nvPr/>
        </p:nvSpPr>
        <p:spPr bwMode="auto">
          <a:xfrm rot="-24895887">
            <a:off x="506531" y="1720639"/>
            <a:ext cx="1009513" cy="1017701"/>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66927" name="AutoShape 15"/>
          <p:cNvSpPr>
            <a:spLocks noChangeArrowheads="1"/>
          </p:cNvSpPr>
          <p:nvPr/>
        </p:nvSpPr>
        <p:spPr bwMode="auto">
          <a:xfrm>
            <a:off x="228600" y="3581400"/>
            <a:ext cx="5943600" cy="30480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166928" name="Freeform 16"/>
          <p:cNvSpPr>
            <a:spLocks/>
          </p:cNvSpPr>
          <p:nvPr/>
        </p:nvSpPr>
        <p:spPr bwMode="auto">
          <a:xfrm>
            <a:off x="381000" y="3657600"/>
            <a:ext cx="5715000" cy="28194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7"/>
          <p:cNvGrpSpPr>
            <a:grpSpLocks/>
          </p:cNvGrpSpPr>
          <p:nvPr/>
        </p:nvGrpSpPr>
        <p:grpSpPr bwMode="auto">
          <a:xfrm>
            <a:off x="304800" y="2209800"/>
            <a:ext cx="1143000" cy="1143000"/>
            <a:chOff x="1440" y="1692"/>
            <a:chExt cx="912" cy="912"/>
          </a:xfrm>
        </p:grpSpPr>
        <p:sp>
          <p:nvSpPr>
            <p:cNvPr id="16693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166931" name="Oval 19"/>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16693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16693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uk-UA" altLang="ko-KR" sz="2800" b="1" dirty="0">
                  <a:ea typeface="굴림" charset="-127"/>
                </a:rPr>
                <a:t>1</a:t>
              </a:r>
              <a:endParaRPr kumimoji="1" lang="en-US" altLang="ko-KR" sz="2800" b="1" dirty="0">
                <a:ea typeface="굴림" charset="-127"/>
              </a:endParaRPr>
            </a:p>
          </p:txBody>
        </p:sp>
      </p:grpSp>
      <p:sp>
        <p:nvSpPr>
          <p:cNvPr id="166944" name="Text Box 32"/>
          <p:cNvSpPr txBox="1">
            <a:spLocks noChangeArrowheads="1"/>
          </p:cNvSpPr>
          <p:nvPr/>
        </p:nvSpPr>
        <p:spPr bwMode="auto">
          <a:xfrm>
            <a:off x="685800" y="3733800"/>
            <a:ext cx="5105400" cy="2677656"/>
          </a:xfrm>
          <a:prstGeom prst="rect">
            <a:avLst/>
          </a:prstGeom>
          <a:noFill/>
          <a:ln w="0" algn="ctr">
            <a:noFill/>
            <a:miter lim="800000"/>
            <a:headEnd/>
            <a:tailEnd/>
          </a:ln>
          <a:effectLst/>
        </p:spPr>
        <p:txBody>
          <a:bodyPr wrap="square">
            <a:spAutoFit/>
          </a:bodyPr>
          <a:lstStyle/>
          <a:p>
            <a:pPr algn="ctr" eaLnBrk="0" hangingPunct="0"/>
            <a:r>
              <a:rPr lang="en-US" altLang="ko-KR" sz="4000" b="1" dirty="0">
                <a:solidFill>
                  <a:schemeClr val="hlink"/>
                </a:solidFill>
                <a:latin typeface="Verdana" pitchFamily="34" charset="0"/>
                <a:ea typeface="굴림" charset="-127"/>
              </a:rPr>
              <a:t>Click to add text</a:t>
            </a:r>
          </a:p>
          <a:p>
            <a:pPr algn="ctr" eaLnBrk="0" hangingPunct="0"/>
            <a:endParaRPr lang="ru-RU" altLang="ko-KR" sz="3200" b="1" dirty="0">
              <a:solidFill>
                <a:schemeClr val="bg1"/>
              </a:solidFill>
              <a:latin typeface="Verdana" pitchFamily="34" charset="0"/>
            </a:endParaRPr>
          </a:p>
          <a:p>
            <a:pPr algn="ctr" eaLnBrk="0" hangingPunct="0">
              <a:buFontTx/>
              <a:buChar char="•"/>
            </a:pPr>
            <a:r>
              <a:rPr lang="en-US" altLang="ko-KR" sz="3200" b="1" dirty="0">
                <a:solidFill>
                  <a:schemeClr val="bg1"/>
                </a:solidFill>
                <a:latin typeface="Verdana" pitchFamily="34" charset="0"/>
                <a:ea typeface="굴림" charset="-127"/>
              </a:rPr>
              <a:t>Add text 1</a:t>
            </a:r>
          </a:p>
          <a:p>
            <a:pPr algn="ctr" eaLnBrk="0" hangingPunct="0">
              <a:buFontTx/>
              <a:buChar char="•"/>
            </a:pPr>
            <a:r>
              <a:rPr lang="en-US" altLang="ko-KR" sz="3200" b="1" dirty="0">
                <a:solidFill>
                  <a:schemeClr val="bg1"/>
                </a:solidFill>
                <a:latin typeface="Verdana" pitchFamily="34" charset="0"/>
                <a:ea typeface="굴림" charset="-127"/>
              </a:rPr>
              <a:t>Add text 2</a:t>
            </a:r>
          </a:p>
          <a:p>
            <a:pPr algn="ctr" eaLnBrk="0" hangingPunct="0">
              <a:buFontTx/>
              <a:buChar char="•"/>
            </a:pPr>
            <a:r>
              <a:rPr lang="en-US" altLang="ko-KR" sz="3200" b="1" dirty="0">
                <a:solidFill>
                  <a:schemeClr val="bg1"/>
                </a:solidFill>
                <a:latin typeface="Verdana" pitchFamily="34" charset="0"/>
                <a:ea typeface="굴림" charset="-127"/>
              </a:rPr>
              <a:t>Add text 3</a:t>
            </a:r>
          </a:p>
        </p:txBody>
      </p:sp>
      <p:sp>
        <p:nvSpPr>
          <p:cNvPr id="166945" name="AutoShape 33"/>
          <p:cNvSpPr>
            <a:spLocks noChangeArrowheads="1"/>
          </p:cNvSpPr>
          <p:nvPr/>
        </p:nvSpPr>
        <p:spPr bwMode="gray">
          <a:xfrm>
            <a:off x="914400" y="304800"/>
            <a:ext cx="6934200" cy="685800"/>
          </a:xfrm>
          <a:prstGeom prst="roundRect">
            <a:avLst>
              <a:gd name="adj" fmla="val 0"/>
            </a:avLst>
          </a:prstGeom>
          <a:noFill/>
          <a:ln w="38100">
            <a:noFill/>
            <a:round/>
            <a:headEnd/>
            <a:tailEnd/>
          </a:ln>
          <a:effectLst/>
        </p:spPr>
        <p:txBody>
          <a:bodyPr wrap="none" anchor="ctr"/>
          <a:lstStyle/>
          <a:p>
            <a:pPr algn="ctr"/>
            <a:r>
              <a:rPr lang="en-US" sz="5000" dirty="0" smtClean="0">
                <a:solidFill>
                  <a:schemeClr val="hlink"/>
                </a:solidFill>
                <a:ea typeface="굴림" charset="-127"/>
              </a:rPr>
              <a:t>7 Key Tenants</a:t>
            </a:r>
            <a:endParaRPr lang="en-US" dirty="0">
              <a:solidFill>
                <a:schemeClr val="hlink"/>
              </a:solidFill>
            </a:endParaRPr>
          </a:p>
        </p:txBody>
      </p:sp>
      <p:grpSp>
        <p:nvGrpSpPr>
          <p:cNvPr id="3" name="Group 17"/>
          <p:cNvGrpSpPr>
            <a:grpSpLocks/>
          </p:cNvGrpSpPr>
          <p:nvPr/>
        </p:nvGrpSpPr>
        <p:grpSpPr bwMode="auto">
          <a:xfrm>
            <a:off x="1524000" y="2209800"/>
            <a:ext cx="1143000" cy="1143000"/>
            <a:chOff x="1440" y="1692"/>
            <a:chExt cx="912" cy="912"/>
          </a:xfrm>
        </p:grpSpPr>
        <p:sp>
          <p:nvSpPr>
            <p:cNvPr id="4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1" name="Oval 19"/>
            <p:cNvSpPr>
              <a:spLocks noChangeArrowheads="1"/>
            </p:cNvSpPr>
            <p:nvPr/>
          </p:nvSpPr>
          <p:spPr bwMode="auto">
            <a:xfrm>
              <a:off x="1463" y="1715"/>
              <a:ext cx="866" cy="866"/>
            </a:xfrm>
            <a:prstGeom prst="ellipse">
              <a:avLst/>
            </a:prstGeom>
            <a:solidFill>
              <a:srgbClr val="FFC000"/>
            </a:solidFill>
            <a:ln w="9525" algn="ctr">
              <a:noFill/>
              <a:round/>
              <a:headEnd/>
              <a:tailEnd/>
            </a:ln>
            <a:effectLst/>
          </p:spPr>
          <p:txBody>
            <a:bodyPr wrap="none" anchor="ctr"/>
            <a:lstStyle/>
            <a:p>
              <a:endParaRPr lang="en-US"/>
            </a:p>
          </p:txBody>
        </p:sp>
        <p:sp>
          <p:nvSpPr>
            <p:cNvPr id="4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2</a:t>
              </a:r>
            </a:p>
          </p:txBody>
        </p:sp>
      </p:grpSp>
      <p:grpSp>
        <p:nvGrpSpPr>
          <p:cNvPr id="4" name="Group 17"/>
          <p:cNvGrpSpPr>
            <a:grpSpLocks/>
          </p:cNvGrpSpPr>
          <p:nvPr/>
        </p:nvGrpSpPr>
        <p:grpSpPr bwMode="auto">
          <a:xfrm>
            <a:off x="2743200" y="2209800"/>
            <a:ext cx="1143000" cy="1143000"/>
            <a:chOff x="1440" y="1692"/>
            <a:chExt cx="912" cy="912"/>
          </a:xfrm>
        </p:grpSpPr>
        <p:sp>
          <p:nvSpPr>
            <p:cNvPr id="4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46" name="Oval 19"/>
            <p:cNvSpPr>
              <a:spLocks noChangeArrowheads="1"/>
            </p:cNvSpPr>
            <p:nvPr/>
          </p:nvSpPr>
          <p:spPr bwMode="auto">
            <a:xfrm>
              <a:off x="1463" y="1715"/>
              <a:ext cx="866" cy="866"/>
            </a:xfrm>
            <a:prstGeom prst="ellipse">
              <a:avLst/>
            </a:prstGeom>
            <a:solidFill>
              <a:schemeClr val="accent2">
                <a:lumMod val="20000"/>
                <a:lumOff val="80000"/>
              </a:schemeClr>
            </a:solidFill>
            <a:ln w="9525" algn="ctr">
              <a:noFill/>
              <a:round/>
              <a:headEnd/>
              <a:tailEnd/>
            </a:ln>
            <a:effectLst/>
          </p:spPr>
          <p:txBody>
            <a:bodyPr wrap="none" anchor="ctr"/>
            <a:lstStyle/>
            <a:p>
              <a:endParaRPr lang="en-US"/>
            </a:p>
          </p:txBody>
        </p:sp>
        <p:sp>
          <p:nvSpPr>
            <p:cNvPr id="47"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4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3</a:t>
              </a:r>
            </a:p>
          </p:txBody>
        </p:sp>
      </p:grpSp>
      <p:grpSp>
        <p:nvGrpSpPr>
          <p:cNvPr id="5" name="Group 17"/>
          <p:cNvGrpSpPr>
            <a:grpSpLocks/>
          </p:cNvGrpSpPr>
          <p:nvPr/>
        </p:nvGrpSpPr>
        <p:grpSpPr bwMode="auto">
          <a:xfrm>
            <a:off x="3962400" y="2209800"/>
            <a:ext cx="1143000" cy="1143000"/>
            <a:chOff x="1440" y="1692"/>
            <a:chExt cx="912" cy="912"/>
          </a:xfrm>
        </p:grpSpPr>
        <p:sp>
          <p:nvSpPr>
            <p:cNvPr id="5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1" name="Oval 19"/>
            <p:cNvSpPr>
              <a:spLocks noChangeArrowheads="1"/>
            </p:cNvSpPr>
            <p:nvPr/>
          </p:nvSpPr>
          <p:spPr bwMode="auto">
            <a:xfrm>
              <a:off x="1463" y="1715"/>
              <a:ext cx="866" cy="866"/>
            </a:xfrm>
            <a:prstGeom prst="ellipse">
              <a:avLst/>
            </a:prstGeom>
            <a:solidFill>
              <a:schemeClr val="accent2">
                <a:lumMod val="60000"/>
                <a:lumOff val="40000"/>
              </a:schemeClr>
            </a:solidFill>
            <a:ln w="9525" algn="ctr">
              <a:noFill/>
              <a:round/>
              <a:headEnd/>
              <a:tailEnd/>
            </a:ln>
            <a:effectLst/>
          </p:spPr>
          <p:txBody>
            <a:bodyPr wrap="none" anchor="ctr"/>
            <a:lstStyle/>
            <a:p>
              <a:endParaRPr lang="en-US"/>
            </a:p>
          </p:txBody>
        </p:sp>
        <p:sp>
          <p:nvSpPr>
            <p:cNvPr id="52" name="Oval 20"/>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5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4</a:t>
              </a:r>
            </a:p>
          </p:txBody>
        </p:sp>
      </p:grpSp>
      <p:grpSp>
        <p:nvGrpSpPr>
          <p:cNvPr id="6" name="Group 17"/>
          <p:cNvGrpSpPr>
            <a:grpSpLocks/>
          </p:cNvGrpSpPr>
          <p:nvPr/>
        </p:nvGrpSpPr>
        <p:grpSpPr bwMode="auto">
          <a:xfrm>
            <a:off x="5181600" y="2209800"/>
            <a:ext cx="1143000" cy="1143000"/>
            <a:chOff x="1440" y="1692"/>
            <a:chExt cx="912" cy="912"/>
          </a:xfrm>
        </p:grpSpPr>
        <p:sp>
          <p:nvSpPr>
            <p:cNvPr id="5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56" name="Oval 19"/>
            <p:cNvSpPr>
              <a:spLocks noChangeArrowheads="1"/>
            </p:cNvSpPr>
            <p:nvPr/>
          </p:nvSpPr>
          <p:spPr bwMode="auto">
            <a:xfrm>
              <a:off x="1463" y="1715"/>
              <a:ext cx="866" cy="866"/>
            </a:xfrm>
            <a:prstGeom prst="ellipse">
              <a:avLst/>
            </a:prstGeom>
            <a:solidFill>
              <a:schemeClr val="accent2">
                <a:lumMod val="75000"/>
              </a:schemeClr>
            </a:solidFill>
            <a:ln w="9525" algn="ctr">
              <a:noFill/>
              <a:round/>
              <a:headEnd/>
              <a:tailEnd/>
            </a:ln>
            <a:effectLst/>
          </p:spPr>
          <p:txBody>
            <a:bodyPr wrap="none" anchor="ctr"/>
            <a:lstStyle/>
            <a:p>
              <a:endParaRPr lang="en-US"/>
            </a:p>
          </p:txBody>
        </p:sp>
        <p:sp>
          <p:nvSpPr>
            <p:cNvPr id="57" name="Oval 20"/>
            <p:cNvSpPr>
              <a:spLocks noChangeArrowheads="1"/>
            </p:cNvSpPr>
            <p:nvPr/>
          </p:nvSpPr>
          <p:spPr bwMode="auto">
            <a:xfrm flipH="1">
              <a:off x="1588" y="1728"/>
              <a:ext cx="619" cy="412"/>
            </a:xfrm>
            <a:prstGeom prst="ellipse">
              <a:avLst/>
            </a:prstGeom>
            <a:gradFill>
              <a:gsLst>
                <a:gs pos="0">
                  <a:schemeClr val="accent2">
                    <a:lumMod val="60000"/>
                    <a:lumOff val="40000"/>
                  </a:schemeClr>
                </a:gs>
                <a:gs pos="55000">
                  <a:schemeClr val="accent2">
                    <a:shade val="69000"/>
                    <a:satMod val="137000"/>
                  </a:schemeClr>
                </a:gs>
                <a:gs pos="100000">
                  <a:schemeClr val="accent2">
                    <a:shade val="98000"/>
                    <a:satMod val="137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ru-RU" sz="1800" b="1">
                <a:solidFill>
                  <a:schemeClr val="bg1"/>
                </a:solidFill>
              </a:endParaRPr>
            </a:p>
          </p:txBody>
        </p:sp>
        <p:sp>
          <p:nvSpPr>
            <p:cNvPr id="5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5</a:t>
              </a:r>
            </a:p>
          </p:txBody>
        </p:sp>
      </p:grpSp>
      <p:grpSp>
        <p:nvGrpSpPr>
          <p:cNvPr id="7" name="Group 17"/>
          <p:cNvGrpSpPr>
            <a:grpSpLocks/>
          </p:cNvGrpSpPr>
          <p:nvPr/>
        </p:nvGrpSpPr>
        <p:grpSpPr bwMode="auto">
          <a:xfrm>
            <a:off x="6400800" y="2209800"/>
            <a:ext cx="1143000" cy="1143000"/>
            <a:chOff x="1440" y="1692"/>
            <a:chExt cx="912" cy="912"/>
          </a:xfrm>
        </p:grpSpPr>
        <p:sp>
          <p:nvSpPr>
            <p:cNvPr id="60"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1"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62"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63"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grpSp>
        <p:nvGrpSpPr>
          <p:cNvPr id="8" name="Group 17"/>
          <p:cNvGrpSpPr>
            <a:grpSpLocks/>
          </p:cNvGrpSpPr>
          <p:nvPr/>
        </p:nvGrpSpPr>
        <p:grpSpPr bwMode="auto">
          <a:xfrm>
            <a:off x="7620000" y="2209800"/>
            <a:ext cx="1143000" cy="1143000"/>
            <a:chOff x="1440" y="1692"/>
            <a:chExt cx="912" cy="912"/>
          </a:xfrm>
        </p:grpSpPr>
        <p:sp>
          <p:nvSpPr>
            <p:cNvPr id="65"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6" name="Oval 19"/>
            <p:cNvSpPr>
              <a:spLocks noChangeArrowheads="1"/>
            </p:cNvSpPr>
            <p:nvPr/>
          </p:nvSpPr>
          <p:spPr bwMode="auto">
            <a:xfrm>
              <a:off x="1463" y="1715"/>
              <a:ext cx="866" cy="866"/>
            </a:xfrm>
            <a:prstGeom prst="ellipse">
              <a:avLst/>
            </a:prstGeom>
            <a:solidFill>
              <a:srgbClr val="92D050"/>
            </a:solidFill>
            <a:ln w="9525" algn="ctr">
              <a:noFill/>
              <a:round/>
              <a:headEnd/>
              <a:tailEnd/>
            </a:ln>
            <a:effectLst/>
          </p:spPr>
          <p:txBody>
            <a:bodyPr wrap="none" anchor="ctr"/>
            <a:lstStyle/>
            <a:p>
              <a:endParaRPr lang="en-US"/>
            </a:p>
          </p:txBody>
        </p:sp>
        <p:sp>
          <p:nvSpPr>
            <p:cNvPr id="67" name="Oval 20"/>
            <p:cNvSpPr>
              <a:spLocks noChangeArrowheads="1"/>
            </p:cNvSpPr>
            <p:nvPr/>
          </p:nvSpPr>
          <p:spPr bwMode="auto">
            <a:xfrm flipH="1">
              <a:off x="1588" y="1728"/>
              <a:ext cx="619" cy="412"/>
            </a:xfrm>
            <a:prstGeom prst="ellipse">
              <a:avLst/>
            </a:prstGeom>
            <a:gradFill rotWithShape="1">
              <a:gsLst>
                <a:gs pos="0">
                  <a:srgbClr val="92D050"/>
                </a:gs>
                <a:gs pos="100000">
                  <a:schemeClr val="bg2"/>
                </a:gs>
              </a:gsLst>
              <a:lin ang="5400000" scaled="1"/>
            </a:gradFill>
            <a:ln w="9525">
              <a:noFill/>
              <a:round/>
              <a:headEnd/>
              <a:tailEnd/>
            </a:ln>
            <a:effectLst/>
          </p:spPr>
          <p:txBody>
            <a:bodyPr wrap="none" anchor="ctr"/>
            <a:lstStyle/>
            <a:p>
              <a:pPr algn="ctr"/>
              <a:endParaRPr lang="ru-RU" sz="1800" b="1">
                <a:solidFill>
                  <a:schemeClr val="bg1"/>
                </a:solidFill>
              </a:endParaRPr>
            </a:p>
          </p:txBody>
        </p:sp>
        <p:sp>
          <p:nvSpPr>
            <p:cNvPr id="68"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7</a:t>
              </a:r>
            </a:p>
          </p:txBody>
        </p:sp>
      </p:grpSp>
      <p:grpSp>
        <p:nvGrpSpPr>
          <p:cNvPr id="54" name="Group 17"/>
          <p:cNvGrpSpPr>
            <a:grpSpLocks/>
          </p:cNvGrpSpPr>
          <p:nvPr/>
        </p:nvGrpSpPr>
        <p:grpSpPr bwMode="auto">
          <a:xfrm>
            <a:off x="6705600" y="4267200"/>
            <a:ext cx="1828800" cy="1828800"/>
            <a:chOff x="1440" y="1692"/>
            <a:chExt cx="912" cy="912"/>
          </a:xfrm>
        </p:grpSpPr>
        <p:sp>
          <p:nvSpPr>
            <p:cNvPr id="59" name="Oval 18"/>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64" name="Oval 19"/>
            <p:cNvSpPr>
              <a:spLocks noChangeArrowheads="1"/>
            </p:cNvSpPr>
            <p:nvPr/>
          </p:nvSpPr>
          <p:spPr bwMode="auto">
            <a:xfrm>
              <a:off x="1463" y="1715"/>
              <a:ext cx="866" cy="866"/>
            </a:xfrm>
            <a:prstGeom prst="ellipse">
              <a:avLst/>
            </a:prstGeom>
            <a:solidFill>
              <a:srgbClr val="00B050"/>
            </a:solidFill>
            <a:ln w="9525" algn="ctr">
              <a:noFill/>
              <a:round/>
              <a:headEnd/>
              <a:tailEnd/>
            </a:ln>
            <a:effectLst/>
          </p:spPr>
          <p:txBody>
            <a:bodyPr wrap="none" anchor="ctr"/>
            <a:lstStyle/>
            <a:p>
              <a:endParaRPr lang="en-US"/>
            </a:p>
          </p:txBody>
        </p:sp>
        <p:sp>
          <p:nvSpPr>
            <p:cNvPr id="75" name="Oval 20"/>
            <p:cNvSpPr>
              <a:spLocks noChangeArrowheads="1"/>
            </p:cNvSpPr>
            <p:nvPr/>
          </p:nvSpPr>
          <p:spPr bwMode="auto">
            <a:xfrm flipH="1">
              <a:off x="1588" y="1728"/>
              <a:ext cx="619" cy="412"/>
            </a:xfrm>
            <a:prstGeom prst="ellipse">
              <a:avLst/>
            </a:prstGeom>
            <a:gradFill>
              <a:gsLst>
                <a:gs pos="0">
                  <a:srgbClr val="92D050"/>
                </a:gs>
                <a:gs pos="55000">
                  <a:schemeClr val="accent4">
                    <a:shade val="69000"/>
                    <a:satMod val="137000"/>
                  </a:schemeClr>
                </a:gs>
                <a:gs pos="100000">
                  <a:schemeClr val="accent4">
                    <a:shade val="98000"/>
                    <a:satMod val="137000"/>
                  </a:schemeClr>
                </a:gs>
              </a:gsLst>
            </a:gra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endParaRPr lang="ru-RU" sz="1800" b="1">
                <a:solidFill>
                  <a:schemeClr val="bg1"/>
                </a:solidFill>
              </a:endParaRPr>
            </a:p>
          </p:txBody>
        </p:sp>
        <p:sp>
          <p:nvSpPr>
            <p:cNvPr id="80" name="AutoShape 21"/>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algn="ctr" latinLnBrk="1"/>
              <a:r>
                <a:rPr kumimoji="1" lang="en-US" altLang="ko-KR" sz="2800" b="1" dirty="0">
                  <a:ea typeface="굴림" charset="-127"/>
                </a:rPr>
                <a:t>6</a:t>
              </a:r>
            </a:p>
          </p:txBody>
        </p:sp>
      </p:grpSp>
      <p:sp>
        <p:nvSpPr>
          <p:cNvPr id="83" name="AutoShape 15"/>
          <p:cNvSpPr>
            <a:spLocks noChangeArrowheads="1"/>
          </p:cNvSpPr>
          <p:nvPr/>
        </p:nvSpPr>
        <p:spPr bwMode="auto">
          <a:xfrm>
            <a:off x="228600" y="3505200"/>
            <a:ext cx="6248400" cy="3124200"/>
          </a:xfrm>
          <a:prstGeom prst="roundRect">
            <a:avLst>
              <a:gd name="adj" fmla="val 14222"/>
            </a:avLst>
          </a:prstGeom>
          <a:solidFill>
            <a:schemeClr val="hlink"/>
          </a:solidFill>
          <a:ln w="9525">
            <a:noFill/>
            <a:round/>
            <a:headEnd/>
            <a:tailEnd/>
          </a:ln>
          <a:effectLst/>
        </p:spPr>
        <p:txBody>
          <a:bodyPr wrap="none" anchor="ctr"/>
          <a:lstStyle/>
          <a:p>
            <a:pPr algn="ctr"/>
            <a:endParaRPr lang="ru-RU" sz="1800"/>
          </a:p>
        </p:txBody>
      </p:sp>
      <p:sp>
        <p:nvSpPr>
          <p:cNvPr id="84" name="Freeform 16"/>
          <p:cNvSpPr>
            <a:spLocks/>
          </p:cNvSpPr>
          <p:nvPr/>
        </p:nvSpPr>
        <p:spPr bwMode="auto">
          <a:xfrm>
            <a:off x="228600" y="3505200"/>
            <a:ext cx="6248400" cy="2971800"/>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sp>
        <p:nvSpPr>
          <p:cNvPr id="85" name="Text Box 32"/>
          <p:cNvSpPr txBox="1">
            <a:spLocks noChangeArrowheads="1"/>
          </p:cNvSpPr>
          <p:nvPr/>
        </p:nvSpPr>
        <p:spPr bwMode="auto">
          <a:xfrm>
            <a:off x="457200" y="3886200"/>
            <a:ext cx="5715000" cy="1815882"/>
          </a:xfrm>
          <a:prstGeom prst="rect">
            <a:avLst/>
          </a:prstGeom>
          <a:noFill/>
          <a:ln w="0" algn="ctr">
            <a:noFill/>
            <a:miter lim="800000"/>
            <a:headEnd/>
            <a:tailEnd/>
          </a:ln>
          <a:effectLst/>
        </p:spPr>
        <p:txBody>
          <a:bodyPr wrap="square" anchor="b">
            <a:spAutoFit/>
          </a:bodyPr>
          <a:lstStyle/>
          <a:p>
            <a:pPr algn="just"/>
            <a:r>
              <a:rPr lang="en-US" sz="2800" b="1" i="1" dirty="0" smtClean="0"/>
              <a:t>Regular reviews of units and curriculum against design standards enhance curricular quality and effectiveness.</a:t>
            </a:r>
            <a:endParaRPr lang="en-US" altLang="ko-KR" sz="3600" b="1" i="1" dirty="0">
              <a:solidFill>
                <a:schemeClr val="bg1"/>
              </a:solidFill>
              <a:latin typeface="Verdana" pitchFamily="34" charset="0"/>
              <a:ea typeface="굴림" charset="-127"/>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1006</TotalTime>
  <Words>2147</Words>
  <Application>Microsoft Office PowerPoint</Application>
  <PresentationFormat>On-screen Show (4:3)</PresentationFormat>
  <Paragraphs>344</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Understanding by Design® (UbD™) Power Point by Kristan Young (CTE Southwest Middle)</vt:lpstr>
      <vt:lpstr>Slide 2</vt:lpstr>
      <vt:lpstr>What is Understanding by Design?</vt:lpstr>
      <vt:lpstr>Slide 4</vt:lpstr>
      <vt:lpstr>Slide 5</vt:lpstr>
      <vt:lpstr>Slide 6</vt:lpstr>
      <vt:lpstr>Slide 7</vt:lpstr>
      <vt:lpstr>Slide 8</vt:lpstr>
      <vt:lpstr>Slide 9</vt:lpstr>
      <vt:lpstr>Slide 10</vt:lpstr>
      <vt:lpstr>Understanding by Design</vt:lpstr>
      <vt:lpstr>Slide 12</vt:lpstr>
      <vt:lpstr>Slide 13</vt:lpstr>
      <vt:lpstr>Slide 14</vt:lpstr>
      <vt:lpstr>Slide 15</vt:lpstr>
      <vt:lpstr>Slide 16</vt:lpstr>
      <vt:lpstr>Slide 17</vt:lpstr>
      <vt:lpstr>Slide 18</vt:lpstr>
      <vt:lpstr>Slide 19</vt:lpstr>
      <vt:lpstr>Slide 20</vt:lpstr>
      <vt:lpstr>Slide 21</vt:lpstr>
      <vt:lpstr>Slide 22</vt:lpstr>
      <vt:lpstr>Studies of Student Achievement</vt:lpstr>
    </vt:vector>
  </TitlesOfParts>
  <Company>Charlotte-Mecklenburg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Moral Dilemma of Abortion</dc:title>
  <dc:creator>kristang.young</dc:creator>
  <cp:lastModifiedBy>jeffrey.moshe</cp:lastModifiedBy>
  <cp:revision>104</cp:revision>
  <dcterms:created xsi:type="dcterms:W3CDTF">2013-04-21T17:33:49Z</dcterms:created>
  <dcterms:modified xsi:type="dcterms:W3CDTF">2013-09-24T17:54:28Z</dcterms:modified>
</cp:coreProperties>
</file>