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slides/slide142.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s/slide102.xml" ContentType="application/vnd.openxmlformats-officedocument.presentationml.slide+xml"/>
  <Override PartName="/ppt/slides/slide120.xml" ContentType="application/vnd.openxmlformats-officedocument.presentationml.slide+xml"/>
  <Override PartName="/ppt/slides/slide131.xml" ContentType="application/vnd.openxmlformats-officedocument.presentationml.slide+xml"/>
  <Override PartName="/ppt/slideLayouts/slideLayout6.xml" ContentType="application/vnd.openxmlformats-officedocument.presentationml.slideLayout+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s/slide129.xml" ContentType="application/vnd.openxmlformats-officedocument.presentationml.slide+xml"/>
  <Override PartName="/ppt/slides/slide147.xml" ContentType="application/vnd.openxmlformats-officedocument.presentationml.slide+xml"/>
  <Override PartName="/ppt/notesSlides/notesSlide12.xml" ContentType="application/vnd.openxmlformats-officedocument.presentationml.notesSlide+xml"/>
  <Override PartName="/ppt/slides/slide99.xml" ContentType="application/vnd.openxmlformats-officedocument.presentationml.slide+xml"/>
  <Override PartName="/ppt/slides/slide118.xml" ContentType="application/vnd.openxmlformats-officedocument.presentationml.slide+xml"/>
  <Override PartName="/ppt/slides/slide136.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slides/slide125.xml" ContentType="application/vnd.openxmlformats-officedocument.presentationml.slide+xml"/>
  <Override PartName="/ppt/slides/slide143.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s/slide132.xml" ContentType="application/vnd.openxmlformats-officedocument.presentationml.slide+xml"/>
  <Override PartName="/ppt/slides/slide150.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slides/slide121.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slides/slide119.xml" ContentType="application/vnd.openxmlformats-officedocument.presentationml.slide+xml"/>
  <Override PartName="/ppt/slides/slide148.xml" ContentType="application/vnd.openxmlformats-officedocument.presentationml.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slides/slide89.xml" ContentType="application/vnd.openxmlformats-officedocument.presentationml.slide+xml"/>
  <Override PartName="/ppt/slides/slide108.xml" ContentType="application/vnd.openxmlformats-officedocument.presentationml.slide+xml"/>
  <Override PartName="/ppt/slides/slide126.xml" ContentType="application/vnd.openxmlformats-officedocument.presentationml.slide+xml"/>
  <Override PartName="/ppt/slides/slide137.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slides/slide144.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s/slide122.xml" ContentType="application/vnd.openxmlformats-officedocument.presentationml.slide+xml"/>
  <Override PartName="/ppt/slides/slide133.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s/slide140.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s/slide149.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s/slide138.xml" ContentType="application/vnd.openxmlformats-officedocument.presentationml.slide+xml"/>
  <Override PartName="/ppt/commentAuthors.xml" ContentType="application/vnd.openxmlformats-officedocument.presentationml.commentAuthors+xml"/>
  <Override PartName="/ppt/notesSlides/notesSlide9.xml" ContentType="application/vnd.openxmlformats-officedocument.presentationml.notesSlide+xml"/>
  <Override PartName="/ppt/slides/slide79.xml" ContentType="application/vnd.openxmlformats-officedocument.presentationml.slide+xml"/>
  <Override PartName="/ppt/slides/slide109.xml" ContentType="application/vnd.openxmlformats-officedocument.presentationml.slide+xml"/>
  <Override PartName="/ppt/slides/slide127.xml" ContentType="application/vnd.openxmlformats-officedocument.presentationml.slide+xml"/>
  <Override PartName="/ppt/slides/slide145.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s/slide134.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slides/slide123.xml" ContentType="application/vnd.openxmlformats-officedocument.presentationml.slide+xml"/>
  <Override PartName="/ppt/slides/slide141.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s/slide130.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slides/slide20.xml" ContentType="application/vnd.openxmlformats-officedocument.presentationml.slide+xml"/>
  <Override PartName="/ppt/slides/slide139.xml" ContentType="application/vnd.openxmlformats-officedocument.presentationml.slide+xml"/>
  <Override PartName="/ppt/notesSlides/notesSlide11.xml" ContentType="application/vnd.openxmlformats-officedocument.presentationml.notesSlide+xml"/>
  <Override PartName="/ppt/slides/slide98.xml" ContentType="application/vnd.openxmlformats-officedocument.presentationml.slide+xml"/>
  <Override PartName="/ppt/slides/slide117.xml" ContentType="application/vnd.openxmlformats-officedocument.presentationml.slide+xml"/>
  <Override PartName="/ppt/slides/slide128.xml" ContentType="application/vnd.openxmlformats-officedocument.presentationml.slide+xml"/>
  <Override PartName="/ppt/slides/slide146.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slides/slide124.xml" ContentType="application/vnd.openxmlformats-officedocument.presentationml.slide+xml"/>
  <Override PartName="/ppt/slides/slide135.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52"/>
  </p:notesMasterIdLst>
  <p:handoutMasterIdLst>
    <p:handoutMasterId r:id="rId153"/>
  </p:handoutMasterIdLst>
  <p:sldIdLst>
    <p:sldId id="256" r:id="rId2"/>
    <p:sldId id="257" r:id="rId3"/>
    <p:sldId id="258" r:id="rId4"/>
    <p:sldId id="259" r:id="rId5"/>
    <p:sldId id="260" r:id="rId6"/>
    <p:sldId id="261" r:id="rId7"/>
    <p:sldId id="266" r:id="rId8"/>
    <p:sldId id="262" r:id="rId9"/>
    <p:sldId id="310" r:id="rId10"/>
    <p:sldId id="263" r:id="rId11"/>
    <p:sldId id="416" r:id="rId12"/>
    <p:sldId id="417" r:id="rId13"/>
    <p:sldId id="311" r:id="rId14"/>
    <p:sldId id="414" r:id="rId15"/>
    <p:sldId id="415" r:id="rId16"/>
    <p:sldId id="265" r:id="rId17"/>
    <p:sldId id="315" r:id="rId18"/>
    <p:sldId id="497" r:id="rId19"/>
    <p:sldId id="433" r:id="rId20"/>
    <p:sldId id="498" r:id="rId21"/>
    <p:sldId id="445" r:id="rId22"/>
    <p:sldId id="453" r:id="rId23"/>
    <p:sldId id="454" r:id="rId24"/>
    <p:sldId id="455" r:id="rId25"/>
    <p:sldId id="456" r:id="rId26"/>
    <p:sldId id="499" r:id="rId27"/>
    <p:sldId id="457" r:id="rId28"/>
    <p:sldId id="458" r:id="rId29"/>
    <p:sldId id="459" r:id="rId30"/>
    <p:sldId id="460" r:id="rId31"/>
    <p:sldId id="461" r:id="rId32"/>
    <p:sldId id="446" r:id="rId33"/>
    <p:sldId id="462" r:id="rId34"/>
    <p:sldId id="463" r:id="rId35"/>
    <p:sldId id="464" r:id="rId36"/>
    <p:sldId id="465" r:id="rId37"/>
    <p:sldId id="447" r:id="rId38"/>
    <p:sldId id="466" r:id="rId39"/>
    <p:sldId id="467" r:id="rId40"/>
    <p:sldId id="468" r:id="rId41"/>
    <p:sldId id="469" r:id="rId42"/>
    <p:sldId id="470" r:id="rId43"/>
    <p:sldId id="471" r:id="rId44"/>
    <p:sldId id="472" r:id="rId45"/>
    <p:sldId id="473" r:id="rId46"/>
    <p:sldId id="474" r:id="rId47"/>
    <p:sldId id="475" r:id="rId48"/>
    <p:sldId id="476" r:id="rId49"/>
    <p:sldId id="448" r:id="rId50"/>
    <p:sldId id="477" r:id="rId51"/>
    <p:sldId id="478" r:id="rId52"/>
    <p:sldId id="479" r:id="rId53"/>
    <p:sldId id="480" r:id="rId54"/>
    <p:sldId id="481" r:id="rId55"/>
    <p:sldId id="482" r:id="rId56"/>
    <p:sldId id="483" r:id="rId57"/>
    <p:sldId id="449" r:id="rId58"/>
    <p:sldId id="484" r:id="rId59"/>
    <p:sldId id="485" r:id="rId60"/>
    <p:sldId id="486" r:id="rId61"/>
    <p:sldId id="487" r:id="rId62"/>
    <p:sldId id="488" r:id="rId63"/>
    <p:sldId id="489" r:id="rId64"/>
    <p:sldId id="450" r:id="rId65"/>
    <p:sldId id="490" r:id="rId66"/>
    <p:sldId id="491" r:id="rId67"/>
    <p:sldId id="492" r:id="rId68"/>
    <p:sldId id="493" r:id="rId69"/>
    <p:sldId id="494" r:id="rId70"/>
    <p:sldId id="495" r:id="rId71"/>
    <p:sldId id="451" r:id="rId72"/>
    <p:sldId id="452" r:id="rId73"/>
    <p:sldId id="434" r:id="rId74"/>
    <p:sldId id="424" r:id="rId75"/>
    <p:sldId id="267" r:id="rId76"/>
    <p:sldId id="268" r:id="rId77"/>
    <p:sldId id="432" r:id="rId78"/>
    <p:sldId id="425" r:id="rId79"/>
    <p:sldId id="423" r:id="rId80"/>
    <p:sldId id="443" r:id="rId81"/>
    <p:sldId id="273" r:id="rId82"/>
    <p:sldId id="270" r:id="rId83"/>
    <p:sldId id="500" r:id="rId84"/>
    <p:sldId id="371" r:id="rId85"/>
    <p:sldId id="372" r:id="rId86"/>
    <p:sldId id="373" r:id="rId87"/>
    <p:sldId id="374" r:id="rId88"/>
    <p:sldId id="375" r:id="rId89"/>
    <p:sldId id="376" r:id="rId90"/>
    <p:sldId id="505" r:id="rId91"/>
    <p:sldId id="506" r:id="rId92"/>
    <p:sldId id="504" r:id="rId93"/>
    <p:sldId id="377" r:id="rId94"/>
    <p:sldId id="378" r:id="rId95"/>
    <p:sldId id="427" r:id="rId96"/>
    <p:sldId id="428" r:id="rId97"/>
    <p:sldId id="426" r:id="rId98"/>
    <p:sldId id="380" r:id="rId99"/>
    <p:sldId id="507" r:id="rId100"/>
    <p:sldId id="508" r:id="rId101"/>
    <p:sldId id="381" r:id="rId102"/>
    <p:sldId id="382" r:id="rId103"/>
    <p:sldId id="383" r:id="rId104"/>
    <p:sldId id="384" r:id="rId105"/>
    <p:sldId id="409" r:id="rId106"/>
    <p:sldId id="410" r:id="rId107"/>
    <p:sldId id="411" r:id="rId108"/>
    <p:sldId id="509" r:id="rId109"/>
    <p:sldId id="510" r:id="rId110"/>
    <p:sldId id="511" r:id="rId111"/>
    <p:sldId id="512" r:id="rId112"/>
    <p:sldId id="513" r:id="rId113"/>
    <p:sldId id="412" r:id="rId114"/>
    <p:sldId id="413" r:id="rId115"/>
    <p:sldId id="496" r:id="rId116"/>
    <p:sldId id="501" r:id="rId117"/>
    <p:sldId id="503" r:id="rId118"/>
    <p:sldId id="514" r:id="rId119"/>
    <p:sldId id="502" r:id="rId120"/>
    <p:sldId id="340" r:id="rId121"/>
    <p:sldId id="341" r:id="rId122"/>
    <p:sldId id="342" r:id="rId123"/>
    <p:sldId id="343" r:id="rId124"/>
    <p:sldId id="303" r:id="rId125"/>
    <p:sldId id="304" r:id="rId126"/>
    <p:sldId id="305" r:id="rId127"/>
    <p:sldId id="306" r:id="rId128"/>
    <p:sldId id="307" r:id="rId129"/>
    <p:sldId id="289" r:id="rId130"/>
    <p:sldId id="408" r:id="rId131"/>
    <p:sldId id="290" r:id="rId132"/>
    <p:sldId id="291" r:id="rId133"/>
    <p:sldId id="292" r:id="rId134"/>
    <p:sldId id="293" r:id="rId135"/>
    <p:sldId id="287" r:id="rId136"/>
    <p:sldId id="288" r:id="rId137"/>
    <p:sldId id="404" r:id="rId138"/>
    <p:sldId id="405" r:id="rId139"/>
    <p:sldId id="406" r:id="rId140"/>
    <p:sldId id="407" r:id="rId141"/>
    <p:sldId id="402" r:id="rId142"/>
    <p:sldId id="403" r:id="rId143"/>
    <p:sldId id="344" r:id="rId144"/>
    <p:sldId id="345" r:id="rId145"/>
    <p:sldId id="346" r:id="rId146"/>
    <p:sldId id="347" r:id="rId147"/>
    <p:sldId id="348" r:id="rId148"/>
    <p:sldId id="349" r:id="rId149"/>
    <p:sldId id="350" r:id="rId150"/>
    <p:sldId id="351" r:id="rId1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moshe" initials="j" lastIdx="3"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FF0000"/>
    <a:srgbClr val="FFFFFF"/>
    <a:srgbClr val="4DA54F"/>
    <a:srgbClr val="8F69ED"/>
    <a:srgbClr val="514074"/>
    <a:srgbClr val="00336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9430" autoAdjust="0"/>
    <p:restoredTop sz="91725" autoAdjust="0"/>
  </p:normalViewPr>
  <p:slideViewPr>
    <p:cSldViewPr>
      <p:cViewPr>
        <p:scale>
          <a:sx n="50" d="100"/>
          <a:sy n="50" d="100"/>
        </p:scale>
        <p:origin x="-1194" y="-3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commentAuthors" Target="commentAuthor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presProps" Target="presProps.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notesMaster" Target="notesMasters/notesMaster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CE872C6-226A-49D8-992F-E4A0D6604641}" type="datetimeFigureOut">
              <a:rPr lang="en-US" smtClean="0"/>
              <a:pPr/>
              <a:t>12/10/2013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44BF634-8F60-40DC-B45E-85B6C7CFEC2A}" type="slidenum">
              <a:rPr lang="en-US" smtClean="0"/>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A6788B1F-2B05-4E28-8AF9-87B69D25E1CC}" type="datetimeFigureOut">
              <a:rPr lang="en-US"/>
              <a:pPr>
                <a:defRPr/>
              </a:pPr>
              <a:t>12/10/2013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680F6B8-C1E2-4777-B493-9AFEF88F6D4F}"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Slide Image Placeholder 1"/>
          <p:cNvSpPr>
            <a:spLocks noGrp="1" noRot="1" noChangeAspect="1" noTextEdit="1"/>
          </p:cNvSpPr>
          <p:nvPr>
            <p:ph type="sldImg"/>
          </p:nvPr>
        </p:nvSpPr>
        <p:spPr bwMode="auto">
          <a:noFill/>
          <a:ln>
            <a:solidFill>
              <a:srgbClr val="000000"/>
            </a:solidFill>
            <a:miter lim="800000"/>
            <a:headEnd/>
            <a:tailEnd/>
          </a:ln>
        </p:spPr>
      </p:sp>
      <p:sp>
        <p:nvSpPr>
          <p:cNvPr id="1392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You may also want to use this poem to re-teach symbol, the dove is a symbol of peace, yada yada.</a:t>
            </a:r>
          </a:p>
        </p:txBody>
      </p:sp>
      <p:sp>
        <p:nvSpPr>
          <p:cNvPr id="2048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BD82CA0-0D96-47DC-B663-DA17A3ABA19D}" type="slidenum">
              <a:rPr lang="en-US" smtClean="0"/>
              <a:pPr fontAlgn="base">
                <a:spcBef>
                  <a:spcPct val="0"/>
                </a:spcBef>
                <a:spcAft>
                  <a:spcPct val="0"/>
                </a:spcAft>
                <a:defRPr/>
              </a:pPr>
              <a:t>6</a:t>
            </a:fld>
            <a:endParaRPr 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1F9DFB-116D-493A-A16D-9EA964800986}" type="slidenum">
              <a:rPr lang="en-US" smtClean="0"/>
              <a:pPr/>
              <a:t>118</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Slide Image Placeholder 1"/>
          <p:cNvSpPr>
            <a:spLocks noGrp="1" noRot="1" noChangeAspect="1" noTextEdit="1"/>
          </p:cNvSpPr>
          <p:nvPr>
            <p:ph type="sldImg"/>
          </p:nvPr>
        </p:nvSpPr>
        <p:spPr bwMode="auto">
          <a:noFill/>
          <a:ln>
            <a:solidFill>
              <a:srgbClr val="000000"/>
            </a:solidFill>
            <a:miter lim="800000"/>
            <a:headEnd/>
            <a:tailEnd/>
          </a:ln>
        </p:spPr>
      </p:sp>
      <p:sp>
        <p:nvSpPr>
          <p:cNvPr id="14950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Preview the lines, visualize the images, think about words and phrases, make inferences, figure out theme, read it more than once. </a:t>
            </a:r>
          </a:p>
        </p:txBody>
      </p:sp>
      <p:sp>
        <p:nvSpPr>
          <p:cNvPr id="14950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C689D36-B8CB-4A54-9E97-CA84813D49DB}" type="slidenum">
              <a:rPr lang="en-US" sz="1200">
                <a:latin typeface="Calibri" pitchFamily="34" charset="0"/>
              </a:rPr>
              <a:pPr algn="r"/>
              <a:t>135</a:t>
            </a:fld>
            <a:endParaRPr lang="en-US" sz="1200">
              <a:latin typeface="Calibri"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Slide Image Placeholder 1"/>
          <p:cNvSpPr>
            <a:spLocks noGrp="1" noRot="1" noChangeAspect="1" noTextEdit="1"/>
          </p:cNvSpPr>
          <p:nvPr>
            <p:ph type="sldImg"/>
          </p:nvPr>
        </p:nvSpPr>
        <p:spPr bwMode="auto">
          <a:noFill/>
          <a:ln>
            <a:solidFill>
              <a:srgbClr val="000000"/>
            </a:solidFill>
            <a:miter lim="800000"/>
            <a:headEnd/>
            <a:tailEnd/>
          </a:ln>
        </p:spPr>
      </p:sp>
      <p:sp>
        <p:nvSpPr>
          <p:cNvPr id="15053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Preview the lines, visualize the images, think about words and phrases, make inferences, figure out theme, read it more than once.  </a:t>
            </a:r>
          </a:p>
        </p:txBody>
      </p:sp>
      <p:sp>
        <p:nvSpPr>
          <p:cNvPr id="150532"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C340C25C-9D90-492B-96DC-AA43012A6FCC}" type="slidenum">
              <a:rPr lang="en-US" sz="1200">
                <a:latin typeface="Calibri" pitchFamily="34" charset="0"/>
              </a:rPr>
              <a:pPr algn="r"/>
              <a:t>136</a:t>
            </a:fld>
            <a:endParaRPr lang="en-US" sz="1200">
              <a:latin typeface="Calibri"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Slide Image Placeholder 1"/>
          <p:cNvSpPr>
            <a:spLocks noGrp="1" noRot="1" noChangeAspect="1" noTextEdit="1"/>
          </p:cNvSpPr>
          <p:nvPr>
            <p:ph type="sldImg"/>
          </p:nvPr>
        </p:nvSpPr>
        <p:spPr bwMode="auto">
          <a:noFill/>
          <a:ln>
            <a:solidFill>
              <a:srgbClr val="000000"/>
            </a:solidFill>
            <a:miter lim="800000"/>
            <a:headEnd/>
            <a:tailEnd/>
          </a:ln>
        </p:spPr>
      </p:sp>
      <p:sp>
        <p:nvSpPr>
          <p:cNvPr id="15155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Preview the lines, visualize the images, think about words and phrases, make inferences, figure out theme, read it more than once.  </a:t>
            </a:r>
          </a:p>
        </p:txBody>
      </p:sp>
      <p:sp>
        <p:nvSpPr>
          <p:cNvPr id="3891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9DA4F039-826D-43FC-9BF6-4D33EBF9783E}" type="slidenum">
              <a:rPr lang="en-US" smtClean="0"/>
              <a:pPr fontAlgn="base">
                <a:spcBef>
                  <a:spcPct val="0"/>
                </a:spcBef>
                <a:spcAft>
                  <a:spcPct val="0"/>
                </a:spcAft>
                <a:defRPr/>
              </a:pPr>
              <a:t>137</a:t>
            </a:fld>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Slide Image Placeholder 1"/>
          <p:cNvSpPr>
            <a:spLocks noGrp="1" noRot="1" noChangeAspect="1" noTextEdit="1"/>
          </p:cNvSpPr>
          <p:nvPr>
            <p:ph type="sldImg"/>
          </p:nvPr>
        </p:nvSpPr>
        <p:spPr bwMode="auto">
          <a:noFill/>
          <a:ln>
            <a:solidFill>
              <a:srgbClr val="000000"/>
            </a:solidFill>
            <a:miter lim="800000"/>
            <a:headEnd/>
            <a:tailEnd/>
          </a:ln>
        </p:spPr>
      </p:sp>
      <p:sp>
        <p:nvSpPr>
          <p:cNvPr id="1525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Preview the lines, visualize the images, think about words and phrases, make inferences, figure out theme, read it more than once.  </a:t>
            </a:r>
          </a:p>
        </p:txBody>
      </p:sp>
      <p:sp>
        <p:nvSpPr>
          <p:cNvPr id="152580"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41B1D4FC-47D2-4D72-B527-929502C152CD}" type="slidenum">
              <a:rPr lang="en-US" sz="1200">
                <a:latin typeface="Calibri" pitchFamily="34" charset="0"/>
              </a:rPr>
              <a:pPr algn="r"/>
              <a:t>138</a:t>
            </a:fld>
            <a:endParaRPr lang="en-US" sz="1200">
              <a:latin typeface="Calibri"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Slide Image Placeholder 1"/>
          <p:cNvSpPr>
            <a:spLocks noGrp="1" noRot="1" noChangeAspect="1" noTextEdit="1"/>
          </p:cNvSpPr>
          <p:nvPr>
            <p:ph type="sldImg"/>
          </p:nvPr>
        </p:nvSpPr>
        <p:spPr bwMode="auto">
          <a:noFill/>
          <a:ln>
            <a:solidFill>
              <a:srgbClr val="000000"/>
            </a:solidFill>
            <a:miter lim="800000"/>
            <a:headEnd/>
            <a:tailEnd/>
          </a:ln>
        </p:spPr>
      </p:sp>
      <p:sp>
        <p:nvSpPr>
          <p:cNvPr id="15360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Preview the lines, visualize the images, think about words and phrases, make inferences, figure out theme, read it more than once.  </a:t>
            </a:r>
          </a:p>
        </p:txBody>
      </p:sp>
      <p:sp>
        <p:nvSpPr>
          <p:cNvPr id="153604"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0ABE2A1F-3269-4CEC-8C3E-FCC31443E6CF}" type="slidenum">
              <a:rPr lang="en-US" sz="1200">
                <a:latin typeface="Calibri" pitchFamily="34" charset="0"/>
              </a:rPr>
              <a:pPr algn="r"/>
              <a:t>139</a:t>
            </a:fld>
            <a:endParaRPr lang="en-US" sz="1200">
              <a:latin typeface="Calibri"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Slide Image Placeholder 1"/>
          <p:cNvSpPr>
            <a:spLocks noGrp="1" noRot="1" noChangeAspect="1" noTextEdit="1"/>
          </p:cNvSpPr>
          <p:nvPr>
            <p:ph type="sldImg"/>
          </p:nvPr>
        </p:nvSpPr>
        <p:spPr bwMode="auto">
          <a:noFill/>
          <a:ln>
            <a:solidFill>
              <a:srgbClr val="000000"/>
            </a:solidFill>
            <a:miter lim="800000"/>
            <a:headEnd/>
            <a:tailEnd/>
          </a:ln>
        </p:spPr>
      </p:sp>
      <p:sp>
        <p:nvSpPr>
          <p:cNvPr id="15462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dirty="0" smtClean="0"/>
              <a:t>Preview the lines, visualize the images, think about words and phrases, make inferences, figure out theme, read it more than once.  </a:t>
            </a:r>
          </a:p>
        </p:txBody>
      </p:sp>
      <p:sp>
        <p:nvSpPr>
          <p:cNvPr id="15462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5E8BD12C-491C-48D5-B4C3-0B85CB699F41}" type="slidenum">
              <a:rPr lang="en-US" sz="1200">
                <a:latin typeface="Calibri" pitchFamily="34" charset="0"/>
              </a:rPr>
              <a:pPr algn="r"/>
              <a:t>140</a:t>
            </a:fld>
            <a:endParaRPr lang="en-US" sz="1200">
              <a:latin typeface="Calibri"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Slide Image Placeholder 1"/>
          <p:cNvSpPr>
            <a:spLocks noGrp="1" noRot="1" noChangeAspect="1" noTextEdit="1"/>
          </p:cNvSpPr>
          <p:nvPr>
            <p:ph type="sldImg"/>
          </p:nvPr>
        </p:nvSpPr>
        <p:spPr bwMode="auto">
          <a:noFill/>
          <a:ln>
            <a:solidFill>
              <a:srgbClr val="000000"/>
            </a:solidFill>
            <a:miter lim="800000"/>
            <a:headEnd/>
            <a:tailEnd/>
          </a:ln>
        </p:spPr>
      </p:sp>
      <p:sp>
        <p:nvSpPr>
          <p:cNvPr id="1402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Read that Congo poem out loud.  It’s wicked fun.</a:t>
            </a:r>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623AEFC0-89D1-4B4A-872B-0F2954CE5217}" type="slidenum">
              <a:rPr lang="en-US" smtClean="0"/>
              <a:pPr fontAlgn="base">
                <a:spcBef>
                  <a:spcPct val="0"/>
                </a:spcBef>
                <a:spcAft>
                  <a:spcPct val="0"/>
                </a:spcAft>
                <a:defRPr/>
              </a:pPr>
              <a:t>16</a:t>
            </a:fld>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Slide Image Placeholder 1"/>
          <p:cNvSpPr>
            <a:spLocks noGrp="1" noRot="1" noChangeAspect="1" noTextEdit="1"/>
          </p:cNvSpPr>
          <p:nvPr>
            <p:ph type="sldImg"/>
          </p:nvPr>
        </p:nvSpPr>
        <p:spPr bwMode="auto">
          <a:noFill/>
          <a:ln>
            <a:solidFill>
              <a:srgbClr val="000000"/>
            </a:solidFill>
            <a:miter lim="800000"/>
            <a:headEnd/>
            <a:tailEnd/>
          </a:ln>
        </p:spPr>
      </p:sp>
      <p:sp>
        <p:nvSpPr>
          <p:cNvPr id="1413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Read that Congo poem out loud.  It’s wicked fun.</a:t>
            </a:r>
          </a:p>
        </p:txBody>
      </p:sp>
      <p:sp>
        <p:nvSpPr>
          <p:cNvPr id="1413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803A536A-607F-42F5-906F-C382FD18D3F2}" type="slidenum">
              <a:rPr lang="en-US" sz="1200">
                <a:latin typeface="Calibri" pitchFamily="34" charset="0"/>
              </a:rPr>
              <a:pPr algn="r"/>
              <a:t>17</a:t>
            </a:fld>
            <a:endParaRPr lang="en-US" sz="1200">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will come back to these in just a second, so don’t explain them...</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F72E17-DB87-4814-A5AE-4FF0F0313B89}" type="slidenum">
              <a:rPr lang="en-US" smtClean="0"/>
              <a:pPr fontAlgn="base">
                <a:spcBef>
                  <a:spcPct val="0"/>
                </a:spcBef>
                <a:spcAft>
                  <a:spcPct val="0"/>
                </a:spcAft>
                <a:defRPr/>
              </a:pPr>
              <a:t>19</a:t>
            </a:fld>
            <a:endParaRPr 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2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We will come back to these in just a second, so don’t explain them...</a:t>
            </a:r>
          </a:p>
        </p:txBody>
      </p:sp>
      <p:sp>
        <p:nvSpPr>
          <p:cNvPr id="30723"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F72E17-DB87-4814-A5AE-4FF0F0313B89}" type="slidenum">
              <a:rPr lang="en-US" smtClean="0"/>
              <a:pPr fontAlgn="base">
                <a:spcBef>
                  <a:spcPct val="0"/>
                </a:spcBef>
                <a:spcAft>
                  <a:spcPct val="0"/>
                </a:spcAft>
                <a:defRPr/>
              </a:pPr>
              <a:t>20</a:t>
            </a:fld>
            <a:endParaRPr 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solidFill>
                  <a:srgbClr val="FF0000"/>
                </a:solidFill>
              </a:rPr>
              <a:t>Hyperbole</a:t>
            </a:r>
            <a:r>
              <a:rPr lang="en-US" baseline="0" dirty="0" smtClean="0">
                <a:solidFill>
                  <a:srgbClr val="FF0000"/>
                </a:solidFill>
              </a:rPr>
              <a:t> – </a:t>
            </a:r>
            <a:r>
              <a:rPr lang="en-US" dirty="0" smtClean="0">
                <a:solidFill>
                  <a:srgbClr val="FF0000"/>
                </a:solidFill>
              </a:rPr>
              <a:t>extreme exaggeration</a:t>
            </a:r>
          </a:p>
          <a:p>
            <a:r>
              <a:rPr lang="en-US" dirty="0" smtClean="0">
                <a:solidFill>
                  <a:srgbClr val="FF0000"/>
                </a:solidFill>
              </a:rPr>
              <a:t>Idiom – expression where the meaning does not match the literal definition of the words in the expression.</a:t>
            </a:r>
          </a:p>
          <a:p>
            <a:r>
              <a:rPr lang="en-US" dirty="0" smtClean="0">
                <a:solidFill>
                  <a:srgbClr val="FF0000"/>
                </a:solidFill>
              </a:rPr>
              <a:t>Hyperbole, extreme </a:t>
            </a:r>
            <a:r>
              <a:rPr lang="en-US" dirty="0" err="1" smtClean="0">
                <a:solidFill>
                  <a:srgbClr val="FF0000"/>
                </a:solidFill>
              </a:rPr>
              <a:t>exageration</a:t>
            </a:r>
            <a:endParaRPr lang="en-US" dirty="0" smtClean="0">
              <a:solidFill>
                <a:srgbClr val="FF0000"/>
              </a:solidFill>
            </a:endParaRPr>
          </a:p>
          <a:p>
            <a:r>
              <a:rPr lang="en-US" dirty="0" smtClean="0">
                <a:solidFill>
                  <a:srgbClr val="FF0000"/>
                </a:solidFill>
              </a:rPr>
              <a:t>Idiom – expression where the meaning does not match the literal definition of the words in the expression.</a:t>
            </a:r>
          </a:p>
        </p:txBody>
      </p:sp>
      <p:sp>
        <p:nvSpPr>
          <p:cNvPr id="4" name="Slide Number Placeholder 3"/>
          <p:cNvSpPr>
            <a:spLocks noGrp="1"/>
          </p:cNvSpPr>
          <p:nvPr>
            <p:ph type="sldNum" sz="quarter" idx="10"/>
          </p:nvPr>
        </p:nvSpPr>
        <p:spPr/>
        <p:txBody>
          <a:bodyPr/>
          <a:lstStyle/>
          <a:p>
            <a:pPr>
              <a:defRPr/>
            </a:pPr>
            <a:fld id="{F680F6B8-C1E2-4777-B493-9AFEF88F6D4F}" type="slidenum">
              <a:rPr lang="en-US" smtClean="0"/>
              <a:pPr>
                <a:defRPr/>
              </a:pPr>
              <a:t>25</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fld id="{821F9DFB-116D-493A-A16D-9EA964800986}" type="slidenum">
              <a:rPr lang="en-US" smtClean="0"/>
              <a:pPr/>
              <a:t>83</a:t>
            </a:fld>
            <a:endParaRPr lang="en-US" smtClean="0"/>
          </a:p>
        </p:txBody>
      </p:sp>
      <p:sp>
        <p:nvSpPr>
          <p:cNvPr id="43011"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43012"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Slide Image Placeholder 1"/>
          <p:cNvSpPr>
            <a:spLocks noGrp="1" noRot="1" noChangeAspect="1" noTextEdit="1"/>
          </p:cNvSpPr>
          <p:nvPr>
            <p:ph type="sldImg"/>
          </p:nvPr>
        </p:nvSpPr>
        <p:spPr bwMode="auto">
          <a:noFill/>
          <a:ln>
            <a:solidFill>
              <a:srgbClr val="000000"/>
            </a:solidFill>
            <a:miter lim="800000"/>
            <a:headEnd/>
            <a:tailEnd/>
          </a:ln>
        </p:spPr>
      </p:sp>
      <p:sp>
        <p:nvSpPr>
          <p:cNvPr id="1433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 don’t expect 8</a:t>
            </a:r>
            <a:r>
              <a:rPr lang="en-US" baseline="30000" smtClean="0"/>
              <a:t>th</a:t>
            </a:r>
            <a:r>
              <a:rPr lang="en-US" smtClean="0"/>
              <a:t> graders to learn this, but to let them see how intricate poetic forms can be.</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FB03CC63-A54C-45C0-BE26-9DF968E63C7D}" type="slidenum">
              <a:rPr lang="en-US">
                <a:cs typeface="Arial" charset="0"/>
              </a:rPr>
              <a:pPr fontAlgn="base">
                <a:spcBef>
                  <a:spcPct val="0"/>
                </a:spcBef>
                <a:spcAft>
                  <a:spcPct val="0"/>
                </a:spcAft>
                <a:defRPr/>
              </a:pPr>
              <a:t>94</a:t>
            </a:fld>
            <a:endParaRPr lang="en-US">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Slide Image Placeholder 1"/>
          <p:cNvSpPr>
            <a:spLocks noGrp="1" noRot="1" noChangeAspect="1" noTextEdit="1"/>
          </p:cNvSpPr>
          <p:nvPr>
            <p:ph type="sldImg"/>
          </p:nvPr>
        </p:nvSpPr>
        <p:spPr bwMode="auto">
          <a:noFill/>
          <a:ln>
            <a:solidFill>
              <a:srgbClr val="000000"/>
            </a:solidFill>
            <a:miter lim="800000"/>
            <a:headEnd/>
            <a:tailEnd/>
          </a:ln>
        </p:spPr>
      </p:sp>
      <p:sp>
        <p:nvSpPr>
          <p:cNvPr id="1443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r>
              <a:rPr lang="en-US" smtClean="0"/>
              <a:t>I don’t expect 8</a:t>
            </a:r>
            <a:r>
              <a:rPr lang="en-US" baseline="30000" smtClean="0"/>
              <a:t>th</a:t>
            </a:r>
            <a:r>
              <a:rPr lang="en-US" smtClean="0"/>
              <a:t> graders to learn this, but to let them see how intricate poetic forms can be.</a:t>
            </a:r>
          </a:p>
        </p:txBody>
      </p:sp>
      <p:sp>
        <p:nvSpPr>
          <p:cNvPr id="22531"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3003D5EA-631D-431A-8179-0521240AFF50}" type="slidenum">
              <a:rPr lang="en-US">
                <a:cs typeface="Arial" charset="0"/>
              </a:rPr>
              <a:pPr fontAlgn="base">
                <a:spcBef>
                  <a:spcPct val="0"/>
                </a:spcBef>
                <a:spcAft>
                  <a:spcPct val="0"/>
                </a:spcAft>
                <a:defRPr/>
              </a:pPr>
              <a:t>95</a:t>
            </a:fld>
            <a:endParaRPr lang="en-US">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cxnSp>
        <p:nvCxnSpPr>
          <p:cNvPr id="4" name="Straight Connector 7"/>
          <p:cNvCxnSpPr/>
          <p:nvPr/>
        </p:nvCxnSpPr>
        <p:spPr>
          <a:xfrm>
            <a:off x="146367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5" name="Straight Connector 12"/>
          <p:cNvCxnSpPr/>
          <p:nvPr/>
        </p:nvCxnSpPr>
        <p:spPr>
          <a:xfrm>
            <a:off x="4708525" y="3549650"/>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6" name="Oval 13"/>
          <p:cNvSpPr/>
          <p:nvPr/>
        </p:nvSpPr>
        <p:spPr>
          <a:xfrm>
            <a:off x="4540250" y="3525838"/>
            <a:ext cx="46038" cy="46037"/>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anchor="ctr"/>
          <a:lstStyle/>
          <a:p>
            <a:pPr algn="ctr" fontAlgn="auto">
              <a:spcBef>
                <a:spcPts val="0"/>
              </a:spcBef>
              <a:spcAft>
                <a:spcPts val="0"/>
              </a:spcAft>
              <a:defRPr/>
            </a:pPr>
            <a:endParaRPr lang="en-US"/>
          </a:p>
        </p:txBody>
      </p:sp>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28" name="Title 27"/>
          <p:cNvSpPr>
            <a:spLocks noGrp="1"/>
          </p:cNvSpPr>
          <p:nvPr>
            <p:ph type="ctrTitle"/>
          </p:nvPr>
        </p:nvSpPr>
        <p:spPr>
          <a:xfrm>
            <a:off x="457200" y="1433732"/>
            <a:ext cx="8305800" cy="1981200"/>
          </a:xfrm>
          <a:ln w="6350" cap="rnd">
            <a:noFill/>
          </a:ln>
        </p:spPr>
        <p:txBody>
          <a:bodyPr>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lang="en-US" smtClean="0"/>
              <a:t>Click to edit Master title style</a:t>
            </a:r>
            <a:endParaRPr lang="en-US"/>
          </a:p>
        </p:txBody>
      </p:sp>
      <p:sp>
        <p:nvSpPr>
          <p:cNvPr id="7" name="Date Placeholder 14"/>
          <p:cNvSpPr>
            <a:spLocks noGrp="1"/>
          </p:cNvSpPr>
          <p:nvPr>
            <p:ph type="dt" sz="half" idx="10"/>
          </p:nvPr>
        </p:nvSpPr>
        <p:spPr/>
        <p:txBody>
          <a:bodyPr/>
          <a:lstStyle>
            <a:lvl1pPr>
              <a:defRPr/>
            </a:lvl1pPr>
          </a:lstStyle>
          <a:p>
            <a:pPr>
              <a:defRPr/>
            </a:pPr>
            <a:fld id="{A2F87193-7EE9-4F16-9F69-6F8AD98606F8}" type="datetimeFigureOut">
              <a:rPr lang="en-US"/>
              <a:pPr>
                <a:defRPr/>
              </a:pPr>
              <a:t>12/10/2013</a:t>
            </a:fld>
            <a:endParaRPr lang="en-US"/>
          </a:p>
        </p:txBody>
      </p:sp>
      <p:sp>
        <p:nvSpPr>
          <p:cNvPr id="8" name="Slide Number Placeholder 15"/>
          <p:cNvSpPr>
            <a:spLocks noGrp="1"/>
          </p:cNvSpPr>
          <p:nvPr>
            <p:ph type="sldNum" sz="quarter" idx="11"/>
          </p:nvPr>
        </p:nvSpPr>
        <p:spPr/>
        <p:txBody>
          <a:bodyPr/>
          <a:lstStyle>
            <a:lvl1pPr>
              <a:defRPr/>
            </a:lvl1pPr>
          </a:lstStyle>
          <a:p>
            <a:pPr>
              <a:defRPr/>
            </a:pPr>
            <a:fld id="{A3AD177D-BC95-4E2F-8AE2-CFE9C5A176E4}" type="slidenum">
              <a:rPr lang="en-US"/>
              <a:pPr>
                <a:defRPr/>
              </a:pPr>
              <a:t>‹#›</a:t>
            </a:fld>
            <a:endParaRPr lang="en-US"/>
          </a:p>
        </p:txBody>
      </p:sp>
      <p:sp>
        <p:nvSpPr>
          <p:cNvPr id="10" name="Footer Placeholder 16"/>
          <p:cNvSpPr>
            <a:spLocks noGrp="1"/>
          </p:cNvSpPr>
          <p:nvPr>
            <p:ph type="ftr" sz="quarter" idx="12"/>
          </p:nvPr>
        </p:nvSpPr>
        <p:spPr/>
        <p:txBody>
          <a:bodyPr/>
          <a:lstStyle>
            <a:lvl1pPr>
              <a:defRPr/>
            </a:lvl1pPr>
          </a:lstStyle>
          <a:p>
            <a:pPr>
              <a:defRPr/>
            </a:pP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6605B232-F8C7-437E-80F5-03BFD81F811D}" type="datetimeFigureOut">
              <a:rPr lang="en-US"/>
              <a:pPr>
                <a:defRPr/>
              </a:pPr>
              <a:t>12/10/2013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DAD6F4AC-A420-4F83-8991-976758DBBEA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3"/>
          <p:cNvSpPr>
            <a:spLocks noGrp="1"/>
          </p:cNvSpPr>
          <p:nvPr>
            <p:ph type="dt" sz="half" idx="10"/>
          </p:nvPr>
        </p:nvSpPr>
        <p:spPr/>
        <p:txBody>
          <a:bodyPr/>
          <a:lstStyle>
            <a:lvl1pPr>
              <a:defRPr/>
            </a:lvl1pPr>
          </a:lstStyle>
          <a:p>
            <a:pPr>
              <a:defRPr/>
            </a:pPr>
            <a:fld id="{C6EAF5E3-12B8-4FF7-A10B-209AECE51D28}" type="datetimeFigureOut">
              <a:rPr lang="en-US"/>
              <a:pPr>
                <a:defRPr/>
              </a:pPr>
              <a:t>12/10/2013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8EDE56A5-B8B6-4293-93F7-C94519569C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7" name="Title 16"/>
          <p:cNvSpPr>
            <a:spLocks noGrp="1"/>
          </p:cNvSpPr>
          <p:nvPr>
            <p:ph type="title"/>
          </p:nvPr>
        </p:nvSpPr>
        <p:spPr/>
        <p:txBody>
          <a:bodyPr rtlCol="0"/>
          <a:lstStyle/>
          <a:p>
            <a:r>
              <a:rPr lang="en-US" smtClean="0"/>
              <a:t>Click to edit Master title style</a:t>
            </a:r>
            <a:endParaRPr lang="en-US"/>
          </a:p>
        </p:txBody>
      </p:sp>
      <p:sp>
        <p:nvSpPr>
          <p:cNvPr id="4" name="Date Placeholder 23"/>
          <p:cNvSpPr>
            <a:spLocks noGrp="1"/>
          </p:cNvSpPr>
          <p:nvPr>
            <p:ph type="dt" sz="half" idx="10"/>
          </p:nvPr>
        </p:nvSpPr>
        <p:spPr/>
        <p:txBody>
          <a:bodyPr/>
          <a:lstStyle>
            <a:lvl1pPr>
              <a:defRPr/>
            </a:lvl1pPr>
          </a:lstStyle>
          <a:p>
            <a:pPr>
              <a:defRPr/>
            </a:pPr>
            <a:fld id="{B37403DA-E384-49AC-917D-437FFD631173}" type="datetimeFigureOut">
              <a:rPr lang="en-US"/>
              <a:pPr>
                <a:defRPr/>
              </a:pPr>
              <a:t>12/10/2013</a:t>
            </a:fld>
            <a:endParaRPr lang="en-US"/>
          </a:p>
        </p:txBody>
      </p:sp>
      <p:sp>
        <p:nvSpPr>
          <p:cNvPr id="5" name="Footer Placeholder 9"/>
          <p:cNvSpPr>
            <a:spLocks noGrp="1"/>
          </p:cNvSpPr>
          <p:nvPr>
            <p:ph type="ftr" sz="quarter" idx="11"/>
          </p:nvPr>
        </p:nvSpPr>
        <p:spPr/>
        <p:txBody>
          <a:bodyPr/>
          <a:lstStyle>
            <a:lvl1pPr>
              <a:defRPr/>
            </a:lvl1pPr>
          </a:lstStyle>
          <a:p>
            <a:pPr>
              <a:defRPr/>
            </a:pPr>
            <a:endParaRPr lang="en-US"/>
          </a:p>
        </p:txBody>
      </p:sp>
      <p:sp>
        <p:nvSpPr>
          <p:cNvPr id="6" name="Slide Number Placeholder 21"/>
          <p:cNvSpPr>
            <a:spLocks noGrp="1"/>
          </p:cNvSpPr>
          <p:nvPr>
            <p:ph type="sldNum" sz="quarter" idx="12"/>
          </p:nvPr>
        </p:nvSpPr>
        <p:spPr/>
        <p:txBody>
          <a:bodyPr/>
          <a:lstStyle>
            <a:lvl1pPr>
              <a:defRPr/>
            </a:lvl1pPr>
          </a:lstStyle>
          <a:p>
            <a:pPr>
              <a:defRPr/>
            </a:pPr>
            <a:fld id="{B9E23154-3588-4114-B365-68D677947B8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cxnSp>
        <p:nvCxnSpPr>
          <p:cNvPr id="4" name="Straight Connector 3"/>
          <p:cNvCxnSpPr/>
          <p:nvPr/>
        </p:nvCxnSpPr>
        <p:spPr>
          <a:xfrm>
            <a:off x="685800" y="4916488"/>
            <a:ext cx="7924800" cy="4762"/>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lang="en-US" smtClean="0"/>
              <a:t>Click to edit Master title style</a:t>
            </a:r>
            <a:endParaRPr lang="en-US"/>
          </a:p>
        </p:txBody>
      </p:sp>
      <p:sp>
        <p:nvSpPr>
          <p:cNvPr id="3" name="Text Placeholder 2"/>
          <p:cNvSpPr>
            <a:spLocks noGrp="1"/>
          </p:cNvSpPr>
          <p:nvPr>
            <p:ph type="body" idx="1"/>
          </p:nvPr>
        </p:nvSpPr>
        <p:spPr>
          <a:xfrm>
            <a:off x="685800" y="4958864"/>
            <a:ext cx="7924800" cy="984736"/>
          </a:xfrm>
        </p:spPr>
        <p:txBody>
          <a:bodyPr/>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AA8BF3C-AB3F-498F-A5CB-881B62A9D209}" type="datetimeFigureOut">
              <a:rPr lang="en-US"/>
              <a:pPr>
                <a:defRPr/>
              </a:pPr>
              <a:t>12/10/2013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F1565EB-B65D-41EC-A07C-F3902FBA193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11" name="Content Placeholder 10"/>
          <p:cNvSpPr>
            <a:spLocks noGrp="1"/>
          </p:cNvSpPr>
          <p:nvPr>
            <p:ph sz="half" idx="1"/>
          </p:nvPr>
        </p:nvSpPr>
        <p:spPr>
          <a:xfrm>
            <a:off x="457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4648200" y="1524000"/>
            <a:ext cx="4059936"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23"/>
          <p:cNvSpPr>
            <a:spLocks noGrp="1"/>
          </p:cNvSpPr>
          <p:nvPr>
            <p:ph type="dt" sz="half" idx="10"/>
          </p:nvPr>
        </p:nvSpPr>
        <p:spPr/>
        <p:txBody>
          <a:bodyPr/>
          <a:lstStyle>
            <a:lvl1pPr>
              <a:defRPr/>
            </a:lvl1pPr>
          </a:lstStyle>
          <a:p>
            <a:pPr>
              <a:defRPr/>
            </a:pPr>
            <a:fld id="{53F04159-6137-4786-A250-0D25EE91B1F7}" type="datetimeFigureOut">
              <a:rPr lang="en-US"/>
              <a:pPr>
                <a:defRPr/>
              </a:pPr>
              <a:t>12/10/2013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352639A-3AA0-41E1-A1C5-1EEFE068CF2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cxnSp>
        <p:nvCxnSpPr>
          <p:cNvPr id="7" name="Straight Connector 9"/>
          <p:cNvCxnSpPr/>
          <p:nvPr/>
        </p:nvCxnSpPr>
        <p:spPr>
          <a:xfrm>
            <a:off x="563563" y="2179638"/>
            <a:ext cx="3748087"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8" name="Straight Connector 16"/>
          <p:cNvCxnSpPr/>
          <p:nvPr/>
        </p:nvCxnSpPr>
        <p:spPr>
          <a:xfrm>
            <a:off x="4754563" y="2179638"/>
            <a:ext cx="3749675" cy="1587"/>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4" name="Content Placeholder 33"/>
          <p:cNvSpPr>
            <a:spLocks noGrp="1"/>
          </p:cNvSpPr>
          <p:nvPr>
            <p:ph sz="quarter" idx="4"/>
          </p:nvPr>
        </p:nvSpPr>
        <p:spPr>
          <a:xfrm>
            <a:off x="4649788" y="2201896"/>
            <a:ext cx="4038600"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 name="Title 1"/>
          <p:cNvSpPr>
            <a:spLocks noGrp="1"/>
          </p:cNvSpPr>
          <p:nvPr>
            <p:ph type="title"/>
          </p:nvPr>
        </p:nvSpPr>
        <p:spPr>
          <a:xfrm>
            <a:off x="457200" y="155448"/>
            <a:ext cx="8229600" cy="1143000"/>
          </a:xfrm>
        </p:spPr>
        <p:txBody>
          <a:bodyPr/>
          <a:lstStyle>
            <a:lvl1pPr>
              <a:defRPr/>
            </a:lvl1pPr>
          </a:lstStyle>
          <a:p>
            <a:r>
              <a:rPr lang="en-US" smtClean="0"/>
              <a:t>Click to edit Master title style</a:t>
            </a:r>
            <a:endParaRPr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9" name="Slide Number Placeholder 8"/>
          <p:cNvSpPr>
            <a:spLocks noGrp="1"/>
          </p:cNvSpPr>
          <p:nvPr>
            <p:ph type="sldNum" sz="quarter" idx="10"/>
          </p:nvPr>
        </p:nvSpPr>
        <p:spPr/>
        <p:txBody>
          <a:bodyPr/>
          <a:lstStyle>
            <a:lvl1pPr>
              <a:defRPr/>
            </a:lvl1pPr>
          </a:lstStyle>
          <a:p>
            <a:pPr>
              <a:defRPr/>
            </a:pPr>
            <a:fld id="{26CBD978-41C0-4014-A193-54DF8BD8E821}" type="slidenum">
              <a:rPr lang="en-US"/>
              <a:pPr>
                <a:defRPr/>
              </a:pPr>
              <a:t>‹#›</a:t>
            </a:fld>
            <a:endParaRPr lang="en-US"/>
          </a:p>
        </p:txBody>
      </p:sp>
      <p:sp>
        <p:nvSpPr>
          <p:cNvPr id="10" name="Footer Placeholder 7"/>
          <p:cNvSpPr>
            <a:spLocks noGrp="1"/>
          </p:cNvSpPr>
          <p:nvPr>
            <p:ph type="ftr" sz="quarter" idx="11"/>
          </p:nvPr>
        </p:nvSpPr>
        <p:spPr/>
        <p:txBody>
          <a:bodyPr/>
          <a:lstStyle>
            <a:lvl1pPr>
              <a:defRPr/>
            </a:lvl1pPr>
          </a:lstStyle>
          <a:p>
            <a:pPr>
              <a:defRPr/>
            </a:pPr>
            <a:endParaRPr lang="en-US"/>
          </a:p>
        </p:txBody>
      </p:sp>
      <p:sp>
        <p:nvSpPr>
          <p:cNvPr id="11" name="Date Placeholder 6"/>
          <p:cNvSpPr>
            <a:spLocks noGrp="1"/>
          </p:cNvSpPr>
          <p:nvPr>
            <p:ph type="dt" sz="half" idx="12"/>
          </p:nvPr>
        </p:nvSpPr>
        <p:spPr/>
        <p:txBody>
          <a:bodyPr/>
          <a:lstStyle>
            <a:lvl1pPr>
              <a:defRPr/>
            </a:lvl1pPr>
          </a:lstStyle>
          <a:p>
            <a:pPr>
              <a:defRPr/>
            </a:pPr>
            <a:fld id="{3FC46609-AEB0-47C6-81DD-CAEBD11D38A4}" type="datetimeFigureOut">
              <a:rPr lang="en-US"/>
              <a:pPr>
                <a:defRPr/>
              </a:pPr>
              <a:t>12/10/2013</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3"/>
          <p:cNvSpPr>
            <a:spLocks noGrp="1"/>
          </p:cNvSpPr>
          <p:nvPr>
            <p:ph type="dt" sz="half" idx="10"/>
          </p:nvPr>
        </p:nvSpPr>
        <p:spPr/>
        <p:txBody>
          <a:bodyPr/>
          <a:lstStyle>
            <a:lvl1pPr>
              <a:defRPr/>
            </a:lvl1pPr>
          </a:lstStyle>
          <a:p>
            <a:pPr>
              <a:defRPr/>
            </a:pPr>
            <a:fld id="{174742F9-3465-425D-A159-3303CA919844}" type="datetimeFigureOut">
              <a:rPr lang="en-US"/>
              <a:pPr>
                <a:defRPr/>
              </a:pPr>
              <a:t>12/10/2013</a:t>
            </a:fld>
            <a:endParaRPr lang="en-US"/>
          </a:p>
        </p:txBody>
      </p:sp>
      <p:sp>
        <p:nvSpPr>
          <p:cNvPr id="4" name="Footer Placeholder 9"/>
          <p:cNvSpPr>
            <a:spLocks noGrp="1"/>
          </p:cNvSpPr>
          <p:nvPr>
            <p:ph type="ftr" sz="quarter" idx="11"/>
          </p:nvPr>
        </p:nvSpPr>
        <p:spPr/>
        <p:txBody>
          <a:bodyPr/>
          <a:lstStyle>
            <a:lvl1pPr>
              <a:defRPr/>
            </a:lvl1pPr>
          </a:lstStyle>
          <a:p>
            <a:pPr>
              <a:defRPr/>
            </a:pPr>
            <a:endParaRPr lang="en-US"/>
          </a:p>
        </p:txBody>
      </p:sp>
      <p:sp>
        <p:nvSpPr>
          <p:cNvPr id="5" name="Slide Number Placeholder 21"/>
          <p:cNvSpPr>
            <a:spLocks noGrp="1"/>
          </p:cNvSpPr>
          <p:nvPr>
            <p:ph type="sldNum" sz="quarter" idx="12"/>
          </p:nvPr>
        </p:nvSpPr>
        <p:spPr/>
        <p:txBody>
          <a:bodyPr/>
          <a:lstStyle>
            <a:lvl1pPr>
              <a:defRPr/>
            </a:lvl1pPr>
          </a:lstStyle>
          <a:p>
            <a:pPr>
              <a:defRPr/>
            </a:pPr>
            <a:fld id="{E89829EF-78A2-4986-B5C4-9DD12ED8FDFC}"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23"/>
          <p:cNvSpPr>
            <a:spLocks noGrp="1"/>
          </p:cNvSpPr>
          <p:nvPr>
            <p:ph type="dt" sz="half" idx="10"/>
          </p:nvPr>
        </p:nvSpPr>
        <p:spPr/>
        <p:txBody>
          <a:bodyPr/>
          <a:lstStyle>
            <a:lvl1pPr>
              <a:defRPr/>
            </a:lvl1pPr>
          </a:lstStyle>
          <a:p>
            <a:pPr>
              <a:defRPr/>
            </a:pPr>
            <a:fld id="{5A859862-B3C4-461A-87DC-B2D7EFCA78CE}" type="datetimeFigureOut">
              <a:rPr lang="en-US"/>
              <a:pPr>
                <a:defRPr/>
              </a:pPr>
              <a:t>12/10/2013</a:t>
            </a:fld>
            <a:endParaRPr lang="en-US"/>
          </a:p>
        </p:txBody>
      </p:sp>
      <p:sp>
        <p:nvSpPr>
          <p:cNvPr id="3" name="Footer Placeholder 9"/>
          <p:cNvSpPr>
            <a:spLocks noGrp="1"/>
          </p:cNvSpPr>
          <p:nvPr>
            <p:ph type="ftr" sz="quarter" idx="11"/>
          </p:nvPr>
        </p:nvSpPr>
        <p:spPr/>
        <p:txBody>
          <a:bodyPr/>
          <a:lstStyle>
            <a:lvl1pPr>
              <a:defRPr/>
            </a:lvl1pPr>
          </a:lstStyle>
          <a:p>
            <a:pPr>
              <a:defRPr/>
            </a:pPr>
            <a:endParaRPr lang="en-US"/>
          </a:p>
        </p:txBody>
      </p:sp>
      <p:sp>
        <p:nvSpPr>
          <p:cNvPr id="4" name="Slide Number Placeholder 21"/>
          <p:cNvSpPr>
            <a:spLocks noGrp="1"/>
          </p:cNvSpPr>
          <p:nvPr>
            <p:ph type="sldNum" sz="quarter" idx="12"/>
          </p:nvPr>
        </p:nvSpPr>
        <p:spPr/>
        <p:txBody>
          <a:bodyPr/>
          <a:lstStyle>
            <a:lvl1pPr>
              <a:defRPr/>
            </a:lvl1pPr>
          </a:lstStyle>
          <a:p>
            <a:pPr>
              <a:defRPr/>
            </a:pPr>
            <a:fld id="{5133F53F-922A-49CC-B3CB-055E768D76F4}"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Text Placeholder 2"/>
          <p:cNvSpPr>
            <a:spLocks noGrp="1"/>
          </p:cNvSpPr>
          <p:nvPr>
            <p:ph type="body" idx="2"/>
          </p:nvPr>
        </p:nvSpPr>
        <p:spPr>
          <a:xfrm>
            <a:off x="6781800" y="1600200"/>
            <a:ext cx="1984248" cy="3733800"/>
          </a:xfrm>
        </p:spPr>
        <p:txBody>
          <a:bodyPr/>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5" name="Date Placeholder 23"/>
          <p:cNvSpPr>
            <a:spLocks noGrp="1"/>
          </p:cNvSpPr>
          <p:nvPr>
            <p:ph type="dt" sz="half" idx="10"/>
          </p:nvPr>
        </p:nvSpPr>
        <p:spPr/>
        <p:txBody>
          <a:bodyPr/>
          <a:lstStyle>
            <a:lvl1pPr>
              <a:defRPr/>
            </a:lvl1pPr>
          </a:lstStyle>
          <a:p>
            <a:pPr>
              <a:defRPr/>
            </a:pPr>
            <a:fld id="{A21C4EDB-5D46-453E-9D1E-D886D17DBC85}" type="datetimeFigureOut">
              <a:rPr lang="en-US"/>
              <a:pPr>
                <a:defRPr/>
              </a:pPr>
              <a:t>12/10/2013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EA7930BD-D518-4084-96FF-F5CF982E07E4}"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lstStyle>
            <a:lvl1pPr algn="l">
              <a:buNone/>
              <a:defRPr sz="1800" b="1" spc="-50" baseline="0">
                <a:ln w="3175">
                  <a:noFill/>
                </a:ln>
                <a:solidFill>
                  <a:schemeClr val="tx2"/>
                </a:solidFill>
                <a:effectLst/>
                <a:latin typeface="+mn-lt"/>
                <a:ea typeface="+mn-ea"/>
                <a:cs typeface="+mn-cs"/>
              </a:defRPr>
            </a:lvl1pPr>
          </a:lstStyle>
          <a:p>
            <a:r>
              <a:rPr lang="en-US" smtClean="0"/>
              <a:t>Click to edit Master title style</a:t>
            </a:r>
            <a:endParaRPr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normAutofit/>
          </a:bodyPr>
          <a:lstStyle>
            <a:lvl1pPr marL="0" indent="0">
              <a:buNone/>
              <a:defRPr sz="3200">
                <a:solidFill>
                  <a:schemeClr val="bg1"/>
                </a:solidFill>
              </a:defRPr>
            </a:lvl1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6629400" y="1600200"/>
            <a:ext cx="2057400" cy="4419600"/>
          </a:xfrm>
        </p:spPr>
        <p:txBody>
          <a:bodyPr/>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a:r>
              <a:rPr lang="en-US" smtClean="0"/>
              <a:t>Click to edit Master text styles</a:t>
            </a:r>
          </a:p>
        </p:txBody>
      </p:sp>
      <p:sp>
        <p:nvSpPr>
          <p:cNvPr id="5" name="Date Placeholder 23"/>
          <p:cNvSpPr>
            <a:spLocks noGrp="1"/>
          </p:cNvSpPr>
          <p:nvPr>
            <p:ph type="dt" sz="half" idx="10"/>
          </p:nvPr>
        </p:nvSpPr>
        <p:spPr/>
        <p:txBody>
          <a:bodyPr/>
          <a:lstStyle>
            <a:lvl1pPr>
              <a:defRPr/>
            </a:lvl1pPr>
          </a:lstStyle>
          <a:p>
            <a:pPr>
              <a:defRPr/>
            </a:pPr>
            <a:fld id="{89837D6F-C044-46EE-8237-500C97D7D823}" type="datetimeFigureOut">
              <a:rPr lang="en-US"/>
              <a:pPr>
                <a:defRPr/>
              </a:pPr>
              <a:t>12/10/2013</a:t>
            </a:fld>
            <a:endParaRPr lang="en-US"/>
          </a:p>
        </p:txBody>
      </p:sp>
      <p:sp>
        <p:nvSpPr>
          <p:cNvPr id="6" name="Footer Placeholder 9"/>
          <p:cNvSpPr>
            <a:spLocks noGrp="1"/>
          </p:cNvSpPr>
          <p:nvPr>
            <p:ph type="ftr" sz="quarter" idx="11"/>
          </p:nvPr>
        </p:nvSpPr>
        <p:spPr/>
        <p:txBody>
          <a:bodyPr/>
          <a:lstStyle>
            <a:lvl1pPr>
              <a:defRPr/>
            </a:lvl1pPr>
          </a:lstStyle>
          <a:p>
            <a:pPr>
              <a:defRPr/>
            </a:pPr>
            <a:endParaRPr lang="en-US"/>
          </a:p>
        </p:txBody>
      </p:sp>
      <p:sp>
        <p:nvSpPr>
          <p:cNvPr id="7" name="Slide Number Placeholder 21"/>
          <p:cNvSpPr>
            <a:spLocks noGrp="1"/>
          </p:cNvSpPr>
          <p:nvPr>
            <p:ph type="sldNum" sz="quarter" idx="12"/>
          </p:nvPr>
        </p:nvSpPr>
        <p:spPr/>
        <p:txBody>
          <a:bodyPr/>
          <a:lstStyle>
            <a:lvl1pPr>
              <a:defRPr/>
            </a:lvl1pPr>
          </a:lstStyle>
          <a:p>
            <a:pPr>
              <a:defRPr/>
            </a:pPr>
            <a:fld id="{6187D2A1-2FED-4DBC-BAC0-CB16394F3BAC}"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1026" name="Text Placeholder 8"/>
          <p:cNvSpPr>
            <a:spLocks noGrp="1"/>
          </p:cNvSpPr>
          <p:nvPr>
            <p:ph type="body" idx="1"/>
          </p:nvPr>
        </p:nvSpPr>
        <p:spPr bwMode="auto">
          <a:xfrm>
            <a:off x="457200" y="1447800"/>
            <a:ext cx="8229600" cy="4678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4" name="Date Placeholder 23"/>
          <p:cNvSpPr>
            <a:spLocks noGrp="1"/>
          </p:cNvSpPr>
          <p:nvPr>
            <p:ph type="dt" sz="half" idx="2"/>
          </p:nvPr>
        </p:nvSpPr>
        <p:spPr>
          <a:xfrm>
            <a:off x="5791200" y="6203950"/>
            <a:ext cx="2590800" cy="384175"/>
          </a:xfrm>
          <a:prstGeom prst="rect">
            <a:avLst/>
          </a:prstGeom>
        </p:spPr>
        <p:txBody>
          <a:bodyPr vert="horz" anchor="ctr" anchorCtr="0"/>
          <a:lstStyle>
            <a:lvl1pPr algn="l" eaLnBrk="1" fontAlgn="auto" latinLnBrk="0" hangingPunct="1">
              <a:spcBef>
                <a:spcPts val="0"/>
              </a:spcBef>
              <a:spcAft>
                <a:spcPts val="0"/>
              </a:spcAft>
              <a:defRPr kumimoji="0" sz="1200">
                <a:solidFill>
                  <a:schemeClr val="tx2"/>
                </a:solidFill>
                <a:latin typeface="+mn-lt"/>
              </a:defRPr>
            </a:lvl1pPr>
          </a:lstStyle>
          <a:p>
            <a:pPr>
              <a:defRPr/>
            </a:pPr>
            <a:fld id="{64735157-8AD7-4648-8C1D-0B7A207AD18B}" type="datetimeFigureOut">
              <a:rPr lang="en-US"/>
              <a:pPr>
                <a:defRPr/>
              </a:pPr>
              <a:t>12/10/2013</a:t>
            </a:fld>
            <a:endParaRPr lang="en-US"/>
          </a:p>
        </p:txBody>
      </p:sp>
      <p:sp>
        <p:nvSpPr>
          <p:cNvPr id="10" name="Footer Placeholder 9"/>
          <p:cNvSpPr>
            <a:spLocks noGrp="1"/>
          </p:cNvSpPr>
          <p:nvPr>
            <p:ph type="ftr" sz="quarter" idx="3"/>
          </p:nvPr>
        </p:nvSpPr>
        <p:spPr>
          <a:xfrm>
            <a:off x="2133600" y="6203950"/>
            <a:ext cx="3581400" cy="384175"/>
          </a:xfrm>
          <a:prstGeom prst="rect">
            <a:avLst/>
          </a:prstGeom>
        </p:spPr>
        <p:txBody>
          <a:bodyPr vert="horz" anchor="ctr" anchorCtr="0"/>
          <a:lstStyle>
            <a:lvl1pPr algn="r" eaLnBrk="1" fontAlgn="auto" latinLnBrk="0" hangingPunct="1">
              <a:spcBef>
                <a:spcPts val="0"/>
              </a:spcBef>
              <a:spcAft>
                <a:spcPts val="0"/>
              </a:spcAft>
              <a:defRPr kumimoji="0" sz="1200">
                <a:solidFill>
                  <a:schemeClr val="tx2"/>
                </a:solidFill>
                <a:latin typeface="+mn-lt"/>
              </a:defRPr>
            </a:lvl1pPr>
          </a:lstStyle>
          <a:p>
            <a:pPr>
              <a:defRPr/>
            </a:pPr>
            <a:endParaRPr lang="en-US"/>
          </a:p>
        </p:txBody>
      </p:sp>
      <p:sp>
        <p:nvSpPr>
          <p:cNvPr id="22" name="Slide Number Placeholder 21"/>
          <p:cNvSpPr>
            <a:spLocks noGrp="1"/>
          </p:cNvSpPr>
          <p:nvPr>
            <p:ph type="sldNum" sz="quarter" idx="4"/>
          </p:nvPr>
        </p:nvSpPr>
        <p:spPr>
          <a:xfrm>
            <a:off x="8410575" y="6181725"/>
            <a:ext cx="609600" cy="457200"/>
          </a:xfrm>
          <a:prstGeom prst="rect">
            <a:avLst/>
          </a:prstGeom>
          <a:noFill/>
        </p:spPr>
        <p:txBody>
          <a:bodyPr vert="horz" lIns="0" tIns="0" rIns="0" bIns="0" anchor="ctr" anchorCtr="0">
            <a:noAutofit/>
          </a:bodyPr>
          <a:lstStyle>
            <a:lvl1pPr algn="ctr" eaLnBrk="1" fontAlgn="auto" latinLnBrk="0" hangingPunct="1">
              <a:spcBef>
                <a:spcPts val="0"/>
              </a:spcBef>
              <a:spcAft>
                <a:spcPts val="0"/>
              </a:spcAft>
              <a:defRPr kumimoji="0" sz="1600" baseline="0">
                <a:solidFill>
                  <a:schemeClr val="tx2"/>
                </a:solidFill>
                <a:latin typeface="+mn-lt"/>
              </a:defRPr>
            </a:lvl1pPr>
          </a:lstStyle>
          <a:p>
            <a:pPr>
              <a:defRPr/>
            </a:pPr>
            <a:fld id="{D0A5B680-D26E-4A28-B58A-C623B8793341}" type="slidenum">
              <a:rPr lang="en-US"/>
              <a:pPr>
                <a:defRPr/>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lang="en-US" smtClean="0"/>
              <a:t>Click to edit Master title style</a:t>
            </a:r>
            <a:endParaRPr lang="en-US"/>
          </a:p>
        </p:txBody>
      </p:sp>
    </p:spTree>
  </p:cSld>
  <p:clrMap bg1="dk1" tx1="lt1" bg2="dk2" tx2="lt2" accent1="accent1" accent2="accent2" accent3="accent3" accent4="accent4" accent5="accent5" accent6="accent6" hlink="hlink" folHlink="folHlink"/>
  <p:sldLayoutIdLst>
    <p:sldLayoutId id="2147483716" r:id="rId1"/>
    <p:sldLayoutId id="2147483708" r:id="rId2"/>
    <p:sldLayoutId id="2147483717" r:id="rId3"/>
    <p:sldLayoutId id="2147483709" r:id="rId4"/>
    <p:sldLayoutId id="2147483718"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0" fontAlgn="base" hangingPunct="0">
        <a:spcBef>
          <a:spcPct val="0"/>
        </a:spcBef>
        <a:spcAft>
          <a:spcPct val="0"/>
        </a:spcAft>
        <a:defRPr lang="en-US" sz="4200" kern="1200" spc="-10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a:lvl2pPr algn="l" rtl="0" eaLnBrk="0" fontAlgn="base" hangingPunct="0">
        <a:spcBef>
          <a:spcPct val="0"/>
        </a:spcBef>
        <a:spcAft>
          <a:spcPct val="0"/>
        </a:spcAft>
        <a:defRPr sz="4200">
          <a:solidFill>
            <a:srgbClr val="F9F9F9"/>
          </a:solidFill>
          <a:latin typeface="Constantia" pitchFamily="18" charset="0"/>
        </a:defRPr>
      </a:lvl2pPr>
      <a:lvl3pPr algn="l" rtl="0" eaLnBrk="0" fontAlgn="base" hangingPunct="0">
        <a:spcBef>
          <a:spcPct val="0"/>
        </a:spcBef>
        <a:spcAft>
          <a:spcPct val="0"/>
        </a:spcAft>
        <a:defRPr sz="4200">
          <a:solidFill>
            <a:srgbClr val="F9F9F9"/>
          </a:solidFill>
          <a:latin typeface="Constantia" pitchFamily="18" charset="0"/>
        </a:defRPr>
      </a:lvl3pPr>
      <a:lvl4pPr algn="l" rtl="0" eaLnBrk="0" fontAlgn="base" hangingPunct="0">
        <a:spcBef>
          <a:spcPct val="0"/>
        </a:spcBef>
        <a:spcAft>
          <a:spcPct val="0"/>
        </a:spcAft>
        <a:defRPr sz="4200">
          <a:solidFill>
            <a:srgbClr val="F9F9F9"/>
          </a:solidFill>
          <a:latin typeface="Constantia" pitchFamily="18" charset="0"/>
        </a:defRPr>
      </a:lvl4pPr>
      <a:lvl5pPr algn="l" rtl="0" eaLnBrk="0" fontAlgn="base" hangingPunct="0">
        <a:spcBef>
          <a:spcPct val="0"/>
        </a:spcBef>
        <a:spcAft>
          <a:spcPct val="0"/>
        </a:spcAft>
        <a:defRPr sz="4200">
          <a:solidFill>
            <a:srgbClr val="F9F9F9"/>
          </a:solidFill>
          <a:latin typeface="Constantia" pitchFamily="18" charset="0"/>
        </a:defRPr>
      </a:lvl5pPr>
      <a:lvl6pPr marL="457200" algn="l" rtl="0" fontAlgn="base">
        <a:spcBef>
          <a:spcPct val="0"/>
        </a:spcBef>
        <a:spcAft>
          <a:spcPct val="0"/>
        </a:spcAft>
        <a:defRPr sz="4200">
          <a:solidFill>
            <a:srgbClr val="F9F9F9"/>
          </a:solidFill>
          <a:latin typeface="Constantia" pitchFamily="18" charset="0"/>
        </a:defRPr>
      </a:lvl6pPr>
      <a:lvl7pPr marL="914400" algn="l" rtl="0" fontAlgn="base">
        <a:spcBef>
          <a:spcPct val="0"/>
        </a:spcBef>
        <a:spcAft>
          <a:spcPct val="0"/>
        </a:spcAft>
        <a:defRPr sz="4200">
          <a:solidFill>
            <a:srgbClr val="F9F9F9"/>
          </a:solidFill>
          <a:latin typeface="Constantia" pitchFamily="18" charset="0"/>
        </a:defRPr>
      </a:lvl7pPr>
      <a:lvl8pPr marL="1371600" algn="l" rtl="0" fontAlgn="base">
        <a:spcBef>
          <a:spcPct val="0"/>
        </a:spcBef>
        <a:spcAft>
          <a:spcPct val="0"/>
        </a:spcAft>
        <a:defRPr sz="4200">
          <a:solidFill>
            <a:srgbClr val="F9F9F9"/>
          </a:solidFill>
          <a:latin typeface="Constantia" pitchFamily="18" charset="0"/>
        </a:defRPr>
      </a:lvl8pPr>
      <a:lvl9pPr marL="1828800" algn="l" rtl="0" fontAlgn="base">
        <a:spcBef>
          <a:spcPct val="0"/>
        </a:spcBef>
        <a:spcAft>
          <a:spcPct val="0"/>
        </a:spcAft>
        <a:defRPr sz="4200">
          <a:solidFill>
            <a:srgbClr val="F9F9F9"/>
          </a:solidFill>
          <a:latin typeface="Constantia" pitchFamily="18" charset="0"/>
        </a:defRPr>
      </a:lvl9pPr>
    </p:titleStyle>
    <p:bodyStyle>
      <a:lvl1pPr marL="273050" indent="-273050" algn="l" rtl="0" eaLnBrk="0" fontAlgn="base" hangingPunct="0">
        <a:spcBef>
          <a:spcPts val="600"/>
        </a:spcBef>
        <a:spcAft>
          <a:spcPct val="0"/>
        </a:spcAft>
        <a:buClr>
          <a:schemeClr val="accent2"/>
        </a:buClr>
        <a:buSzPct val="85000"/>
        <a:buFont typeface="Wingdings 2" pitchFamily="18" charset="2"/>
        <a:buChar char=""/>
        <a:defRPr sz="2600" kern="1200">
          <a:solidFill>
            <a:schemeClr val="tx1"/>
          </a:solidFill>
          <a:latin typeface="+mn-lt"/>
          <a:ea typeface="+mn-ea"/>
          <a:cs typeface="+mn-cs"/>
        </a:defRPr>
      </a:lvl1pPr>
      <a:lvl2pPr marL="639763" indent="-273050" algn="l" rtl="0" eaLnBrk="0" fontAlgn="base" hangingPunct="0">
        <a:spcBef>
          <a:spcPts val="300"/>
        </a:spcBef>
        <a:spcAft>
          <a:spcPct val="0"/>
        </a:spcAft>
        <a:buClr>
          <a:srgbClr val="D6903D"/>
        </a:buClr>
        <a:buSzPct val="85000"/>
        <a:buFont typeface="Wingdings 2" pitchFamily="18" charset="2"/>
        <a:buChar char=""/>
        <a:defRPr sz="2400" kern="1200">
          <a:solidFill>
            <a:schemeClr val="tx2"/>
          </a:solidFill>
          <a:latin typeface="+mn-lt"/>
          <a:ea typeface="+mn-ea"/>
          <a:cs typeface="+mn-cs"/>
        </a:defRPr>
      </a:lvl2pPr>
      <a:lvl3pPr marL="1004888" indent="-228600" algn="l" rtl="0" eaLnBrk="0" fontAlgn="base" hangingPunct="0">
        <a:spcBef>
          <a:spcPts val="300"/>
        </a:spcBef>
        <a:spcAft>
          <a:spcPct val="0"/>
        </a:spcAft>
        <a:buClr>
          <a:srgbClr val="B37732"/>
        </a:buClr>
        <a:buSzPct val="85000"/>
        <a:buFont typeface="Wingdings 2" pitchFamily="18" charset="2"/>
        <a:buChar char=""/>
        <a:defRPr sz="2100" kern="1200">
          <a:solidFill>
            <a:schemeClr val="tx1"/>
          </a:solidFill>
          <a:latin typeface="+mn-lt"/>
          <a:ea typeface="+mn-ea"/>
          <a:cs typeface="+mn-cs"/>
        </a:defRPr>
      </a:lvl3pPr>
      <a:lvl4pPr marL="1279525" indent="-228600" algn="l" rtl="0" eaLnBrk="0" fontAlgn="base" hangingPunct="0">
        <a:spcBef>
          <a:spcPts val="300"/>
        </a:spcBef>
        <a:spcAft>
          <a:spcPct val="0"/>
        </a:spcAft>
        <a:buClr>
          <a:srgbClr val="D6903D"/>
        </a:buClr>
        <a:buSzPct val="85000"/>
        <a:buFont typeface="Wingdings 2" pitchFamily="18" charset="2"/>
        <a:buChar char=""/>
        <a:defRPr sz="1900" kern="1200">
          <a:solidFill>
            <a:schemeClr val="tx1"/>
          </a:solidFill>
          <a:latin typeface="+mn-lt"/>
          <a:ea typeface="+mn-ea"/>
          <a:cs typeface="+mn-cs"/>
        </a:defRPr>
      </a:lvl4pPr>
      <a:lvl5pPr marL="1554163" indent="-228600" algn="l" rtl="0" eaLnBrk="0" fontAlgn="base" hangingPunct="0">
        <a:spcBef>
          <a:spcPts val="338"/>
        </a:spcBef>
        <a:spcAft>
          <a:spcPct val="0"/>
        </a:spcAft>
        <a:buClr>
          <a:srgbClr val="D6903D"/>
        </a:buClr>
        <a:buSzPct val="85000"/>
        <a:buFont typeface="Wingdings 2" pitchFamily="18" charset="2"/>
        <a:buChar char=""/>
        <a:defRPr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hyperlink" Target="http://youtu.be/F0rHPWu1z-E" TargetMode="External"/><Relationship Id="rId7" Type="http://schemas.openxmlformats.org/officeDocument/2006/relationships/hyperlink" Target="http://youtu.be/TtE_t_By_3k" TargetMode="External"/><Relationship Id="rId2" Type="http://schemas.openxmlformats.org/officeDocument/2006/relationships/hyperlink" Target="http://youtu.be/xeLPAXrjXCY" TargetMode="External"/><Relationship Id="rId1" Type="http://schemas.openxmlformats.org/officeDocument/2006/relationships/slideLayout" Target="../slideLayouts/slideLayout2.xml"/><Relationship Id="rId6" Type="http://schemas.openxmlformats.org/officeDocument/2006/relationships/hyperlink" Target="http://youtu.be/L1JpB1sTJuY" TargetMode="External"/><Relationship Id="rId5" Type="http://schemas.openxmlformats.org/officeDocument/2006/relationships/hyperlink" Target="http://youtu.be/fmO5RjVO7iY" TargetMode="External"/><Relationship Id="rId4" Type="http://schemas.openxmlformats.org/officeDocument/2006/relationships/hyperlink" Target="http://youtu.be/JDO5H9HgU08" TargetMode="Externa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3" Type="http://schemas.openxmlformats.org/officeDocument/2006/relationships/hyperlink" Target="http://www.poets.org/tseli" TargetMode="External"/><Relationship Id="rId2" Type="http://schemas.openxmlformats.org/officeDocument/2006/relationships/hyperlink" Target="http://www.poets.org/epoun" TargetMode="External"/><Relationship Id="rId1" Type="http://schemas.openxmlformats.org/officeDocument/2006/relationships/slideLayout" Target="../slideLayouts/slideLayout2.xml"/><Relationship Id="rId6" Type="http://schemas.openxmlformats.org/officeDocument/2006/relationships/hyperlink" Target="http://www.poets.org/lzuko" TargetMode="External"/><Relationship Id="rId5" Type="http://schemas.openxmlformats.org/officeDocument/2006/relationships/hyperlink" Target="http://www.poets.org/colso" TargetMode="External"/><Relationship Id="rId4" Type="http://schemas.openxmlformats.org/officeDocument/2006/relationships/hyperlink" Target="http://www.poets.org/wcwil" TargetMode="Externa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2" Type="http://schemas.openxmlformats.org/officeDocument/2006/relationships/hyperlink" Target="http://highered.mcgraw-hill.com/sites/0072405228/student_view0/fiction_glossary.html" TargetMode="Externa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slideLayout" Target="../slideLayouts/slideLayout2.xml"/><Relationship Id="rId5" Type="http://schemas.openxmlformats.org/officeDocument/2006/relationships/image" Target="../media/image6.wmf"/><Relationship Id="rId4" Type="http://schemas.openxmlformats.org/officeDocument/2006/relationships/image" Target="../media/image5.wm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slideLayout" Target="../slideLayouts/slideLayout7.xml"/><Relationship Id="rId4" Type="http://schemas.openxmlformats.org/officeDocument/2006/relationships/image" Target="../media/image15.w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81000" y="2209800"/>
            <a:ext cx="8305800" cy="1143000"/>
          </a:xfrm>
        </p:spPr>
        <p:txBody>
          <a:bodyPr/>
          <a:lstStyle/>
          <a:p>
            <a:pPr eaLnBrk="1" hangingPunct="1">
              <a:defRPr/>
            </a:pPr>
            <a:r>
              <a:rPr lang="en-US" smtClean="0"/>
              <a:t>What You Need to Know</a:t>
            </a:r>
          </a:p>
        </p:txBody>
      </p:sp>
      <p:sp>
        <p:nvSpPr>
          <p:cNvPr id="2" name="Title 1"/>
          <p:cNvSpPr>
            <a:spLocks noGrp="1"/>
          </p:cNvSpPr>
          <p:nvPr>
            <p:ph type="ctrTitle"/>
          </p:nvPr>
        </p:nvSpPr>
        <p:spPr>
          <a:xfrm>
            <a:off x="387350" y="235169"/>
            <a:ext cx="8305800" cy="1981201"/>
          </a:xfrm>
        </p:spPr>
        <p:txBody>
          <a:bodyPr/>
          <a:lstStyle/>
          <a:p>
            <a:pPr eaLnBrk="1" fontAlgn="auto" hangingPunct="1">
              <a:spcAft>
                <a:spcPts val="0"/>
              </a:spcAft>
              <a:defRPr/>
            </a:pPr>
            <a:r>
              <a:rPr smtClean="0"/>
              <a:t>The Great Huge Seemingly </a:t>
            </a:r>
            <a:br>
              <a:rPr smtClean="0"/>
            </a:br>
            <a:r>
              <a:rPr smtClean="0"/>
              <a:t>Ever Growing</a:t>
            </a:r>
            <a:br>
              <a:rPr smtClean="0"/>
            </a:br>
            <a:r>
              <a:rPr smtClean="0"/>
              <a:t>Poetry Overview</a:t>
            </a:r>
            <a:endParaRPr/>
          </a:p>
        </p:txBody>
      </p:sp>
      <p:sp>
        <p:nvSpPr>
          <p:cNvPr id="5124" name="Text Box 4"/>
          <p:cNvSpPr txBox="1">
            <a:spLocks noChangeArrowheads="1"/>
          </p:cNvSpPr>
          <p:nvPr/>
        </p:nvSpPr>
        <p:spPr bwMode="auto">
          <a:xfrm>
            <a:off x="5791200" y="3962400"/>
            <a:ext cx="3352800" cy="2449513"/>
          </a:xfrm>
          <a:prstGeom prst="rect">
            <a:avLst/>
          </a:prstGeom>
          <a:solidFill>
            <a:srgbClr val="333333"/>
          </a:solidFill>
          <a:ln w="9525">
            <a:solidFill>
              <a:schemeClr val="tx1"/>
            </a:solidFill>
            <a:miter lim="800000"/>
            <a:headEnd/>
            <a:tailEnd/>
          </a:ln>
        </p:spPr>
        <p:txBody>
          <a:bodyPr>
            <a:spAutoFit/>
          </a:bodyPr>
          <a:lstStyle/>
          <a:p>
            <a:pPr>
              <a:spcBef>
                <a:spcPct val="50000"/>
              </a:spcBef>
            </a:pPr>
            <a:endParaRPr lang="en-US" sz="2200"/>
          </a:p>
          <a:p>
            <a:pPr>
              <a:spcBef>
                <a:spcPct val="50000"/>
              </a:spcBef>
            </a:pPr>
            <a:r>
              <a:rPr lang="en-US" sz="2200"/>
              <a:t>PREVIEW THE SLIDE </a:t>
            </a:r>
          </a:p>
          <a:p>
            <a:pPr>
              <a:spcBef>
                <a:spcPct val="50000"/>
              </a:spcBef>
            </a:pPr>
            <a:r>
              <a:rPr lang="en-US" sz="2200"/>
              <a:t>BEFORE YOU TAKE </a:t>
            </a:r>
          </a:p>
          <a:p>
            <a:pPr>
              <a:spcBef>
                <a:spcPct val="50000"/>
              </a:spcBef>
            </a:pPr>
            <a:r>
              <a:rPr lang="en-US" sz="2200"/>
              <a:t>NOTES FROM IT.</a:t>
            </a:r>
          </a:p>
          <a:p>
            <a:pPr>
              <a:spcBef>
                <a:spcPct val="50000"/>
              </a:spcBef>
            </a:pPr>
            <a:endParaRPr lang="en-US" sz="2200"/>
          </a:p>
        </p:txBody>
      </p:sp>
      <p:sp>
        <p:nvSpPr>
          <p:cNvPr id="5125" name="Text Box 5"/>
          <p:cNvSpPr txBox="1">
            <a:spLocks noChangeArrowheads="1"/>
          </p:cNvSpPr>
          <p:nvPr/>
        </p:nvSpPr>
        <p:spPr bwMode="auto">
          <a:xfrm>
            <a:off x="381000" y="2895600"/>
            <a:ext cx="5410200" cy="3094038"/>
          </a:xfrm>
          <a:prstGeom prst="rect">
            <a:avLst/>
          </a:prstGeom>
          <a:solidFill>
            <a:schemeClr val="folHlink"/>
          </a:solidFill>
          <a:ln w="9525">
            <a:solidFill>
              <a:schemeClr val="bg1"/>
            </a:solidFill>
            <a:miter lim="800000"/>
            <a:headEnd/>
            <a:tailEnd/>
          </a:ln>
        </p:spPr>
        <p:txBody>
          <a:bodyPr>
            <a:spAutoFit/>
          </a:bodyPr>
          <a:lstStyle/>
          <a:p>
            <a:pPr algn="ctr">
              <a:spcBef>
                <a:spcPct val="50000"/>
              </a:spcBef>
            </a:pPr>
            <a:r>
              <a:rPr lang="en-US" sz="2800" b="1" i="1"/>
              <a:t>Notes</a:t>
            </a:r>
          </a:p>
          <a:p>
            <a:pPr>
              <a:spcBef>
                <a:spcPct val="50000"/>
              </a:spcBef>
            </a:pPr>
            <a:r>
              <a:rPr lang="en-US" sz="2800" b="1"/>
              <a:t>Slide’s information;</a:t>
            </a:r>
          </a:p>
          <a:p>
            <a:pPr>
              <a:spcBef>
                <a:spcPct val="50000"/>
              </a:spcBef>
            </a:pPr>
            <a:r>
              <a:rPr lang="en-US" sz="2800" b="1"/>
              <a:t>What do I need to write down?</a:t>
            </a:r>
          </a:p>
          <a:p>
            <a:pPr>
              <a:spcBef>
                <a:spcPct val="50000"/>
              </a:spcBef>
            </a:pPr>
            <a:r>
              <a:rPr lang="en-US" sz="2800" b="1"/>
              <a:t>The important stuff.</a:t>
            </a:r>
          </a:p>
          <a:p>
            <a:pPr algn="ctr">
              <a:spcBef>
                <a:spcPct val="50000"/>
              </a:spcBef>
            </a:pPr>
            <a:r>
              <a:rPr lang="en-US" sz="2800" b="1" i="1">
                <a:latin typeface="Bradley Hand ITC" pitchFamily="66" charset="0"/>
              </a:rPr>
              <a:t>By    Mr. Moshé</a:t>
            </a:r>
          </a:p>
        </p:txBody>
      </p:sp>
      <p:sp>
        <p:nvSpPr>
          <p:cNvPr id="5126" name="Text Box 6"/>
          <p:cNvSpPr txBox="1">
            <a:spLocks noChangeArrowheads="1"/>
          </p:cNvSpPr>
          <p:nvPr/>
        </p:nvSpPr>
        <p:spPr bwMode="auto">
          <a:xfrm>
            <a:off x="6248400" y="3429000"/>
            <a:ext cx="609600" cy="395288"/>
          </a:xfrm>
          <a:prstGeom prst="rect">
            <a:avLst/>
          </a:prstGeom>
          <a:solidFill>
            <a:schemeClr val="accent1"/>
          </a:solidFill>
          <a:ln w="28575">
            <a:solidFill>
              <a:schemeClr val="folHlink"/>
            </a:solidFill>
            <a:miter lim="800000"/>
            <a:headEnd/>
            <a:tailEnd/>
          </a:ln>
        </p:spPr>
        <p:txBody>
          <a:bodyPr>
            <a:spAutoFit/>
          </a:bodyPr>
          <a:lstStyle/>
          <a:p>
            <a:pPr>
              <a:spcBef>
                <a:spcPct val="50000"/>
              </a:spcBef>
            </a:pPr>
            <a:r>
              <a:rPr lang="en-US" dirty="0"/>
              <a:t>OR</a:t>
            </a:r>
          </a:p>
        </p:txBody>
      </p:sp>
      <p:sp>
        <p:nvSpPr>
          <p:cNvPr id="5127" name="Line 7"/>
          <p:cNvSpPr>
            <a:spLocks noChangeShapeType="1"/>
          </p:cNvSpPr>
          <p:nvPr/>
        </p:nvSpPr>
        <p:spPr bwMode="auto">
          <a:xfrm>
            <a:off x="7620000" y="3505200"/>
            <a:ext cx="0" cy="533400"/>
          </a:xfrm>
          <a:prstGeom prst="line">
            <a:avLst/>
          </a:pr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838200"/>
            <a:ext cx="8991600" cy="5715000"/>
          </a:xfrm>
        </p:spPr>
        <p:txBody>
          <a:bodyPr/>
          <a:lstStyle/>
          <a:p>
            <a:pPr eaLnBrk="1" hangingPunct="1"/>
            <a:r>
              <a:rPr lang="en-US" sz="2400" dirty="0" smtClean="0"/>
              <a:t>Rhyme Scheme — </a:t>
            </a:r>
            <a:r>
              <a:rPr lang="en-US" sz="2400" i="1" u="sng" dirty="0" smtClean="0"/>
              <a:t>the pattern of end rhyme in a poem</a:t>
            </a:r>
            <a:r>
              <a:rPr lang="en-US" sz="2400" dirty="0" smtClean="0"/>
              <a:t>.</a:t>
            </a:r>
          </a:p>
          <a:p>
            <a:pPr eaLnBrk="1" hangingPunct="1">
              <a:buFont typeface="Wingdings 2" pitchFamily="18" charset="2"/>
              <a:buNone/>
            </a:pPr>
            <a:r>
              <a:rPr lang="en-US" sz="1600" dirty="0" smtClean="0"/>
              <a:t>	</a:t>
            </a:r>
          </a:p>
          <a:p>
            <a:pPr eaLnBrk="1" hangingPunct="1">
              <a:buFont typeface="Wingdings 2" pitchFamily="18" charset="2"/>
              <a:buNone/>
            </a:pPr>
            <a:r>
              <a:rPr lang="en-US" sz="1800" dirty="0" smtClean="0"/>
              <a:t>	Once upon a midnight dreary, while I pondered, weak and </a:t>
            </a:r>
            <a:r>
              <a:rPr lang="en-US" sz="1800" u="sng" dirty="0" smtClean="0"/>
              <a:t>weary</a:t>
            </a:r>
            <a:r>
              <a:rPr lang="en-US" sz="1800" dirty="0" smtClean="0"/>
              <a:t>, 		A</a:t>
            </a:r>
            <a:br>
              <a:rPr lang="en-US" sz="1800" dirty="0" smtClean="0"/>
            </a:br>
            <a:r>
              <a:rPr lang="en-US" sz="1800" dirty="0" smtClean="0"/>
              <a:t>Over many a quaint and curious volume of forgotten </a:t>
            </a:r>
            <a:r>
              <a:rPr lang="en-US" sz="1800" b="1" i="1" u="sng" dirty="0" smtClean="0"/>
              <a:t>lore</a:t>
            </a:r>
            <a:r>
              <a:rPr lang="en-US" sz="1800" dirty="0" smtClean="0"/>
              <a:t>, 			B</a:t>
            </a:r>
            <a:br>
              <a:rPr lang="en-US" sz="1800" dirty="0" smtClean="0"/>
            </a:br>
            <a:r>
              <a:rPr lang="en-US" sz="1800" dirty="0" smtClean="0"/>
              <a:t>While I nodded, nearly napping, suddenly there came a </a:t>
            </a:r>
            <a:r>
              <a:rPr lang="en-US" sz="1800" u="sng" dirty="0" smtClean="0"/>
              <a:t>tapping</a:t>
            </a:r>
            <a:r>
              <a:rPr lang="en-US" sz="1800" dirty="0" smtClean="0"/>
              <a:t>, 		C</a:t>
            </a:r>
            <a:br>
              <a:rPr lang="en-US" sz="1800" dirty="0" smtClean="0"/>
            </a:br>
            <a:r>
              <a:rPr lang="en-US" sz="1800" dirty="0" smtClean="0"/>
              <a:t>As of some one gently rapping, rapping at my chamber </a:t>
            </a:r>
            <a:r>
              <a:rPr lang="en-US" sz="1800" b="1" i="1" u="sng" dirty="0" smtClean="0"/>
              <a:t>door</a:t>
            </a:r>
            <a:r>
              <a:rPr lang="en-US" sz="1800" dirty="0" smtClean="0"/>
              <a:t>. 			B</a:t>
            </a:r>
            <a:br>
              <a:rPr lang="en-US" sz="1800" dirty="0" smtClean="0"/>
            </a:br>
            <a:r>
              <a:rPr lang="en-US" sz="1800" dirty="0" smtClean="0"/>
              <a:t>"</a:t>
            </a:r>
            <a:r>
              <a:rPr lang="en-US" sz="1800" dirty="0" err="1" smtClean="0"/>
              <a:t>'Tis</a:t>
            </a:r>
            <a:r>
              <a:rPr lang="en-US" sz="1800" dirty="0" smtClean="0"/>
              <a:t> some visitor," I muttered, "tapping at my chamber </a:t>
            </a:r>
            <a:r>
              <a:rPr lang="en-US" sz="1800" b="1" i="1" u="sng" dirty="0" smtClean="0"/>
              <a:t>door</a:t>
            </a:r>
            <a:r>
              <a:rPr lang="en-US" sz="1800" dirty="0" smtClean="0"/>
              <a:t> - 			B</a:t>
            </a:r>
            <a:br>
              <a:rPr lang="en-US" sz="1800" dirty="0" smtClean="0"/>
            </a:br>
            <a:r>
              <a:rPr lang="en-US" sz="1800" dirty="0" smtClean="0"/>
              <a:t>Only this, and nothing </a:t>
            </a:r>
            <a:r>
              <a:rPr lang="en-US" sz="1800" b="1" i="1" u="sng" dirty="0" smtClean="0"/>
              <a:t>more</a:t>
            </a:r>
            <a:r>
              <a:rPr lang="en-US" sz="1800" b="1" i="1" dirty="0" smtClean="0"/>
              <a:t>.</a:t>
            </a:r>
            <a:r>
              <a:rPr lang="en-US" sz="1800" dirty="0" smtClean="0"/>
              <a:t>" 						B</a:t>
            </a:r>
            <a:br>
              <a:rPr lang="en-US" sz="1800" dirty="0" smtClean="0"/>
            </a:br>
            <a:r>
              <a:rPr lang="en-US" sz="1800" dirty="0" smtClean="0"/>
              <a:t/>
            </a:r>
            <a:br>
              <a:rPr lang="en-US" sz="1800" dirty="0" smtClean="0"/>
            </a:br>
            <a:r>
              <a:rPr lang="en-US" sz="1800" dirty="0" smtClean="0"/>
              <a:t>Ah, distinctly I remember it was in the bleak </a:t>
            </a:r>
            <a:r>
              <a:rPr lang="en-US" sz="1800" u="sng" dirty="0" smtClean="0"/>
              <a:t>December</a:t>
            </a:r>
            <a:r>
              <a:rPr lang="en-US" sz="1800" dirty="0" smtClean="0"/>
              <a:t>, 			D</a:t>
            </a:r>
            <a:br>
              <a:rPr lang="en-US" sz="1800" dirty="0" smtClean="0"/>
            </a:br>
            <a:r>
              <a:rPr lang="en-US" sz="1800" dirty="0" smtClean="0"/>
              <a:t>And each separate dying ember wrought its ghost upon the </a:t>
            </a:r>
            <a:r>
              <a:rPr lang="en-US" sz="1800" b="1" i="1" u="sng" dirty="0" smtClean="0"/>
              <a:t>floor</a:t>
            </a:r>
            <a:r>
              <a:rPr lang="en-US" sz="1800" dirty="0" smtClean="0"/>
              <a:t>. 		B</a:t>
            </a:r>
            <a:br>
              <a:rPr lang="en-US" sz="1800" dirty="0" smtClean="0"/>
            </a:br>
            <a:r>
              <a:rPr lang="en-US" sz="1800" dirty="0" smtClean="0"/>
              <a:t>Eagerly I wished the morrow; - vainly I had sought to </a:t>
            </a:r>
            <a:r>
              <a:rPr lang="en-US" sz="1800" u="sng" dirty="0" smtClean="0"/>
              <a:t>borrow</a:t>
            </a:r>
            <a:r>
              <a:rPr lang="en-US" sz="1800" dirty="0" smtClean="0"/>
              <a:t> 			E</a:t>
            </a:r>
            <a:br>
              <a:rPr lang="en-US" sz="1800" dirty="0" smtClean="0"/>
            </a:br>
            <a:r>
              <a:rPr lang="en-US" sz="1800" dirty="0" smtClean="0"/>
              <a:t>From my books surcease of sorrow - sorrow for the lost </a:t>
            </a:r>
            <a:r>
              <a:rPr lang="en-US" sz="1800" b="1" i="1" u="sng" dirty="0" smtClean="0"/>
              <a:t>Lenore</a:t>
            </a:r>
            <a:r>
              <a:rPr lang="en-US" sz="1800" dirty="0" smtClean="0"/>
              <a:t> - 		B</a:t>
            </a:r>
            <a:br>
              <a:rPr lang="en-US" sz="1800" dirty="0" smtClean="0"/>
            </a:br>
            <a:r>
              <a:rPr lang="en-US" sz="1800" dirty="0" smtClean="0"/>
              <a:t>For the rare and radiant maiden whom the angels name </a:t>
            </a:r>
            <a:r>
              <a:rPr lang="en-US" sz="1800" b="1" i="1" u="sng" dirty="0" smtClean="0"/>
              <a:t>Lenore</a:t>
            </a:r>
            <a:r>
              <a:rPr lang="en-US" sz="1800" dirty="0" smtClean="0"/>
              <a:t> - 		B</a:t>
            </a:r>
            <a:br>
              <a:rPr lang="en-US" sz="1800" dirty="0" smtClean="0"/>
            </a:br>
            <a:r>
              <a:rPr lang="en-US" sz="1800" dirty="0" smtClean="0"/>
              <a:t>Nameless here for </a:t>
            </a:r>
            <a:r>
              <a:rPr lang="en-US" sz="1800" b="1" i="1" u="sng" dirty="0" smtClean="0"/>
              <a:t>evermore</a:t>
            </a:r>
            <a:r>
              <a:rPr lang="en-US" sz="1800" dirty="0" smtClean="0"/>
              <a:t>. 						B</a:t>
            </a:r>
          </a:p>
          <a:p>
            <a:pPr eaLnBrk="1" hangingPunct="1">
              <a:buFont typeface="Wingdings 2" pitchFamily="18" charset="2"/>
              <a:buNone/>
            </a:pPr>
            <a:r>
              <a:rPr lang="en-US" sz="1800" dirty="0" smtClean="0"/>
              <a:t>	-- from “The Raven” by Edgar Allan Poe</a:t>
            </a:r>
          </a:p>
        </p:txBody>
      </p:sp>
      <p:sp>
        <p:nvSpPr>
          <p:cNvPr id="3" name="Title 2"/>
          <p:cNvSpPr>
            <a:spLocks noGrp="1"/>
          </p:cNvSpPr>
          <p:nvPr>
            <p:ph type="title"/>
          </p:nvPr>
        </p:nvSpPr>
        <p:spPr>
          <a:xfrm>
            <a:off x="9525" y="-298450"/>
            <a:ext cx="8229600" cy="1219200"/>
          </a:xfrm>
        </p:spPr>
        <p:txBody>
          <a:bodyPr/>
          <a:lstStyle/>
          <a:p>
            <a:pPr eaLnBrk="1" fontAlgn="auto" hangingPunct="1">
              <a:spcAft>
                <a:spcPts val="0"/>
              </a:spcAft>
              <a:defRPr/>
            </a:pPr>
            <a:r>
              <a:rPr smtClean="0"/>
              <a:t>Elements of Sound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500"/>
                                        <p:tgtEl>
                                          <p:spTgt spid="2">
                                            <p:txEl>
                                              <p:pRg st="2" end="2"/>
                                            </p:txEl>
                                          </p:spTgt>
                                        </p:tgtEl>
                                      </p:cBhvr>
                                    </p:animEffect>
                                  </p:childTnLst>
                                </p:cTn>
                              </p:par>
                              <p:par>
                                <p:cTn id="18" presetID="8" presetClass="entr" presetSubtype="16" fill="hold" nodeType="withEffect">
                                  <p:stCondLst>
                                    <p:cond delay="0"/>
                                  </p:stCondLst>
                                  <p:childTnLst>
                                    <p:set>
                                      <p:cBhvr>
                                        <p:cTn id="19" dur="1" fill="hold">
                                          <p:stCondLst>
                                            <p:cond delay="0"/>
                                          </p:stCondLst>
                                        </p:cTn>
                                        <p:tgtEl>
                                          <p:spTgt spid="2">
                                            <p:txEl>
                                              <p:pRg st="3" end="3"/>
                                            </p:txEl>
                                          </p:spTgt>
                                        </p:tgtEl>
                                        <p:attrNameLst>
                                          <p:attrName>style.visibility</p:attrName>
                                        </p:attrNameLst>
                                      </p:cBhvr>
                                      <p:to>
                                        <p:strVal val="visible"/>
                                      </p:to>
                                    </p:set>
                                    <p:animEffect transition="in" filter="diamond(in)">
                                      <p:cBhvr>
                                        <p:cTn id="20"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029200"/>
          </a:xfrm>
        </p:spPr>
        <p:txBody>
          <a:bodyPr/>
          <a:lstStyle/>
          <a:p>
            <a:pPr eaLnBrk="1" hangingPunct="1">
              <a:buNone/>
              <a:defRPr/>
            </a:pPr>
            <a:r>
              <a:rPr lang="en-US" sz="3600" dirty="0" smtClean="0">
                <a:latin typeface="Bookman Old Style" pitchFamily="18" charset="0"/>
              </a:rPr>
              <a:t>Shakespearean</a:t>
            </a:r>
          </a:p>
          <a:p>
            <a:pPr lvl="2" eaLnBrk="1" hangingPunct="1">
              <a:buNone/>
              <a:defRPr/>
            </a:pPr>
            <a:r>
              <a:rPr lang="en-US" sz="5400" dirty="0" smtClean="0">
                <a:latin typeface="Baskerville Old Face" pitchFamily="18" charset="0"/>
              </a:rPr>
              <a:t>a-b-a-b, c-d-c-d, </a:t>
            </a:r>
            <a:r>
              <a:rPr lang="en-US" sz="5400" b="1" i="1" u="sng" dirty="0" smtClean="0">
                <a:latin typeface="Baskerville Old Face" pitchFamily="18" charset="0"/>
              </a:rPr>
              <a:t>e</a:t>
            </a:r>
            <a:r>
              <a:rPr lang="en-US" sz="5400" dirty="0" smtClean="0">
                <a:latin typeface="Baskerville Old Face" pitchFamily="18" charset="0"/>
              </a:rPr>
              <a:t>-f-e-f, </a:t>
            </a:r>
            <a:r>
              <a:rPr lang="en-US" sz="5400" dirty="0" smtClean="0">
                <a:solidFill>
                  <a:srgbClr val="C00000"/>
                </a:solidFill>
                <a:latin typeface="Baskerville Old Face" pitchFamily="18" charset="0"/>
              </a:rPr>
              <a:t>g-g</a:t>
            </a:r>
          </a:p>
          <a:p>
            <a:pPr eaLnBrk="1" hangingPunct="1">
              <a:buNone/>
            </a:pPr>
            <a:r>
              <a:rPr lang="en-US" sz="3600" dirty="0" err="1" smtClean="0">
                <a:latin typeface="Bookman Old Style" pitchFamily="18" charset="0"/>
              </a:rPr>
              <a:t>Petrarchan</a:t>
            </a:r>
            <a:r>
              <a:rPr lang="en-US" sz="3600" dirty="0" smtClean="0">
                <a:latin typeface="Bookman Old Style" pitchFamily="18" charset="0"/>
              </a:rPr>
              <a:t>/Italian</a:t>
            </a:r>
          </a:p>
          <a:p>
            <a:pPr lvl="2" eaLnBrk="1" hangingPunct="1">
              <a:buNone/>
            </a:pPr>
            <a:r>
              <a:rPr lang="en-US" sz="5400" dirty="0" smtClean="0">
                <a:latin typeface="Baskerville Old Face" pitchFamily="18" charset="0"/>
              </a:rPr>
              <a:t>a-b-b-a, a-b-b-a, </a:t>
            </a:r>
            <a:r>
              <a:rPr lang="en-US" sz="5400" b="1" i="1" u="sng" dirty="0" smtClean="0">
                <a:solidFill>
                  <a:srgbClr val="FFC000"/>
                </a:solidFill>
                <a:latin typeface="Baskerville Old Face" pitchFamily="18" charset="0"/>
              </a:rPr>
              <a:t>c</a:t>
            </a:r>
            <a:r>
              <a:rPr lang="en-US" sz="5400" dirty="0" smtClean="0">
                <a:solidFill>
                  <a:srgbClr val="FFC000"/>
                </a:solidFill>
                <a:latin typeface="Baskerville Old Face" pitchFamily="18" charset="0"/>
              </a:rPr>
              <a:t>-d-e, c-d-e</a:t>
            </a:r>
          </a:p>
          <a:p>
            <a:pPr eaLnBrk="1" hangingPunct="1">
              <a:buNone/>
            </a:pPr>
            <a:r>
              <a:rPr lang="en-US" sz="3600" dirty="0" err="1" smtClean="0">
                <a:latin typeface="Bookman Old Style" pitchFamily="18" charset="0"/>
              </a:rPr>
              <a:t>Spencerian</a:t>
            </a:r>
            <a:endParaRPr lang="en-US" sz="3600" dirty="0" smtClean="0">
              <a:latin typeface="Bookman Old Style" pitchFamily="18" charset="0"/>
            </a:endParaRPr>
          </a:p>
          <a:p>
            <a:pPr lvl="2" eaLnBrk="1" hangingPunct="1">
              <a:buNone/>
            </a:pPr>
            <a:r>
              <a:rPr lang="en-US" sz="5400" dirty="0" smtClean="0">
                <a:latin typeface="Baskerville Old Face" pitchFamily="18" charset="0"/>
              </a:rPr>
              <a:t>a b a b </a:t>
            </a:r>
            <a:r>
              <a:rPr lang="en-US" sz="5400" dirty="0" err="1" smtClean="0">
                <a:latin typeface="Baskerville Old Face" pitchFamily="18" charset="0"/>
              </a:rPr>
              <a:t>b</a:t>
            </a:r>
            <a:r>
              <a:rPr lang="en-US" sz="5400" dirty="0" smtClean="0">
                <a:latin typeface="Baskerville Old Face" pitchFamily="18" charset="0"/>
              </a:rPr>
              <a:t> c b c </a:t>
            </a:r>
            <a:r>
              <a:rPr lang="en-US" sz="5400" dirty="0" err="1" smtClean="0">
                <a:latin typeface="Baskerville Old Face" pitchFamily="18" charset="0"/>
              </a:rPr>
              <a:t>c</a:t>
            </a:r>
            <a:r>
              <a:rPr lang="en-US" sz="5400" dirty="0" smtClean="0">
                <a:latin typeface="Baskerville Old Face" pitchFamily="18" charset="0"/>
              </a:rPr>
              <a:t> d c d </a:t>
            </a:r>
            <a:r>
              <a:rPr lang="en-US" sz="5400" b="1" i="1" u="sng" dirty="0" smtClean="0">
                <a:latin typeface="Baskerville Old Face" pitchFamily="18" charset="0"/>
              </a:rPr>
              <a:t>e</a:t>
            </a:r>
            <a:r>
              <a:rPr lang="en-US" sz="5400" dirty="0" smtClean="0">
                <a:latin typeface="Baskerville Old Face" pitchFamily="18" charset="0"/>
              </a:rPr>
              <a:t> </a:t>
            </a:r>
            <a:r>
              <a:rPr lang="en-US" sz="5400" dirty="0" err="1" smtClean="0">
                <a:latin typeface="Baskerville Old Face" pitchFamily="18" charset="0"/>
              </a:rPr>
              <a:t>e</a:t>
            </a:r>
            <a:endParaRPr lang="en-US" sz="5400" dirty="0" smtClean="0">
              <a:latin typeface="Baskerville Old Face" pitchFamily="18" charset="0"/>
            </a:endParaRPr>
          </a:p>
        </p:txBody>
      </p:sp>
      <p:sp>
        <p:nvSpPr>
          <p:cNvPr id="3" name="Title 2"/>
          <p:cNvSpPr>
            <a:spLocks noGrp="1"/>
          </p:cNvSpPr>
          <p:nvPr>
            <p:ph type="title"/>
          </p:nvPr>
        </p:nvSpPr>
        <p:spPr>
          <a:xfrm>
            <a:off x="0" y="0"/>
            <a:ext cx="9144000" cy="1066800"/>
          </a:xfrm>
        </p:spPr>
        <p:txBody>
          <a:bodyPr/>
          <a:lstStyle/>
          <a:p>
            <a:pPr algn="ctr"/>
            <a:r>
              <a:rPr smtClean="0"/>
              <a:t>Sonnets at a Glance</a:t>
            </a:r>
            <a:endParaRPr lang="en-US" dirty="0"/>
          </a:p>
        </p:txBody>
      </p:sp>
    </p:spTree>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8229600" cy="908844"/>
          </a:xfrm>
        </p:spPr>
        <p:txBody>
          <a:bodyPr/>
          <a:lstStyle/>
          <a:p>
            <a:pPr marL="484632" eaLnBrk="1" fontAlgn="auto" hangingPunct="1">
              <a:spcAft>
                <a:spcPts val="0"/>
              </a:spcAft>
              <a:defRPr/>
            </a:pPr>
            <a:r>
              <a:rPr smtClean="0">
                <a:solidFill>
                  <a:schemeClr val="accent1">
                    <a:tint val="83000"/>
                    <a:satMod val="150000"/>
                  </a:schemeClr>
                </a:solidFill>
              </a:rPr>
              <a:t>POETIC FORM - Bio Poem</a:t>
            </a:r>
            <a:endParaRPr>
              <a:solidFill>
                <a:schemeClr val="accent1">
                  <a:tint val="83000"/>
                  <a:satMod val="150000"/>
                </a:schemeClr>
              </a:solidFill>
            </a:endParaRPr>
          </a:p>
        </p:txBody>
      </p:sp>
      <p:sp>
        <p:nvSpPr>
          <p:cNvPr id="3" name="Content Placeholder 2"/>
          <p:cNvSpPr>
            <a:spLocks noGrp="1"/>
          </p:cNvSpPr>
          <p:nvPr>
            <p:ph idx="1"/>
          </p:nvPr>
        </p:nvSpPr>
        <p:spPr>
          <a:xfrm>
            <a:off x="152400" y="685800"/>
            <a:ext cx="8991600" cy="6172200"/>
          </a:xfrm>
        </p:spPr>
        <p:txBody>
          <a:bodyPr/>
          <a:lstStyle/>
          <a:p>
            <a:pPr eaLnBrk="1" hangingPunct="1">
              <a:lnSpc>
                <a:spcPct val="80000"/>
              </a:lnSpc>
            </a:pPr>
            <a:endParaRPr lang="en-US" sz="1900" b="1" dirty="0" smtClean="0">
              <a:solidFill>
                <a:schemeClr val="bg1"/>
              </a:solidFill>
            </a:endParaRPr>
          </a:p>
          <a:p>
            <a:pPr eaLnBrk="1" hangingPunct="1">
              <a:lnSpc>
                <a:spcPct val="80000"/>
              </a:lnSpc>
            </a:pPr>
            <a:r>
              <a:rPr lang="en-US" sz="1900" b="1" dirty="0" smtClean="0">
                <a:solidFill>
                  <a:schemeClr val="bg1"/>
                </a:solidFill>
              </a:rPr>
              <a:t>A poem written about a person.</a:t>
            </a:r>
          </a:p>
          <a:p>
            <a:pPr eaLnBrk="1" hangingPunct="1">
              <a:lnSpc>
                <a:spcPct val="80000"/>
              </a:lnSpc>
            </a:pPr>
            <a:r>
              <a:rPr lang="en-US" sz="1900" b="1" dirty="0" smtClean="0">
                <a:solidFill>
                  <a:schemeClr val="bg1"/>
                </a:solidFill>
              </a:rPr>
              <a:t>Follows the form:</a:t>
            </a:r>
          </a:p>
          <a:p>
            <a:pPr eaLnBrk="1" hangingPunct="1">
              <a:lnSpc>
                <a:spcPct val="80000"/>
              </a:lnSpc>
              <a:buFont typeface="Verdana" pitchFamily="34" charset="0"/>
              <a:buNone/>
            </a:pPr>
            <a:endParaRPr lang="en-US" sz="2200" b="1" dirty="0" smtClean="0">
              <a:solidFill>
                <a:srgbClr val="FFFFFF"/>
              </a:solidFill>
            </a:endParaRPr>
          </a:p>
          <a:p>
            <a:pPr eaLnBrk="1" hangingPunct="1">
              <a:lnSpc>
                <a:spcPct val="80000"/>
              </a:lnSpc>
              <a:buFont typeface="Verdana" pitchFamily="34" charset="0"/>
              <a:buNone/>
            </a:pPr>
            <a:r>
              <a:rPr lang="en-US" sz="2200" b="1" dirty="0" smtClean="0">
                <a:solidFill>
                  <a:srgbClr val="FFFFFF"/>
                </a:solidFill>
              </a:rPr>
              <a:t>(Line 1) First name </a:t>
            </a:r>
          </a:p>
          <a:p>
            <a:pPr eaLnBrk="1" hangingPunct="1">
              <a:lnSpc>
                <a:spcPct val="80000"/>
              </a:lnSpc>
              <a:buFont typeface="Verdana" pitchFamily="34" charset="0"/>
              <a:buNone/>
            </a:pPr>
            <a:r>
              <a:rPr lang="en-US" sz="2200" b="1" dirty="0" smtClean="0">
                <a:solidFill>
                  <a:srgbClr val="FFFFFF"/>
                </a:solidFill>
              </a:rPr>
              <a:t>(Line 2) Three or four adjectives that describe the person </a:t>
            </a:r>
          </a:p>
          <a:p>
            <a:pPr eaLnBrk="1" hangingPunct="1">
              <a:lnSpc>
                <a:spcPct val="80000"/>
              </a:lnSpc>
              <a:buFont typeface="Verdana" pitchFamily="34" charset="0"/>
              <a:buNone/>
            </a:pPr>
            <a:r>
              <a:rPr lang="en-US" sz="2200" b="1" dirty="0" smtClean="0">
                <a:solidFill>
                  <a:srgbClr val="FFFFFF"/>
                </a:solidFill>
              </a:rPr>
              <a:t>(Line 3) Important relationship (daughter of . . . , mother of . . . , etc) </a:t>
            </a:r>
          </a:p>
          <a:p>
            <a:pPr eaLnBrk="1" hangingPunct="1">
              <a:lnSpc>
                <a:spcPct val="80000"/>
              </a:lnSpc>
              <a:buFont typeface="Verdana" pitchFamily="34" charset="0"/>
              <a:buNone/>
            </a:pPr>
            <a:r>
              <a:rPr lang="en-US" sz="2200" b="1" dirty="0" smtClean="0">
                <a:solidFill>
                  <a:srgbClr val="FFFFFF"/>
                </a:solidFill>
              </a:rPr>
              <a:t>(Line 4) Two or three things, people, or ideas that the person loved </a:t>
            </a:r>
          </a:p>
          <a:p>
            <a:pPr eaLnBrk="1" hangingPunct="1">
              <a:lnSpc>
                <a:spcPct val="80000"/>
              </a:lnSpc>
              <a:buFont typeface="Verdana" pitchFamily="34" charset="0"/>
              <a:buNone/>
            </a:pPr>
            <a:r>
              <a:rPr lang="en-US" sz="2200" b="1" dirty="0" smtClean="0">
                <a:solidFill>
                  <a:srgbClr val="FFFFFF"/>
                </a:solidFill>
              </a:rPr>
              <a:t>(Line 5) Three feelings the person experienced </a:t>
            </a:r>
          </a:p>
          <a:p>
            <a:pPr eaLnBrk="1" hangingPunct="1">
              <a:lnSpc>
                <a:spcPct val="80000"/>
              </a:lnSpc>
              <a:buFont typeface="Verdana" pitchFamily="34" charset="0"/>
              <a:buNone/>
            </a:pPr>
            <a:r>
              <a:rPr lang="en-US" sz="2200" b="1" dirty="0" smtClean="0">
                <a:solidFill>
                  <a:srgbClr val="FFFFFF"/>
                </a:solidFill>
              </a:rPr>
              <a:t>(Line 6) Three fears the person experienced </a:t>
            </a:r>
          </a:p>
          <a:p>
            <a:pPr eaLnBrk="1" hangingPunct="1">
              <a:lnSpc>
                <a:spcPct val="80000"/>
              </a:lnSpc>
              <a:buFont typeface="Verdana" pitchFamily="34" charset="0"/>
              <a:buNone/>
            </a:pPr>
            <a:r>
              <a:rPr lang="en-US" sz="2200" b="1" dirty="0" smtClean="0">
                <a:solidFill>
                  <a:srgbClr val="FFFFFF"/>
                </a:solidFill>
              </a:rPr>
              <a:t>(Line 7) Accomplishments (who composed…, who discovered…, etc.) </a:t>
            </a:r>
          </a:p>
          <a:p>
            <a:pPr eaLnBrk="1" hangingPunct="1">
              <a:lnSpc>
                <a:spcPct val="80000"/>
              </a:lnSpc>
              <a:buFont typeface="Verdana" pitchFamily="34" charset="0"/>
              <a:buNone/>
            </a:pPr>
            <a:r>
              <a:rPr lang="en-US" sz="2200" b="1" dirty="0" smtClean="0">
                <a:solidFill>
                  <a:srgbClr val="FFFFFF"/>
                </a:solidFill>
              </a:rPr>
              <a:t>(Line 8) Two or three things the person wanted to see happen or wanted to experience </a:t>
            </a:r>
          </a:p>
          <a:p>
            <a:pPr eaLnBrk="1" hangingPunct="1">
              <a:lnSpc>
                <a:spcPct val="80000"/>
              </a:lnSpc>
              <a:buFont typeface="Verdana" pitchFamily="34" charset="0"/>
              <a:buNone/>
            </a:pPr>
            <a:r>
              <a:rPr lang="en-US" sz="2200" b="1" dirty="0" smtClean="0">
                <a:solidFill>
                  <a:srgbClr val="FFFFFF"/>
                </a:solidFill>
              </a:rPr>
              <a:t>(Line 9) His or her residence </a:t>
            </a:r>
          </a:p>
          <a:p>
            <a:pPr eaLnBrk="1" hangingPunct="1">
              <a:lnSpc>
                <a:spcPct val="80000"/>
              </a:lnSpc>
              <a:buFont typeface="Verdana" pitchFamily="34" charset="0"/>
              <a:buNone/>
            </a:pPr>
            <a:r>
              <a:rPr lang="en-US" sz="2200" b="1" dirty="0" smtClean="0">
                <a:solidFill>
                  <a:srgbClr val="FFFFFF"/>
                </a:solidFill>
              </a:rPr>
              <a:t>(Line 10) Last name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1" presetID="2" presetClass="entr" presetSubtype="4" fill="hold" nodeType="withEffect">
                                  <p:stCondLst>
                                    <p:cond delay="0"/>
                                  </p:stCondLst>
                                  <p:childTnLst>
                                    <p:set>
                                      <p:cBhvr>
                                        <p:cTn id="52" dur="1" fill="hold">
                                          <p:stCondLst>
                                            <p:cond delay="0"/>
                                          </p:stCondLst>
                                        </p:cTn>
                                        <p:tgtEl>
                                          <p:spTgt spid="3">
                                            <p:txEl>
                                              <p:pRg st="13" end="13"/>
                                            </p:txEl>
                                          </p:spTgt>
                                        </p:tgtEl>
                                        <p:attrNameLst>
                                          <p:attrName>style.visibility</p:attrName>
                                        </p:attrNameLst>
                                      </p:cBhvr>
                                      <p:to>
                                        <p:strVal val="visible"/>
                                      </p:to>
                                    </p:set>
                                    <p:anim calcmode="lin" valueType="num">
                                      <p:cBhvr additive="base">
                                        <p:cTn id="5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0"/>
            <a:ext cx="8229600" cy="914399"/>
          </a:xfrm>
        </p:spPr>
        <p:txBody>
          <a:bodyPr/>
          <a:lstStyle/>
          <a:p>
            <a:pPr marL="484632" eaLnBrk="1" fontAlgn="auto" hangingPunct="1">
              <a:spcAft>
                <a:spcPts val="0"/>
              </a:spcAft>
              <a:defRPr/>
            </a:pPr>
            <a:r>
              <a:rPr smtClean="0">
                <a:solidFill>
                  <a:schemeClr val="accent1">
                    <a:tint val="83000"/>
                    <a:satMod val="150000"/>
                  </a:schemeClr>
                </a:solidFill>
              </a:rPr>
              <a:t>Bio Poem on Rosa Parks</a:t>
            </a:r>
            <a:endParaRPr>
              <a:solidFill>
                <a:schemeClr val="accent1">
                  <a:tint val="83000"/>
                  <a:satMod val="150000"/>
                </a:schemeClr>
              </a:solidFill>
            </a:endParaRPr>
          </a:p>
        </p:txBody>
      </p:sp>
      <p:sp>
        <p:nvSpPr>
          <p:cNvPr id="3" name="Content Placeholder 2"/>
          <p:cNvSpPr>
            <a:spLocks noGrp="1"/>
          </p:cNvSpPr>
          <p:nvPr>
            <p:ph idx="1"/>
          </p:nvPr>
        </p:nvSpPr>
        <p:spPr>
          <a:xfrm>
            <a:off x="228600" y="762000"/>
            <a:ext cx="8686800" cy="6096000"/>
          </a:xfrm>
        </p:spPr>
        <p:txBody>
          <a:bodyPr/>
          <a:lstStyle/>
          <a:p>
            <a:pPr eaLnBrk="1" hangingPunct="1">
              <a:lnSpc>
                <a:spcPct val="80000"/>
              </a:lnSpc>
              <a:buFont typeface="Wingdings 2" pitchFamily="18" charset="2"/>
              <a:buNone/>
            </a:pPr>
            <a:endParaRPr lang="en-US" sz="2150" b="1" dirty="0" smtClean="0"/>
          </a:p>
          <a:p>
            <a:pPr eaLnBrk="1" hangingPunct="1">
              <a:lnSpc>
                <a:spcPct val="80000"/>
              </a:lnSpc>
              <a:buFont typeface="Wingdings 2" pitchFamily="18" charset="2"/>
              <a:buNone/>
            </a:pPr>
            <a:r>
              <a:rPr lang="en-US" sz="2150" b="1" dirty="0" smtClean="0"/>
              <a:t>Rosa </a:t>
            </a:r>
          </a:p>
          <a:p>
            <a:pPr eaLnBrk="1" hangingPunct="1">
              <a:lnSpc>
                <a:spcPct val="80000"/>
              </a:lnSpc>
              <a:buFont typeface="Wingdings 2" pitchFamily="18" charset="2"/>
              <a:buNone/>
            </a:pPr>
            <a:r>
              <a:rPr lang="en-US" sz="2150" b="1" dirty="0" smtClean="0"/>
              <a:t>Determined, brave, strong, loving </a:t>
            </a:r>
          </a:p>
          <a:p>
            <a:pPr eaLnBrk="1" hangingPunct="1">
              <a:lnSpc>
                <a:spcPct val="80000"/>
              </a:lnSpc>
              <a:buFont typeface="Wingdings 2" pitchFamily="18" charset="2"/>
              <a:buNone/>
            </a:pPr>
            <a:r>
              <a:rPr lang="en-US" sz="2150" b="1" dirty="0" smtClean="0"/>
              <a:t>Wife of Raymond Parks, mother of all children </a:t>
            </a:r>
          </a:p>
          <a:p>
            <a:pPr eaLnBrk="1" hangingPunct="1">
              <a:lnSpc>
                <a:spcPct val="80000"/>
              </a:lnSpc>
              <a:buFont typeface="Wingdings 2" pitchFamily="18" charset="2"/>
              <a:buNone/>
            </a:pPr>
            <a:r>
              <a:rPr lang="en-US" sz="2150" b="1" dirty="0" smtClean="0"/>
              <a:t>Who loved equality, freedom, and the benefits of a good education </a:t>
            </a:r>
          </a:p>
          <a:p>
            <a:pPr eaLnBrk="1" hangingPunct="1">
              <a:lnSpc>
                <a:spcPct val="80000"/>
              </a:lnSpc>
              <a:buFont typeface="Wingdings 2" pitchFamily="18" charset="2"/>
              <a:buNone/>
            </a:pPr>
            <a:r>
              <a:rPr lang="en-US" sz="2150" b="1" dirty="0" smtClean="0"/>
              <a:t>Who hated discrimination, loved to stand up for her beliefs, and loved to help others </a:t>
            </a:r>
          </a:p>
          <a:p>
            <a:pPr eaLnBrk="1" hangingPunct="1">
              <a:lnSpc>
                <a:spcPct val="80000"/>
              </a:lnSpc>
              <a:buFont typeface="Wingdings 2" pitchFamily="18" charset="2"/>
              <a:buNone/>
            </a:pPr>
            <a:r>
              <a:rPr lang="en-US" sz="2150" b="1" dirty="0" smtClean="0"/>
              <a:t>Who feared that racism would continue, feared losing the opportunity to make a difference, and feared that young people might lose opportunities to develop strength and courage </a:t>
            </a:r>
          </a:p>
          <a:p>
            <a:pPr eaLnBrk="1" hangingPunct="1">
              <a:lnSpc>
                <a:spcPct val="80000"/>
              </a:lnSpc>
              <a:buFont typeface="Wingdings 2" pitchFamily="18" charset="2"/>
              <a:buNone/>
            </a:pPr>
            <a:r>
              <a:rPr lang="en-US" sz="2150" b="1" dirty="0" smtClean="0"/>
              <a:t>Who changed history as she accomplished great strides for equality and encouraged excellence for all </a:t>
            </a:r>
          </a:p>
          <a:p>
            <a:pPr eaLnBrk="1" hangingPunct="1">
              <a:lnSpc>
                <a:spcPct val="80000"/>
              </a:lnSpc>
              <a:buFont typeface="Wingdings 2" pitchFamily="18" charset="2"/>
              <a:buNone/>
            </a:pPr>
            <a:r>
              <a:rPr lang="en-US" sz="2150" b="1" dirty="0" smtClean="0"/>
              <a:t>Who wanted to see love triumph and see an end to all bias and discrimination in a world in which respect is freely given to all </a:t>
            </a:r>
          </a:p>
          <a:p>
            <a:pPr eaLnBrk="1" hangingPunct="1">
              <a:lnSpc>
                <a:spcPct val="80000"/>
              </a:lnSpc>
              <a:buFont typeface="Wingdings 2" pitchFamily="18" charset="2"/>
              <a:buNone/>
            </a:pPr>
            <a:r>
              <a:rPr lang="en-US" sz="2150" b="1" dirty="0" smtClean="0"/>
              <a:t>Born in Alabama and rests at Woodlawn Cemetery, Detroit, Michigan</a:t>
            </a:r>
          </a:p>
          <a:p>
            <a:pPr eaLnBrk="1" hangingPunct="1">
              <a:lnSpc>
                <a:spcPct val="80000"/>
              </a:lnSpc>
              <a:buFont typeface="Wingdings 2" pitchFamily="18" charset="2"/>
              <a:buNone/>
            </a:pPr>
            <a:r>
              <a:rPr lang="en-US" sz="2150" b="1" dirty="0" smtClean="0"/>
              <a:t>Parks</a:t>
            </a:r>
          </a:p>
          <a:p>
            <a:pPr eaLnBrk="1" hangingPunct="1">
              <a:lnSpc>
                <a:spcPct val="80000"/>
              </a:lnSpc>
              <a:buFont typeface="Wingdings 2" pitchFamily="18" charset="2"/>
              <a:buNone/>
            </a:pPr>
            <a:endParaRPr lang="en-US" sz="2150" b="1" dirty="0" smtClean="0"/>
          </a:p>
          <a:p>
            <a:pPr eaLnBrk="1" hangingPunct="1">
              <a:lnSpc>
                <a:spcPct val="80000"/>
              </a:lnSpc>
              <a:buFont typeface="Wingdings 2" pitchFamily="18" charset="2"/>
              <a:buNone/>
            </a:pPr>
            <a:r>
              <a:rPr lang="en-US" sz="2000" b="1" i="1" u="sng" dirty="0" smtClean="0">
                <a:solidFill>
                  <a:srgbClr val="FFFF00"/>
                </a:solidFill>
              </a:rPr>
              <a:t>NOW YOU TRY . . .  on your own paper  . .  Write your BIOPOEM on your WOMAN of IMPACT.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8229600" cy="908844"/>
          </a:xfrm>
        </p:spPr>
        <p:txBody>
          <a:bodyPr/>
          <a:lstStyle/>
          <a:p>
            <a:pPr marL="484632" eaLnBrk="1" fontAlgn="auto" hangingPunct="1">
              <a:spcAft>
                <a:spcPts val="0"/>
              </a:spcAft>
              <a:defRPr/>
            </a:pPr>
            <a:r>
              <a:rPr smtClean="0">
                <a:solidFill>
                  <a:schemeClr val="accent1">
                    <a:tint val="83000"/>
                    <a:satMod val="150000"/>
                  </a:schemeClr>
                </a:solidFill>
              </a:rPr>
              <a:t>POETIC FORM - Villanelle</a:t>
            </a:r>
            <a:endParaRPr>
              <a:solidFill>
                <a:schemeClr val="accent1">
                  <a:tint val="83000"/>
                  <a:satMod val="150000"/>
                </a:schemeClr>
              </a:solidFill>
            </a:endParaRPr>
          </a:p>
        </p:txBody>
      </p:sp>
      <p:sp>
        <p:nvSpPr>
          <p:cNvPr id="3" name="Content Placeholder 2"/>
          <p:cNvSpPr>
            <a:spLocks noGrp="1"/>
          </p:cNvSpPr>
          <p:nvPr>
            <p:ph idx="1"/>
          </p:nvPr>
        </p:nvSpPr>
        <p:spPr>
          <a:xfrm>
            <a:off x="381000" y="838200"/>
            <a:ext cx="7848600" cy="5715000"/>
          </a:xfrm>
        </p:spPr>
        <p:txBody>
          <a:bodyPr/>
          <a:lstStyle/>
          <a:p>
            <a:pPr eaLnBrk="1" hangingPunct="1"/>
            <a:r>
              <a:rPr lang="en-US" dirty="0" smtClean="0"/>
              <a:t>Do not tell a story or have a conversational tone.</a:t>
            </a:r>
          </a:p>
          <a:p>
            <a:pPr eaLnBrk="1" hangingPunct="1"/>
            <a:r>
              <a:rPr lang="en-US" dirty="0" smtClean="0"/>
              <a:t>Usually accomplishes the task of concentrating the reader on a certain strong emotion.</a:t>
            </a:r>
          </a:p>
          <a:p>
            <a:pPr eaLnBrk="1" hangingPunct="1"/>
            <a:r>
              <a:rPr lang="en-US" dirty="0" smtClean="0"/>
              <a:t>A lot of fun to write this </a:t>
            </a:r>
            <a:r>
              <a:rPr lang="en-US" b="1" dirty="0" smtClean="0"/>
              <a:t>19 line poem</a:t>
            </a:r>
            <a:r>
              <a:rPr lang="en-US" dirty="0" smtClean="0"/>
              <a:t>, </a:t>
            </a:r>
          </a:p>
          <a:p>
            <a:pPr marL="742950" lvl="1" eaLnBrk="1" hangingPunct="1"/>
            <a:r>
              <a:rPr lang="en-US" dirty="0" smtClean="0"/>
              <a:t>has 5 </a:t>
            </a:r>
            <a:r>
              <a:rPr lang="en-US" dirty="0" err="1" smtClean="0"/>
              <a:t>tercets</a:t>
            </a:r>
            <a:r>
              <a:rPr lang="en-US" dirty="0" smtClean="0"/>
              <a:t> (3 line stanza)      -  15 lines</a:t>
            </a:r>
          </a:p>
          <a:p>
            <a:pPr marL="742950" lvl="1" eaLnBrk="1" hangingPunct="1"/>
            <a:r>
              <a:rPr lang="en-US" dirty="0" smtClean="0"/>
              <a:t>one quatrain (4 line stanza)     -   4 lines</a:t>
            </a:r>
          </a:p>
          <a:p>
            <a:pPr eaLnBrk="1" hangingPunct="1"/>
            <a:r>
              <a:rPr lang="en-US" dirty="0" smtClean="0"/>
              <a:t>Only has two end rhyme sounds</a:t>
            </a:r>
          </a:p>
          <a:p>
            <a:pPr eaLnBrk="1" hangingPunct="1">
              <a:buNone/>
            </a:pPr>
            <a:r>
              <a:rPr lang="en-US" sz="3600" b="1" dirty="0" smtClean="0"/>
              <a:t>Rhyme scheme</a:t>
            </a:r>
          </a:p>
          <a:p>
            <a:pPr marL="742950" lvl="1" eaLnBrk="1" hangingPunct="1"/>
            <a:r>
              <a:rPr lang="en-US" dirty="0" smtClean="0"/>
              <a:t>ABA </a:t>
            </a:r>
            <a:r>
              <a:rPr lang="en-US" dirty="0" err="1" smtClean="0"/>
              <a:t>ABA</a:t>
            </a:r>
            <a:r>
              <a:rPr lang="en-US" dirty="0" smtClean="0"/>
              <a:t> </a:t>
            </a:r>
            <a:r>
              <a:rPr lang="en-US" dirty="0" err="1" smtClean="0"/>
              <a:t>ABA</a:t>
            </a:r>
            <a:r>
              <a:rPr lang="en-US" dirty="0" smtClean="0"/>
              <a:t> </a:t>
            </a:r>
            <a:r>
              <a:rPr lang="en-US" dirty="0" err="1" smtClean="0"/>
              <a:t>ABA</a:t>
            </a:r>
            <a:r>
              <a:rPr lang="en-US" dirty="0" smtClean="0"/>
              <a:t> </a:t>
            </a:r>
            <a:r>
              <a:rPr lang="en-US" dirty="0" err="1" smtClean="0"/>
              <a:t>ABA</a:t>
            </a:r>
            <a:r>
              <a:rPr lang="en-US" dirty="0" smtClean="0"/>
              <a:t> ABAA</a:t>
            </a:r>
          </a:p>
          <a:p>
            <a:pPr eaLnBrk="1" hangingPunct="1"/>
            <a:r>
              <a:rPr lang="en-US" dirty="0" smtClean="0"/>
              <a:t>Repeats two lines several times, as refrains</a:t>
            </a:r>
          </a:p>
          <a:p>
            <a:pPr eaLnBrk="1" hangingPunct="1"/>
            <a:r>
              <a:rPr lang="en-US" dirty="0" smtClean="0"/>
              <a:t>Line 1 repeats on lines 6, 12, and 18</a:t>
            </a:r>
          </a:p>
          <a:p>
            <a:pPr eaLnBrk="1" hangingPunct="1"/>
            <a:r>
              <a:rPr lang="en-US" dirty="0" smtClean="0"/>
              <a:t>Line 3 repeats on lines 9, 15, and 19 </a:t>
            </a:r>
          </a:p>
          <a:p>
            <a:pPr eaLnBrk="1" hangingPunct="1"/>
            <a:endParaRPr lang="en-US" dirty="0" smtClean="0"/>
          </a:p>
          <a:p>
            <a:pPr eaLnBrk="1" hangingPunct="1">
              <a:buFont typeface="Wingdings 2" pitchFamily="18" charset="2"/>
              <a:buNone/>
            </a:pPr>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8229600" cy="756443"/>
          </a:xfrm>
        </p:spPr>
        <p:txBody>
          <a:bodyPr/>
          <a:lstStyle/>
          <a:p>
            <a:pPr marL="484632" eaLnBrk="1" fontAlgn="auto" hangingPunct="1">
              <a:spcAft>
                <a:spcPts val="0"/>
              </a:spcAft>
              <a:defRPr/>
            </a:pPr>
            <a:r>
              <a:rPr smtClean="0">
                <a:solidFill>
                  <a:schemeClr val="accent1">
                    <a:tint val="83000"/>
                    <a:satMod val="150000"/>
                  </a:schemeClr>
                </a:solidFill>
              </a:rPr>
              <a:t>Villanelles</a:t>
            </a:r>
            <a:endParaRPr>
              <a:solidFill>
                <a:schemeClr val="accent1">
                  <a:tint val="83000"/>
                  <a:satMod val="150000"/>
                </a:schemeClr>
              </a:solidFill>
            </a:endParaRPr>
          </a:p>
        </p:txBody>
      </p:sp>
      <p:sp>
        <p:nvSpPr>
          <p:cNvPr id="3" name="Content Placeholder 2"/>
          <p:cNvSpPr>
            <a:spLocks noGrp="1"/>
          </p:cNvSpPr>
          <p:nvPr>
            <p:ph idx="1"/>
          </p:nvPr>
        </p:nvSpPr>
        <p:spPr>
          <a:xfrm>
            <a:off x="228600" y="609600"/>
            <a:ext cx="8458200" cy="6248400"/>
          </a:xfrm>
        </p:spPr>
        <p:txBody>
          <a:bodyPr/>
          <a:lstStyle/>
          <a:p>
            <a:pPr algn="ctr" eaLnBrk="1" hangingPunct="1">
              <a:lnSpc>
                <a:spcPct val="80000"/>
              </a:lnSpc>
              <a:buFont typeface="Wingdings 2" pitchFamily="18" charset="2"/>
              <a:buNone/>
            </a:pPr>
            <a:r>
              <a:rPr lang="en-US" sz="1900" b="1" dirty="0" smtClean="0"/>
              <a:t>“Do Not Go Gentle into that Good Night”</a:t>
            </a:r>
          </a:p>
          <a:p>
            <a:pPr algn="ctr" eaLnBrk="1" hangingPunct="1">
              <a:lnSpc>
                <a:spcPct val="80000"/>
              </a:lnSpc>
              <a:buFont typeface="Wingdings 2" pitchFamily="18" charset="2"/>
              <a:buNone/>
            </a:pPr>
            <a:r>
              <a:rPr lang="en-US" sz="1900" b="1" dirty="0" smtClean="0"/>
              <a:t>by Dylan Thomas</a:t>
            </a:r>
          </a:p>
          <a:p>
            <a:pPr algn="ctr" eaLnBrk="1" hangingPunct="1">
              <a:lnSpc>
                <a:spcPct val="80000"/>
              </a:lnSpc>
              <a:buFont typeface="Wingdings 2" pitchFamily="18" charset="2"/>
              <a:buNone/>
            </a:pPr>
            <a:endParaRPr lang="en-US" sz="1900" b="1" dirty="0" smtClean="0"/>
          </a:p>
          <a:p>
            <a:pPr lvl="1" eaLnBrk="1" hangingPunct="1">
              <a:lnSpc>
                <a:spcPct val="80000"/>
              </a:lnSpc>
              <a:buFont typeface="Verdana" pitchFamily="34" charset="0"/>
              <a:buNone/>
            </a:pPr>
            <a:r>
              <a:rPr lang="en-US" sz="1900" b="1" dirty="0" smtClean="0"/>
              <a:t>	</a:t>
            </a:r>
            <a:r>
              <a:rPr lang="en-US" sz="1900" b="1" dirty="0" smtClean="0">
                <a:solidFill>
                  <a:srgbClr val="FFFF00"/>
                </a:solidFill>
              </a:rPr>
              <a:t>Do not go gentle into that good night, 			A</a:t>
            </a:r>
            <a:r>
              <a:rPr lang="en-US" sz="1900" b="1" dirty="0" smtClean="0"/>
              <a:t/>
            </a:r>
            <a:br>
              <a:rPr lang="en-US" sz="1900" b="1" dirty="0" smtClean="0"/>
            </a:br>
            <a:r>
              <a:rPr lang="en-US" sz="1900" b="1" dirty="0" smtClean="0"/>
              <a:t>Old age should burn and rave at close of day; 		</a:t>
            </a:r>
            <a:r>
              <a:rPr lang="en-US" sz="1900" b="1" dirty="0" smtClean="0">
                <a:solidFill>
                  <a:schemeClr val="tx1"/>
                </a:solidFill>
              </a:rPr>
              <a:t>B</a:t>
            </a:r>
            <a:r>
              <a:rPr lang="en-US" sz="1900" b="1" dirty="0" smtClean="0"/>
              <a:t/>
            </a:r>
            <a:br>
              <a:rPr lang="en-US" sz="1900" b="1" dirty="0" smtClean="0"/>
            </a:br>
            <a:r>
              <a:rPr lang="en-US" sz="1900" b="1" dirty="0" smtClean="0">
                <a:solidFill>
                  <a:schemeClr val="bg1"/>
                </a:solidFill>
              </a:rPr>
              <a:t>Rage, rage against the dying of the light. 			A</a:t>
            </a:r>
          </a:p>
          <a:p>
            <a:pPr lvl="1" eaLnBrk="1" hangingPunct="1">
              <a:lnSpc>
                <a:spcPct val="80000"/>
              </a:lnSpc>
              <a:buFont typeface="Verdana" pitchFamily="34" charset="0"/>
              <a:buNone/>
            </a:pPr>
            <a:r>
              <a:rPr lang="en-US" sz="1900" b="1" dirty="0" smtClean="0"/>
              <a:t>	Though wise men at their end know dark is right, </a:t>
            </a:r>
            <a:r>
              <a:rPr lang="en-US" sz="1900" b="1" dirty="0" smtClean="0">
                <a:solidFill>
                  <a:srgbClr val="FFFF00"/>
                </a:solidFill>
              </a:rPr>
              <a:t>		</a:t>
            </a:r>
            <a:r>
              <a:rPr lang="en-US" sz="1900" b="1" dirty="0" smtClean="0">
                <a:solidFill>
                  <a:schemeClr val="tx1"/>
                </a:solidFill>
              </a:rPr>
              <a:t>A</a:t>
            </a:r>
            <a:r>
              <a:rPr lang="en-US" sz="1900" b="1" dirty="0" smtClean="0"/>
              <a:t/>
            </a:r>
            <a:br>
              <a:rPr lang="en-US" sz="1900" b="1" dirty="0" smtClean="0"/>
            </a:br>
            <a:r>
              <a:rPr lang="en-US" sz="1900" b="1" dirty="0" smtClean="0"/>
              <a:t>Because their words had forked no lightning they 		</a:t>
            </a:r>
            <a:r>
              <a:rPr lang="en-US" sz="1900" b="1" dirty="0" smtClean="0">
                <a:solidFill>
                  <a:schemeClr val="tx1"/>
                </a:solidFill>
              </a:rPr>
              <a:t>B</a:t>
            </a:r>
            <a:endParaRPr lang="en-US" sz="1900" b="1" dirty="0" smtClean="0"/>
          </a:p>
          <a:p>
            <a:pPr lvl="1" eaLnBrk="1" hangingPunct="1">
              <a:lnSpc>
                <a:spcPct val="80000"/>
              </a:lnSpc>
              <a:buFont typeface="Verdana" pitchFamily="34" charset="0"/>
              <a:buNone/>
            </a:pPr>
            <a:r>
              <a:rPr lang="en-US" sz="1900" b="1" dirty="0" smtClean="0"/>
              <a:t>	</a:t>
            </a:r>
            <a:r>
              <a:rPr lang="en-US" sz="1900" b="1" dirty="0" smtClean="0">
                <a:solidFill>
                  <a:srgbClr val="FFFF00"/>
                </a:solidFill>
              </a:rPr>
              <a:t>Do not go gentle into that good night. 			A</a:t>
            </a:r>
          </a:p>
          <a:p>
            <a:pPr lvl="1" eaLnBrk="1" hangingPunct="1">
              <a:lnSpc>
                <a:spcPct val="80000"/>
              </a:lnSpc>
              <a:buFont typeface="Verdana" pitchFamily="34" charset="0"/>
              <a:buNone/>
            </a:pPr>
            <a:r>
              <a:rPr lang="en-US" sz="1900" b="1" dirty="0" smtClean="0"/>
              <a:t>	Good men, the last wave by, crying how bright </a:t>
            </a:r>
            <a:r>
              <a:rPr lang="en-US" sz="1900" b="1" dirty="0" smtClean="0">
                <a:solidFill>
                  <a:srgbClr val="FFFF00"/>
                </a:solidFill>
              </a:rPr>
              <a:t> 		</a:t>
            </a:r>
            <a:r>
              <a:rPr lang="en-US" sz="1900" b="1" dirty="0" smtClean="0">
                <a:solidFill>
                  <a:schemeClr val="tx1"/>
                </a:solidFill>
              </a:rPr>
              <a:t>A</a:t>
            </a:r>
            <a:r>
              <a:rPr lang="en-US" sz="1900" b="1" dirty="0" smtClean="0"/>
              <a:t/>
            </a:r>
            <a:br>
              <a:rPr lang="en-US" sz="1900" b="1" dirty="0" smtClean="0"/>
            </a:br>
            <a:r>
              <a:rPr lang="en-US" sz="1900" b="1" dirty="0" smtClean="0"/>
              <a:t>Their frail deeds might have danced in a green bay, 		</a:t>
            </a:r>
            <a:r>
              <a:rPr lang="en-US" sz="1900" b="1" dirty="0" smtClean="0">
                <a:solidFill>
                  <a:schemeClr val="tx1"/>
                </a:solidFill>
              </a:rPr>
              <a:t>B</a:t>
            </a:r>
            <a:r>
              <a:rPr lang="en-US" sz="1900" b="1" dirty="0" smtClean="0"/>
              <a:t/>
            </a:r>
            <a:br>
              <a:rPr lang="en-US" sz="1900" b="1" dirty="0" smtClean="0"/>
            </a:br>
            <a:r>
              <a:rPr lang="en-US" sz="1900" b="1" dirty="0" smtClean="0">
                <a:solidFill>
                  <a:schemeClr val="bg1"/>
                </a:solidFill>
              </a:rPr>
              <a:t>Rage, rage against the dying of the light.</a:t>
            </a:r>
            <a:r>
              <a:rPr lang="en-US" sz="1900" b="1" dirty="0" smtClean="0">
                <a:solidFill>
                  <a:schemeClr val="accent1"/>
                </a:solidFill>
              </a:rPr>
              <a:t> </a:t>
            </a:r>
            <a:r>
              <a:rPr lang="en-US" sz="1900" b="1" dirty="0" smtClean="0">
                <a:solidFill>
                  <a:schemeClr val="bg1"/>
                </a:solidFill>
              </a:rPr>
              <a:t>			A</a:t>
            </a:r>
            <a:endParaRPr lang="en-US" sz="1900" b="1" dirty="0" smtClean="0">
              <a:solidFill>
                <a:schemeClr val="accent1"/>
              </a:solidFill>
            </a:endParaRPr>
          </a:p>
          <a:p>
            <a:pPr lvl="1" eaLnBrk="1" hangingPunct="1">
              <a:lnSpc>
                <a:spcPct val="80000"/>
              </a:lnSpc>
              <a:buFont typeface="Verdana" pitchFamily="34" charset="0"/>
              <a:buNone/>
            </a:pPr>
            <a:r>
              <a:rPr lang="en-US" sz="1900" b="1" dirty="0" smtClean="0"/>
              <a:t>	Wild men who caught and sang the sun in flight, </a:t>
            </a:r>
            <a:r>
              <a:rPr lang="en-US" sz="1900" b="1" dirty="0" smtClean="0">
                <a:solidFill>
                  <a:srgbClr val="FFFF00"/>
                </a:solidFill>
              </a:rPr>
              <a:t>		</a:t>
            </a:r>
            <a:r>
              <a:rPr lang="en-US" sz="1900" b="1" dirty="0" smtClean="0">
                <a:solidFill>
                  <a:schemeClr val="tx1"/>
                </a:solidFill>
              </a:rPr>
              <a:t>A</a:t>
            </a:r>
            <a:r>
              <a:rPr lang="en-US" sz="1900" b="1" dirty="0" smtClean="0"/>
              <a:t/>
            </a:r>
            <a:br>
              <a:rPr lang="en-US" sz="1900" b="1" dirty="0" smtClean="0"/>
            </a:br>
            <a:r>
              <a:rPr lang="en-US" sz="1900" b="1" dirty="0" smtClean="0"/>
              <a:t>And learn, too late, they grieved it on its way, 		</a:t>
            </a:r>
            <a:r>
              <a:rPr lang="en-US" sz="1900" b="1" dirty="0" smtClean="0">
                <a:solidFill>
                  <a:schemeClr val="tx1"/>
                </a:solidFill>
              </a:rPr>
              <a:t>B </a:t>
            </a:r>
            <a:r>
              <a:rPr lang="en-US" sz="1900" b="1" dirty="0" smtClean="0"/>
              <a:t/>
            </a:r>
            <a:br>
              <a:rPr lang="en-US" sz="1900" b="1" dirty="0" smtClean="0"/>
            </a:br>
            <a:r>
              <a:rPr lang="en-US" sz="1900" b="1" dirty="0" smtClean="0">
                <a:solidFill>
                  <a:srgbClr val="FFFF00"/>
                </a:solidFill>
              </a:rPr>
              <a:t>Do not go gentle into that good night. 			A </a:t>
            </a:r>
          </a:p>
          <a:p>
            <a:pPr lvl="1" eaLnBrk="1" hangingPunct="1">
              <a:lnSpc>
                <a:spcPct val="80000"/>
              </a:lnSpc>
              <a:buFont typeface="Verdana" pitchFamily="34" charset="0"/>
              <a:buNone/>
            </a:pPr>
            <a:r>
              <a:rPr lang="en-US" sz="1900" b="1" dirty="0" smtClean="0"/>
              <a:t>	Grave men, near death, who see with blinding sight </a:t>
            </a:r>
            <a:r>
              <a:rPr lang="en-US" sz="1900" b="1" dirty="0" smtClean="0">
                <a:solidFill>
                  <a:srgbClr val="FFFF00"/>
                </a:solidFill>
              </a:rPr>
              <a:t> 	</a:t>
            </a:r>
            <a:r>
              <a:rPr lang="en-US" sz="1900" b="1" dirty="0" smtClean="0">
                <a:solidFill>
                  <a:schemeClr val="tx1"/>
                </a:solidFill>
              </a:rPr>
              <a:t>A</a:t>
            </a:r>
            <a:r>
              <a:rPr lang="en-US" sz="1900" b="1" dirty="0" smtClean="0"/>
              <a:t/>
            </a:r>
            <a:br>
              <a:rPr lang="en-US" sz="1900" b="1" dirty="0" smtClean="0"/>
            </a:br>
            <a:r>
              <a:rPr lang="en-US" sz="1900" b="1" dirty="0" smtClean="0"/>
              <a:t>Blind eyes could blaze like meteors and be gay, 		</a:t>
            </a:r>
            <a:r>
              <a:rPr lang="en-US" sz="1900" b="1" dirty="0" smtClean="0">
                <a:solidFill>
                  <a:schemeClr val="tx1"/>
                </a:solidFill>
              </a:rPr>
              <a:t>B </a:t>
            </a:r>
            <a:r>
              <a:rPr lang="en-US" sz="1900" b="1" dirty="0" smtClean="0"/>
              <a:t/>
            </a:r>
            <a:br>
              <a:rPr lang="en-US" sz="1900" b="1" dirty="0" smtClean="0"/>
            </a:br>
            <a:r>
              <a:rPr lang="en-US" sz="1900" b="1" dirty="0" smtClean="0">
                <a:solidFill>
                  <a:schemeClr val="bg1"/>
                </a:solidFill>
              </a:rPr>
              <a:t>Rage, rage against the dying of the light. 			A</a:t>
            </a:r>
          </a:p>
          <a:p>
            <a:pPr lvl="1" eaLnBrk="1" hangingPunct="1">
              <a:lnSpc>
                <a:spcPct val="80000"/>
              </a:lnSpc>
              <a:buFont typeface="Verdana" pitchFamily="34" charset="0"/>
              <a:buNone/>
            </a:pPr>
            <a:r>
              <a:rPr lang="en-US" sz="1900" b="1" dirty="0" smtClean="0"/>
              <a:t>	And you, my father, there on the sad height, </a:t>
            </a:r>
            <a:r>
              <a:rPr lang="en-US" sz="1900" b="1" dirty="0" smtClean="0">
                <a:solidFill>
                  <a:srgbClr val="FFFF00"/>
                </a:solidFill>
              </a:rPr>
              <a:t>		</a:t>
            </a:r>
            <a:r>
              <a:rPr lang="en-US" sz="1900" b="1" dirty="0" smtClean="0">
                <a:solidFill>
                  <a:schemeClr val="tx1"/>
                </a:solidFill>
              </a:rPr>
              <a:t>A</a:t>
            </a:r>
            <a:r>
              <a:rPr lang="en-US" sz="1900" b="1" dirty="0" smtClean="0"/>
              <a:t/>
            </a:r>
            <a:br>
              <a:rPr lang="en-US" sz="1900" b="1" dirty="0" smtClean="0"/>
            </a:br>
            <a:r>
              <a:rPr lang="en-US" sz="1900" b="1" dirty="0" smtClean="0"/>
              <a:t>Curse, bless me now with your fierce tears, I pray. 		</a:t>
            </a:r>
            <a:r>
              <a:rPr lang="en-US" sz="1900" b="1" dirty="0" smtClean="0">
                <a:solidFill>
                  <a:schemeClr val="tx1"/>
                </a:solidFill>
              </a:rPr>
              <a:t>B </a:t>
            </a:r>
            <a:r>
              <a:rPr lang="en-US" sz="1900" b="1" dirty="0" smtClean="0"/>
              <a:t/>
            </a:r>
            <a:br>
              <a:rPr lang="en-US" sz="1900" b="1" dirty="0" smtClean="0"/>
            </a:br>
            <a:r>
              <a:rPr lang="en-US" sz="1900" b="1" dirty="0" smtClean="0">
                <a:solidFill>
                  <a:srgbClr val="FFFF00"/>
                </a:solidFill>
              </a:rPr>
              <a:t>Do not go gentle into that good night. 			A</a:t>
            </a:r>
            <a:r>
              <a:rPr lang="en-US" sz="1900" b="1" dirty="0" smtClean="0"/>
              <a:t/>
            </a:r>
            <a:br>
              <a:rPr lang="en-US" sz="1900" b="1" dirty="0" smtClean="0"/>
            </a:br>
            <a:r>
              <a:rPr lang="en-US" sz="1900" b="1" dirty="0" smtClean="0">
                <a:solidFill>
                  <a:schemeClr val="bg1"/>
                </a:solidFill>
              </a:rPr>
              <a:t>Rage, rage against the dying of the light. 			A</a:t>
            </a:r>
          </a:p>
          <a:p>
            <a:pPr lvl="1" eaLnBrk="1" hangingPunct="1">
              <a:lnSpc>
                <a:spcPct val="80000"/>
              </a:lnSpc>
              <a:buFont typeface="Verdana" pitchFamily="34" charset="0"/>
              <a:buNone/>
            </a:pPr>
            <a:endParaRPr lang="en-US" sz="1900" b="1" dirty="0" smtClean="0">
              <a:solidFill>
                <a:schemeClr val="bg1"/>
              </a:solidFill>
            </a:endParaRPr>
          </a:p>
          <a:p>
            <a:pPr lvl="1" eaLnBrk="1" hangingPunct="1">
              <a:lnSpc>
                <a:spcPct val="80000"/>
              </a:lnSpc>
              <a:buFont typeface="Verdana" pitchFamily="34" charset="0"/>
              <a:buNone/>
            </a:pPr>
            <a:r>
              <a:rPr lang="en-US" sz="2800" b="1" dirty="0" smtClean="0">
                <a:solidFill>
                  <a:schemeClr val="tx1"/>
                </a:solidFill>
              </a:rPr>
              <a:t>NOW YOU TRY . . . . . on your own paper. </a:t>
            </a:r>
          </a:p>
          <a:p>
            <a:pPr eaLnBrk="1" hangingPunct="1">
              <a:lnSpc>
                <a:spcPct val="80000"/>
              </a:lnSpc>
            </a:pPr>
            <a:endParaRPr lang="en-US" sz="1900" b="1" dirty="0" smtClean="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anim calcmode="lin" valueType="num">
                                      <p:cBhvr additive="base">
                                        <p:cTn id="4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Content Placeholder 1"/>
          <p:cNvSpPr>
            <a:spLocks noGrp="1"/>
          </p:cNvSpPr>
          <p:nvPr>
            <p:ph idx="1"/>
          </p:nvPr>
        </p:nvSpPr>
        <p:spPr>
          <a:xfrm>
            <a:off x="0" y="990600"/>
            <a:ext cx="8534400" cy="5867400"/>
          </a:xfrm>
        </p:spPr>
        <p:txBody>
          <a:bodyPr/>
          <a:lstStyle/>
          <a:p>
            <a:pPr eaLnBrk="1" hangingPunct="1"/>
            <a:r>
              <a:rPr lang="en-US" sz="3200" dirty="0" smtClean="0"/>
              <a:t>A </a:t>
            </a:r>
            <a:r>
              <a:rPr lang="en-US" sz="3200" dirty="0" err="1" smtClean="0"/>
              <a:t>cinquain</a:t>
            </a:r>
            <a:r>
              <a:rPr lang="en-US" sz="3200" dirty="0" smtClean="0"/>
              <a:t> is a five line poem.</a:t>
            </a:r>
          </a:p>
          <a:p>
            <a:pPr eaLnBrk="1" hangingPunct="1"/>
            <a:r>
              <a:rPr lang="en-US" sz="3200" dirty="0" smtClean="0"/>
              <a:t>Usually about a person place or thing (noun)</a:t>
            </a:r>
          </a:p>
          <a:p>
            <a:pPr eaLnBrk="1" hangingPunct="1"/>
            <a:r>
              <a:rPr lang="en-US" sz="3200" dirty="0" smtClean="0"/>
              <a:t>Usually a titled poem where the title is the 5</a:t>
            </a:r>
            <a:r>
              <a:rPr lang="en-US" sz="3200" baseline="30000" dirty="0" smtClean="0"/>
              <a:t>th</a:t>
            </a:r>
            <a:r>
              <a:rPr lang="en-US" sz="3200" dirty="0" smtClean="0"/>
              <a:t> line.</a:t>
            </a:r>
          </a:p>
          <a:p>
            <a:pPr lvl="1" eaLnBrk="1" hangingPunct="1"/>
            <a:r>
              <a:rPr lang="en-US" sz="2800" b="1" dirty="0" smtClean="0">
                <a:solidFill>
                  <a:srgbClr val="FFFF00"/>
                </a:solidFill>
              </a:rPr>
              <a:t>Line 1</a:t>
            </a:r>
            <a:r>
              <a:rPr lang="en-US" sz="2800" b="1" dirty="0" smtClean="0"/>
              <a:t>: a synonym for the title</a:t>
            </a:r>
          </a:p>
          <a:p>
            <a:pPr lvl="1" eaLnBrk="1" hangingPunct="1"/>
            <a:r>
              <a:rPr lang="en-US" sz="2800" b="1" dirty="0" smtClean="0">
                <a:solidFill>
                  <a:srgbClr val="FFFF00"/>
                </a:solidFill>
              </a:rPr>
              <a:t>Line 2</a:t>
            </a:r>
            <a:r>
              <a:rPr lang="en-US" sz="2800" b="1" dirty="0" smtClean="0"/>
              <a:t>: two adjectives or adjectival phrases describing the title</a:t>
            </a:r>
          </a:p>
          <a:p>
            <a:pPr lvl="1" eaLnBrk="1" hangingPunct="1"/>
            <a:r>
              <a:rPr lang="en-US" sz="2800" b="1" dirty="0" smtClean="0">
                <a:solidFill>
                  <a:srgbClr val="FFFF00"/>
                </a:solidFill>
              </a:rPr>
              <a:t>Line 3</a:t>
            </a:r>
            <a:r>
              <a:rPr lang="en-US" sz="2800" b="1" dirty="0" smtClean="0"/>
              <a:t>: three “–</a:t>
            </a:r>
            <a:r>
              <a:rPr lang="en-US" sz="2800" b="1" dirty="0" err="1" smtClean="0"/>
              <a:t>ing</a:t>
            </a:r>
            <a:r>
              <a:rPr lang="en-US" sz="2800" b="1" dirty="0" smtClean="0"/>
              <a:t>” action verbs or verbal phrases</a:t>
            </a:r>
          </a:p>
          <a:p>
            <a:pPr lvl="1" eaLnBrk="1" hangingPunct="1"/>
            <a:r>
              <a:rPr lang="en-US" sz="2800" b="1" dirty="0" smtClean="0">
                <a:solidFill>
                  <a:srgbClr val="FFFF00"/>
                </a:solidFill>
              </a:rPr>
              <a:t>Line 4</a:t>
            </a:r>
            <a:r>
              <a:rPr lang="en-US" sz="2800" b="1" dirty="0" smtClean="0"/>
              <a:t>: a related phrase </a:t>
            </a:r>
          </a:p>
          <a:p>
            <a:pPr lvl="1" eaLnBrk="1" hangingPunct="1"/>
            <a:r>
              <a:rPr lang="en-US" sz="2800" b="1" dirty="0" smtClean="0">
                <a:solidFill>
                  <a:srgbClr val="FFFF00"/>
                </a:solidFill>
              </a:rPr>
              <a:t>Line 5</a:t>
            </a:r>
            <a:r>
              <a:rPr lang="en-US" sz="2800" b="1" dirty="0" smtClean="0"/>
              <a:t>: </a:t>
            </a:r>
            <a:r>
              <a:rPr lang="en-US" sz="3200" b="1" dirty="0" smtClean="0"/>
              <a:t>a one-word title (in other words, a noun that tells what the poem is about )</a:t>
            </a:r>
            <a:endParaRPr lang="en-US" sz="3200" dirty="0" smtClean="0"/>
          </a:p>
        </p:txBody>
      </p:sp>
      <p:sp>
        <p:nvSpPr>
          <p:cNvPr id="3" name="Title 2"/>
          <p:cNvSpPr>
            <a:spLocks noGrp="1"/>
          </p:cNvSpPr>
          <p:nvPr>
            <p:ph type="title"/>
          </p:nvPr>
        </p:nvSpPr>
        <p:spPr>
          <a:xfrm>
            <a:off x="0" y="0"/>
            <a:ext cx="9144000" cy="914400"/>
          </a:xfrm>
        </p:spPr>
        <p:txBody>
          <a:bodyPr/>
          <a:lstStyle/>
          <a:p>
            <a:pPr eaLnBrk="1" hangingPunct="1">
              <a:defRPr/>
            </a:pPr>
            <a:r>
              <a:rPr smtClean="0">
                <a:solidFill>
                  <a:srgbClr val="FF0000"/>
                </a:solidFill>
              </a:rPr>
              <a:t>POETIC FORM - Cinquain</a:t>
            </a:r>
            <a:endParaRPr>
              <a:solidFill>
                <a:srgbClr val="FF0000"/>
              </a:solidFill>
            </a:endParaRPr>
          </a:p>
        </p:txBody>
      </p:sp>
    </p:spTree>
  </p:cSld>
  <p:clrMapOvr>
    <a:masterClrMapping/>
  </p:clrMapOvr>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533400" y="1371600"/>
            <a:ext cx="3429000" cy="2438400"/>
          </a:xfrm>
          <a:ln>
            <a:solidFill>
              <a:schemeClr val="tx2">
                <a:lumMod val="75000"/>
              </a:schemeClr>
            </a:solidFill>
          </a:ln>
        </p:spPr>
        <p:txBody>
          <a:bodyPr/>
          <a:lstStyle/>
          <a:p>
            <a:pPr algn="ctr" eaLnBrk="1" hangingPunct="1">
              <a:buFont typeface="Wingdings 2" pitchFamily="18" charset="2"/>
              <a:buNone/>
              <a:defRPr/>
            </a:pPr>
            <a:r>
              <a:rPr lang="en-US" sz="2000" b="1" dirty="0" err="1" smtClean="0"/>
              <a:t>Jasem</a:t>
            </a:r>
            <a:endParaRPr lang="en-US" sz="2000" b="1" dirty="0" smtClean="0"/>
          </a:p>
          <a:p>
            <a:pPr algn="ctr" eaLnBrk="1" hangingPunct="1">
              <a:buFont typeface="Wingdings 2" pitchFamily="18" charset="2"/>
              <a:buNone/>
              <a:defRPr/>
            </a:pPr>
            <a:r>
              <a:rPr lang="en-US" sz="2000" b="1" dirty="0" smtClean="0"/>
              <a:t>Happy, active</a:t>
            </a:r>
            <a:endParaRPr lang="en-US" sz="2000" dirty="0" smtClean="0"/>
          </a:p>
          <a:p>
            <a:pPr algn="ctr" eaLnBrk="1" hangingPunct="1">
              <a:buFont typeface="Wingdings 2" pitchFamily="18" charset="2"/>
              <a:buNone/>
              <a:defRPr/>
            </a:pPr>
            <a:r>
              <a:rPr lang="en-US" sz="2000" b="1" dirty="0" smtClean="0"/>
              <a:t>Smiling, running, jumping</a:t>
            </a:r>
            <a:endParaRPr lang="en-US" sz="2000" dirty="0" smtClean="0"/>
          </a:p>
          <a:p>
            <a:pPr algn="ctr" eaLnBrk="1" hangingPunct="1">
              <a:buFont typeface="Wingdings 2" pitchFamily="18" charset="2"/>
              <a:buNone/>
              <a:defRPr/>
            </a:pPr>
            <a:r>
              <a:rPr lang="en-US" sz="2000" b="1" dirty="0" smtClean="0"/>
              <a:t>Eats lots of ketchup</a:t>
            </a:r>
            <a:endParaRPr lang="en-US" sz="2000" dirty="0" smtClean="0"/>
          </a:p>
          <a:p>
            <a:pPr algn="ctr" eaLnBrk="1" hangingPunct="1">
              <a:buFont typeface="Wingdings 2" pitchFamily="18" charset="2"/>
              <a:buNone/>
              <a:defRPr/>
            </a:pPr>
            <a:r>
              <a:rPr lang="en-US" sz="2000" b="1" dirty="0" smtClean="0"/>
              <a:t>Brother</a:t>
            </a:r>
            <a:endParaRPr lang="en-US" sz="2000" dirty="0" smtClean="0"/>
          </a:p>
          <a:p>
            <a:pPr eaLnBrk="1" hangingPunct="1">
              <a:buFont typeface="Wingdings 2" pitchFamily="18" charset="2"/>
              <a:buNone/>
              <a:defRPr/>
            </a:pPr>
            <a:r>
              <a:rPr lang="en-US" sz="2000" dirty="0" smtClean="0"/>
              <a:t>(by </a:t>
            </a:r>
            <a:r>
              <a:rPr lang="en-US" sz="2000" dirty="0" err="1" smtClean="0"/>
              <a:t>Nabil</a:t>
            </a:r>
            <a:r>
              <a:rPr lang="en-US" sz="2000" dirty="0" smtClean="0"/>
              <a:t>)</a:t>
            </a:r>
          </a:p>
          <a:p>
            <a:pPr eaLnBrk="1" hangingPunct="1">
              <a:buFont typeface="Wingdings 2" pitchFamily="18" charset="2"/>
              <a:buNone/>
              <a:defRPr/>
            </a:pPr>
            <a:endParaRPr lang="en-US" sz="2000" dirty="0"/>
          </a:p>
        </p:txBody>
      </p:sp>
      <p:sp>
        <p:nvSpPr>
          <p:cNvPr id="3" name="Title 2"/>
          <p:cNvSpPr>
            <a:spLocks noGrp="1"/>
          </p:cNvSpPr>
          <p:nvPr>
            <p:ph type="title"/>
          </p:nvPr>
        </p:nvSpPr>
        <p:spPr>
          <a:xfrm>
            <a:off x="0" y="0"/>
            <a:ext cx="9144000" cy="838200"/>
          </a:xfrm>
        </p:spPr>
        <p:txBody>
          <a:bodyPr>
            <a:normAutofit fontScale="90000"/>
          </a:bodyPr>
          <a:lstStyle/>
          <a:p>
            <a:pPr eaLnBrk="1" hangingPunct="1">
              <a:defRPr/>
            </a:pPr>
            <a:r>
              <a:rPr smtClean="0">
                <a:solidFill>
                  <a:srgbClr val="FF0000"/>
                </a:solidFill>
              </a:rPr>
              <a:t>Cinquain Poems (The WEAK EXAMPLES)</a:t>
            </a:r>
            <a:endParaRPr>
              <a:solidFill>
                <a:srgbClr val="FF0000"/>
              </a:solidFill>
            </a:endParaRPr>
          </a:p>
        </p:txBody>
      </p:sp>
      <p:sp>
        <p:nvSpPr>
          <p:cNvPr id="4" name="Content Placeholder 1"/>
          <p:cNvSpPr txBox="1">
            <a:spLocks/>
          </p:cNvSpPr>
          <p:nvPr/>
        </p:nvSpPr>
        <p:spPr bwMode="auto">
          <a:xfrm>
            <a:off x="533400" y="3886200"/>
            <a:ext cx="3657600" cy="2438400"/>
          </a:xfrm>
          <a:prstGeom prst="rect">
            <a:avLst/>
          </a:prstGeom>
          <a:noFill/>
          <a:ln w="9525">
            <a:solidFill>
              <a:schemeClr val="tx2">
                <a:lumMod val="75000"/>
              </a:schemeClr>
            </a:solidFill>
            <a:miter lim="800000"/>
            <a:headEnd/>
            <a:tailEnd/>
          </a:ln>
        </p:spPr>
        <p:txBody>
          <a:bodyPr/>
          <a:lstStyle/>
          <a:p>
            <a:pPr algn="ctr">
              <a:defRPr/>
            </a:pPr>
            <a:r>
              <a:rPr lang="en-US" sz="2000" b="1" dirty="0">
                <a:latin typeface="Arial" charset="0"/>
              </a:rPr>
              <a:t>Trees</a:t>
            </a:r>
          </a:p>
          <a:p>
            <a:pPr algn="ctr">
              <a:defRPr/>
            </a:pPr>
            <a:r>
              <a:rPr lang="en-US" sz="2000" b="1" dirty="0">
                <a:latin typeface="Arial" charset="0"/>
              </a:rPr>
              <a:t>Brown, green</a:t>
            </a:r>
            <a:endParaRPr lang="en-US" sz="2000" dirty="0">
              <a:latin typeface="Arial" charset="0"/>
            </a:endParaRPr>
          </a:p>
          <a:p>
            <a:pPr algn="ctr">
              <a:defRPr/>
            </a:pPr>
            <a:r>
              <a:rPr lang="en-US" sz="2000" b="1" dirty="0">
                <a:latin typeface="Arial" charset="0"/>
              </a:rPr>
              <a:t>Growing, bending, swaying</a:t>
            </a:r>
            <a:endParaRPr lang="en-US" sz="2000" dirty="0">
              <a:latin typeface="Arial" charset="0"/>
            </a:endParaRPr>
          </a:p>
          <a:p>
            <a:pPr algn="ctr">
              <a:defRPr/>
            </a:pPr>
            <a:r>
              <a:rPr lang="en-US" sz="2000" b="1" dirty="0">
                <a:latin typeface="Arial" charset="0"/>
              </a:rPr>
              <a:t>Reaching for the sky</a:t>
            </a:r>
            <a:endParaRPr lang="en-US" sz="2000" dirty="0">
              <a:latin typeface="Arial" charset="0"/>
            </a:endParaRPr>
          </a:p>
          <a:p>
            <a:pPr algn="ctr">
              <a:defRPr/>
            </a:pPr>
            <a:r>
              <a:rPr lang="en-US" sz="2000" b="1" dirty="0">
                <a:latin typeface="Arial" charset="0"/>
              </a:rPr>
              <a:t>Interesting</a:t>
            </a:r>
          </a:p>
          <a:p>
            <a:pPr>
              <a:defRPr/>
            </a:pPr>
            <a:endParaRPr lang="en-US" sz="2000" dirty="0">
              <a:latin typeface="Arial" charset="0"/>
            </a:endParaRPr>
          </a:p>
          <a:p>
            <a:pPr>
              <a:defRPr/>
            </a:pPr>
            <a:r>
              <a:rPr lang="en-US" sz="2000" dirty="0">
                <a:latin typeface="Arial" charset="0"/>
              </a:rPr>
              <a:t>(by Hayley)</a:t>
            </a:r>
          </a:p>
          <a:p>
            <a:pPr marL="273050" indent="-273050">
              <a:spcBef>
                <a:spcPts val="600"/>
              </a:spcBef>
              <a:buClr>
                <a:schemeClr val="accent2"/>
              </a:buClr>
              <a:buSzPct val="85000"/>
              <a:buFont typeface="Wingdings 2" pitchFamily="18" charset="2"/>
              <a:buNone/>
              <a:defRPr/>
            </a:pPr>
            <a:endParaRPr lang="en-US" sz="2000" dirty="0">
              <a:latin typeface="+mn-lt"/>
            </a:endParaRPr>
          </a:p>
        </p:txBody>
      </p:sp>
      <p:sp>
        <p:nvSpPr>
          <p:cNvPr id="5" name="Content Placeholder 1"/>
          <p:cNvSpPr txBox="1">
            <a:spLocks/>
          </p:cNvSpPr>
          <p:nvPr/>
        </p:nvSpPr>
        <p:spPr bwMode="auto">
          <a:xfrm>
            <a:off x="4419600" y="3886200"/>
            <a:ext cx="3429000" cy="2438400"/>
          </a:xfrm>
          <a:prstGeom prst="rect">
            <a:avLst/>
          </a:prstGeom>
          <a:noFill/>
          <a:ln w="9525">
            <a:solidFill>
              <a:schemeClr val="tx2">
                <a:lumMod val="75000"/>
              </a:schemeClr>
            </a:solidFill>
            <a:miter lim="800000"/>
            <a:headEnd/>
            <a:tailEnd/>
          </a:ln>
        </p:spPr>
        <p:txBody>
          <a:bodyPr/>
          <a:lstStyle/>
          <a:p>
            <a:pPr algn="ctr">
              <a:defRPr/>
            </a:pPr>
            <a:r>
              <a:rPr lang="en-US" sz="2000" b="1" dirty="0">
                <a:latin typeface="Arial" charset="0"/>
              </a:rPr>
              <a:t>School</a:t>
            </a:r>
            <a:endParaRPr lang="en-US" sz="2000" dirty="0">
              <a:latin typeface="Arial" charset="0"/>
            </a:endParaRPr>
          </a:p>
          <a:p>
            <a:pPr algn="ctr">
              <a:defRPr/>
            </a:pPr>
            <a:r>
              <a:rPr lang="en-US" sz="2000" b="1" dirty="0">
                <a:latin typeface="Arial" charset="0"/>
              </a:rPr>
              <a:t>Fun, boring</a:t>
            </a:r>
            <a:endParaRPr lang="en-US" sz="2000" dirty="0">
              <a:latin typeface="Arial" charset="0"/>
            </a:endParaRPr>
          </a:p>
          <a:p>
            <a:pPr algn="ctr">
              <a:defRPr/>
            </a:pPr>
            <a:r>
              <a:rPr lang="en-US" sz="2000" b="1" dirty="0">
                <a:latin typeface="Arial" charset="0"/>
              </a:rPr>
              <a:t>Playing, working, doing</a:t>
            </a:r>
            <a:endParaRPr lang="en-US" sz="2000" dirty="0">
              <a:latin typeface="Arial" charset="0"/>
            </a:endParaRPr>
          </a:p>
          <a:p>
            <a:pPr algn="ctr">
              <a:defRPr/>
            </a:pPr>
            <a:r>
              <a:rPr lang="en-US" sz="2000" b="1" dirty="0">
                <a:latin typeface="Arial" charset="0"/>
              </a:rPr>
              <a:t>Field trips are fun, but not the seaweed one</a:t>
            </a:r>
            <a:endParaRPr lang="en-US" sz="2000" dirty="0">
              <a:latin typeface="Arial" charset="0"/>
            </a:endParaRPr>
          </a:p>
          <a:p>
            <a:pPr algn="ctr">
              <a:defRPr/>
            </a:pPr>
            <a:r>
              <a:rPr lang="en-US" sz="2000" b="1" dirty="0">
                <a:latin typeface="Arial" charset="0"/>
              </a:rPr>
              <a:t>Work</a:t>
            </a:r>
            <a:endParaRPr lang="en-US" sz="2000" dirty="0">
              <a:latin typeface="Arial" charset="0"/>
            </a:endParaRPr>
          </a:p>
          <a:p>
            <a:pPr>
              <a:defRPr/>
            </a:pPr>
            <a:r>
              <a:rPr lang="en-US" sz="2000" dirty="0">
                <a:latin typeface="Arial" charset="0"/>
              </a:rPr>
              <a:t>(by Tyler)</a:t>
            </a:r>
          </a:p>
          <a:p>
            <a:pPr marL="273050" indent="-273050">
              <a:spcBef>
                <a:spcPts val="600"/>
              </a:spcBef>
              <a:buClr>
                <a:schemeClr val="accent2"/>
              </a:buClr>
              <a:buSzPct val="85000"/>
              <a:buFont typeface="Wingdings 2" pitchFamily="18" charset="2"/>
              <a:buNone/>
              <a:defRPr/>
            </a:pPr>
            <a:endParaRPr lang="en-US" sz="2000" dirty="0">
              <a:latin typeface="+mn-lt"/>
            </a:endParaRPr>
          </a:p>
        </p:txBody>
      </p:sp>
      <p:sp>
        <p:nvSpPr>
          <p:cNvPr id="6" name="Content Placeholder 1"/>
          <p:cNvSpPr txBox="1">
            <a:spLocks/>
          </p:cNvSpPr>
          <p:nvPr/>
        </p:nvSpPr>
        <p:spPr bwMode="auto">
          <a:xfrm>
            <a:off x="4572000" y="1371600"/>
            <a:ext cx="3429000" cy="2438400"/>
          </a:xfrm>
          <a:prstGeom prst="rect">
            <a:avLst/>
          </a:prstGeom>
          <a:noFill/>
          <a:ln w="9525">
            <a:solidFill>
              <a:schemeClr val="tx2">
                <a:lumMod val="75000"/>
              </a:schemeClr>
            </a:solidFill>
            <a:miter lim="800000"/>
            <a:headEnd/>
            <a:tailEnd/>
          </a:ln>
        </p:spPr>
        <p:txBody>
          <a:bodyPr/>
          <a:lstStyle/>
          <a:p>
            <a:pPr algn="ctr">
              <a:defRPr/>
            </a:pPr>
            <a:r>
              <a:rPr lang="en-US" sz="2000" b="1" dirty="0">
                <a:latin typeface="Arial" charset="0"/>
              </a:rPr>
              <a:t>Caramel</a:t>
            </a:r>
            <a:endParaRPr lang="en-US" sz="2000" dirty="0">
              <a:latin typeface="Arial" charset="0"/>
            </a:endParaRPr>
          </a:p>
          <a:p>
            <a:pPr algn="ctr">
              <a:defRPr/>
            </a:pPr>
            <a:r>
              <a:rPr lang="en-US" sz="2000" b="1" dirty="0">
                <a:latin typeface="Arial" charset="0"/>
              </a:rPr>
              <a:t>Yummy, sweet</a:t>
            </a:r>
            <a:endParaRPr lang="en-US" sz="2000" dirty="0">
              <a:latin typeface="Arial" charset="0"/>
            </a:endParaRPr>
          </a:p>
          <a:p>
            <a:pPr algn="ctr">
              <a:defRPr/>
            </a:pPr>
            <a:r>
              <a:rPr lang="en-US" sz="2000" b="1" dirty="0">
                <a:latin typeface="Arial" charset="0"/>
              </a:rPr>
              <a:t>Runny, gushy, brown</a:t>
            </a:r>
            <a:endParaRPr lang="en-US" sz="2000" dirty="0">
              <a:latin typeface="Arial" charset="0"/>
            </a:endParaRPr>
          </a:p>
          <a:p>
            <a:pPr algn="ctr">
              <a:defRPr/>
            </a:pPr>
            <a:r>
              <a:rPr lang="en-US" sz="2000" b="1" dirty="0">
                <a:latin typeface="Arial" charset="0"/>
              </a:rPr>
              <a:t>I love caramel chocolate</a:t>
            </a:r>
            <a:endParaRPr lang="en-US" sz="2000" dirty="0">
              <a:latin typeface="Arial" charset="0"/>
            </a:endParaRPr>
          </a:p>
          <a:p>
            <a:pPr algn="ctr">
              <a:defRPr/>
            </a:pPr>
            <a:r>
              <a:rPr lang="en-US" sz="2000" b="1" dirty="0">
                <a:latin typeface="Arial" charset="0"/>
              </a:rPr>
              <a:t>Fantastic</a:t>
            </a:r>
            <a:endParaRPr lang="en-US" sz="2000" dirty="0">
              <a:latin typeface="Arial" charset="0"/>
            </a:endParaRPr>
          </a:p>
          <a:p>
            <a:pPr>
              <a:defRPr/>
            </a:pPr>
            <a:endParaRPr lang="en-US" sz="2000" dirty="0">
              <a:latin typeface="Arial" charset="0"/>
            </a:endParaRPr>
          </a:p>
          <a:p>
            <a:pPr>
              <a:defRPr/>
            </a:pPr>
            <a:r>
              <a:rPr lang="en-US" sz="2000" dirty="0">
                <a:latin typeface="Arial" charset="0"/>
              </a:rPr>
              <a:t>(by Natalia)</a:t>
            </a:r>
          </a:p>
          <a:p>
            <a:pPr marL="273050" indent="-273050">
              <a:spcBef>
                <a:spcPts val="600"/>
              </a:spcBef>
              <a:buClr>
                <a:schemeClr val="accent2"/>
              </a:buClr>
              <a:buSzPct val="85000"/>
              <a:buFont typeface="Wingdings 2" pitchFamily="18" charset="2"/>
              <a:buNone/>
              <a:defRPr/>
            </a:pPr>
            <a:endParaRPr lang="en-US" sz="2000" dirty="0">
              <a:latin typeface="+mn-lt"/>
            </a:endParaRPr>
          </a:p>
        </p:txBody>
      </p:sp>
      <p:sp>
        <p:nvSpPr>
          <p:cNvPr id="98311" name="Rectangle 6"/>
          <p:cNvSpPr>
            <a:spLocks noChangeArrowheads="1"/>
          </p:cNvSpPr>
          <p:nvPr/>
        </p:nvSpPr>
        <p:spPr bwMode="auto">
          <a:xfrm>
            <a:off x="381000" y="6488113"/>
            <a:ext cx="8077200" cy="369887"/>
          </a:xfrm>
          <a:prstGeom prst="rect">
            <a:avLst/>
          </a:prstGeom>
          <a:noFill/>
          <a:ln w="9525">
            <a:noFill/>
            <a:miter lim="800000"/>
            <a:headEnd/>
            <a:tailEnd/>
          </a:ln>
        </p:spPr>
        <p:txBody>
          <a:bodyPr>
            <a:spAutoFit/>
          </a:bodyPr>
          <a:lstStyle/>
          <a:p>
            <a:r>
              <a:rPr lang="en-US"/>
              <a:t>http://hrsbstaff.ednet.ns.ca/davidc/6c_files/Poem%20pics/6ccinquains02.htm</a:t>
            </a:r>
          </a:p>
        </p:txBody>
      </p:sp>
      <p:sp>
        <p:nvSpPr>
          <p:cNvPr id="8" name="TextBox 7"/>
          <p:cNvSpPr txBox="1"/>
          <p:nvPr/>
        </p:nvSpPr>
        <p:spPr>
          <a:xfrm>
            <a:off x="7010400" y="2743200"/>
            <a:ext cx="1600200" cy="369332"/>
          </a:xfrm>
          <a:prstGeom prst="rect">
            <a:avLst/>
          </a:prstGeom>
          <a:solidFill>
            <a:schemeClr val="tx1">
              <a:lumMod val="85000"/>
            </a:schemeClr>
          </a:solidFill>
          <a:ln>
            <a:solidFill>
              <a:srgbClr val="FF0000"/>
            </a:solidFill>
          </a:ln>
        </p:spPr>
        <p:txBody>
          <a:bodyPr wrap="square" rtlCol="0">
            <a:spAutoFit/>
          </a:bodyPr>
          <a:lstStyle/>
          <a:p>
            <a:r>
              <a:rPr lang="en-US" dirty="0" smtClean="0">
                <a:solidFill>
                  <a:srgbClr val="FF0000"/>
                </a:solidFill>
                <a:latin typeface="Century Gothic" pitchFamily="34" charset="0"/>
              </a:rPr>
              <a:t>Rules broken</a:t>
            </a:r>
            <a:endParaRPr lang="en-US" dirty="0">
              <a:solidFill>
                <a:srgbClr val="FF0000"/>
              </a:solidFill>
              <a:latin typeface="Century Gothic" pitchFamily="34" charset="0"/>
            </a:endParaRPr>
          </a:p>
        </p:txBody>
      </p:sp>
    </p:spTree>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pPr eaLnBrk="1" hangingPunct="1">
              <a:defRPr/>
            </a:pPr>
            <a:r>
              <a:rPr smtClean="0">
                <a:solidFill>
                  <a:srgbClr val="FF0000"/>
                </a:solidFill>
              </a:rPr>
              <a:t>Cinquain Poems (The REAL DEAL)</a:t>
            </a:r>
            <a:endParaRPr>
              <a:solidFill>
                <a:srgbClr val="FF0000"/>
              </a:solidFill>
            </a:endParaRPr>
          </a:p>
        </p:txBody>
      </p:sp>
      <p:sp>
        <p:nvSpPr>
          <p:cNvPr id="4" name="Content Placeholder 1"/>
          <p:cNvSpPr txBox="1">
            <a:spLocks/>
          </p:cNvSpPr>
          <p:nvPr/>
        </p:nvSpPr>
        <p:spPr bwMode="auto">
          <a:xfrm>
            <a:off x="304800" y="1066800"/>
            <a:ext cx="8534400" cy="5334000"/>
          </a:xfrm>
          <a:prstGeom prst="rect">
            <a:avLst/>
          </a:prstGeom>
          <a:noFill/>
          <a:ln w="9525">
            <a:solidFill>
              <a:schemeClr val="tx2">
                <a:lumMod val="75000"/>
              </a:schemeClr>
            </a:solidFill>
            <a:miter lim="800000"/>
            <a:headEnd/>
            <a:tailEnd/>
          </a:ln>
        </p:spPr>
        <p:txBody>
          <a:bodyPr/>
          <a:lstStyle/>
          <a:p>
            <a:pPr algn="ctr">
              <a:defRPr/>
            </a:pPr>
            <a:r>
              <a:rPr lang="en-US" sz="3200" b="1" dirty="0">
                <a:latin typeface="Arial" charset="0"/>
              </a:rPr>
              <a:t>Trees</a:t>
            </a:r>
          </a:p>
          <a:p>
            <a:pPr algn="ctr">
              <a:defRPr/>
            </a:pPr>
            <a:endParaRPr lang="en-US" sz="1600" b="1" dirty="0">
              <a:latin typeface="Arial" charset="0"/>
            </a:endParaRPr>
          </a:p>
          <a:p>
            <a:pPr algn="ctr">
              <a:defRPr/>
            </a:pPr>
            <a:r>
              <a:rPr lang="en-US" b="1" dirty="0">
                <a:latin typeface="Arial" charset="0"/>
              </a:rPr>
              <a:t>Brown bark rough as myself, green with the wind in the summer</a:t>
            </a:r>
          </a:p>
          <a:p>
            <a:pPr algn="ctr">
              <a:defRPr/>
            </a:pPr>
            <a:endParaRPr lang="en-US" dirty="0">
              <a:latin typeface="Arial" charset="0"/>
            </a:endParaRPr>
          </a:p>
          <a:p>
            <a:pPr algn="ctr">
              <a:defRPr/>
            </a:pPr>
            <a:r>
              <a:rPr lang="en-US" sz="1600" b="1" dirty="0">
                <a:latin typeface="Arial" charset="0"/>
              </a:rPr>
              <a:t>Growing roots in winter, bending to the way the wind goes, swaying against the force</a:t>
            </a:r>
            <a:endParaRPr lang="en-US" sz="1600" dirty="0">
              <a:latin typeface="Arial" charset="0"/>
            </a:endParaRPr>
          </a:p>
          <a:p>
            <a:pPr algn="ctr">
              <a:defRPr/>
            </a:pPr>
            <a:endParaRPr lang="en-US" sz="2800" b="1" dirty="0">
              <a:latin typeface="Arial" charset="0"/>
            </a:endParaRPr>
          </a:p>
          <a:p>
            <a:pPr algn="ctr">
              <a:defRPr/>
            </a:pPr>
            <a:r>
              <a:rPr lang="en-US" sz="2800" b="1" dirty="0">
                <a:latin typeface="Arial" charset="0"/>
              </a:rPr>
              <a:t>Mostly reaching for the sky</a:t>
            </a:r>
            <a:endParaRPr lang="en-US" sz="2800" dirty="0">
              <a:latin typeface="Arial" charset="0"/>
            </a:endParaRPr>
          </a:p>
          <a:p>
            <a:pPr algn="ctr">
              <a:defRPr/>
            </a:pPr>
            <a:endParaRPr lang="en-US" sz="2800" b="1" dirty="0">
              <a:latin typeface="Arial" charset="0"/>
            </a:endParaRPr>
          </a:p>
          <a:p>
            <a:pPr algn="ctr">
              <a:defRPr/>
            </a:pPr>
            <a:r>
              <a:rPr lang="en-US" sz="2800" b="1" dirty="0">
                <a:latin typeface="Arial" charset="0"/>
              </a:rPr>
              <a:t>Interesting</a:t>
            </a:r>
            <a:endParaRPr lang="en-US" sz="1600" b="1" dirty="0">
              <a:latin typeface="Arial" charset="0"/>
            </a:endParaRPr>
          </a:p>
          <a:p>
            <a:pPr>
              <a:defRPr/>
            </a:pPr>
            <a:endParaRPr lang="en-US" sz="2000" dirty="0">
              <a:latin typeface="Arial" charset="0"/>
            </a:endParaRPr>
          </a:p>
          <a:p>
            <a:pPr>
              <a:defRPr/>
            </a:pPr>
            <a:r>
              <a:rPr lang="en-US" sz="2000" dirty="0">
                <a:latin typeface="Arial" charset="0"/>
              </a:rPr>
              <a:t>(by Hayley and modified by Mr. Moshé)</a:t>
            </a:r>
          </a:p>
          <a:p>
            <a:pPr>
              <a:defRPr/>
            </a:pPr>
            <a:endParaRPr lang="en-US" sz="2000" dirty="0">
              <a:latin typeface="Arial" charset="0"/>
            </a:endParaRPr>
          </a:p>
          <a:p>
            <a:pPr>
              <a:defRPr/>
            </a:pPr>
            <a:endParaRPr lang="en-US" sz="2000" dirty="0">
              <a:latin typeface="Arial" charset="0"/>
            </a:endParaRPr>
          </a:p>
          <a:p>
            <a:pPr>
              <a:defRPr/>
            </a:pPr>
            <a:endParaRPr lang="en-US" sz="2000" dirty="0">
              <a:latin typeface="Arial" charset="0"/>
            </a:endParaRPr>
          </a:p>
          <a:p>
            <a:pPr>
              <a:lnSpc>
                <a:spcPct val="80000"/>
              </a:lnSpc>
              <a:buFont typeface="Wingdings 2" pitchFamily="18" charset="2"/>
              <a:buNone/>
              <a:defRPr/>
            </a:pPr>
            <a:r>
              <a:rPr lang="en-US" sz="3200" b="1" dirty="0">
                <a:latin typeface="Arial" charset="0"/>
              </a:rPr>
              <a:t>NOW YOU TRY . . .  on your own paper.</a:t>
            </a:r>
          </a:p>
          <a:p>
            <a:pPr marL="273050" indent="-273050">
              <a:spcBef>
                <a:spcPts val="600"/>
              </a:spcBef>
              <a:buClr>
                <a:schemeClr val="accent2"/>
              </a:buClr>
              <a:buSzPct val="85000"/>
              <a:buFont typeface="Wingdings 2" pitchFamily="18" charset="2"/>
              <a:buNone/>
              <a:defRPr/>
            </a:pPr>
            <a:endParaRPr lang="en-US" sz="2000" dirty="0">
              <a:latin typeface="+mn-lt"/>
            </a:endParaRPr>
          </a:p>
        </p:txBody>
      </p:sp>
    </p:spTree>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solidFill>
            <a:schemeClr val="tx1">
              <a:lumMod val="95000"/>
            </a:schemeClr>
          </a:solidFill>
        </p:spPr>
        <p:txBody>
          <a:bodyPr/>
          <a:lstStyle/>
          <a:p>
            <a:r>
              <a:rPr lang="en-US" dirty="0" smtClean="0">
                <a:solidFill>
                  <a:schemeClr val="accent4">
                    <a:lumMod val="75000"/>
                  </a:schemeClr>
                </a:solidFill>
              </a:rPr>
              <a:t>Just look at some . . . </a:t>
            </a:r>
          </a:p>
          <a:p>
            <a:pPr lvl="1"/>
            <a:r>
              <a:rPr lang="en-US" dirty="0" smtClean="0">
                <a:solidFill>
                  <a:schemeClr val="accent4">
                    <a:lumMod val="75000"/>
                  </a:schemeClr>
                </a:solidFill>
                <a:hlinkClick r:id="rId2"/>
              </a:rPr>
              <a:t>Helicopter</a:t>
            </a:r>
            <a:r>
              <a:rPr lang="en-US" dirty="0" smtClean="0">
                <a:solidFill>
                  <a:schemeClr val="accent4">
                    <a:lumMod val="75000"/>
                  </a:schemeClr>
                </a:solidFill>
              </a:rPr>
              <a:t> – well, it becomes a helicopter.</a:t>
            </a:r>
          </a:p>
          <a:p>
            <a:pPr lvl="1"/>
            <a:r>
              <a:rPr lang="en-US" dirty="0" smtClean="0">
                <a:solidFill>
                  <a:schemeClr val="accent4">
                    <a:lumMod val="75000"/>
                  </a:schemeClr>
                </a:solidFill>
                <a:hlinkClick r:id="rId3"/>
              </a:rPr>
              <a:t>Go Cart </a:t>
            </a:r>
            <a:r>
              <a:rPr lang="en-US" dirty="0" smtClean="0">
                <a:solidFill>
                  <a:schemeClr val="accent4">
                    <a:lumMod val="75000"/>
                  </a:schemeClr>
                </a:solidFill>
                <a:hlinkClick r:id="rId4"/>
              </a:rPr>
              <a:t>–</a:t>
            </a:r>
            <a:r>
              <a:rPr lang="en-US" dirty="0" smtClean="0">
                <a:solidFill>
                  <a:schemeClr val="accent4">
                    <a:lumMod val="75000"/>
                  </a:schemeClr>
                </a:solidFill>
              </a:rPr>
              <a:t> Like the helicopter, actually</a:t>
            </a:r>
            <a:endParaRPr lang="en-US" dirty="0" smtClean="0">
              <a:solidFill>
                <a:schemeClr val="accent4">
                  <a:lumMod val="75000"/>
                </a:schemeClr>
              </a:solidFill>
              <a:hlinkClick r:id="rId4"/>
            </a:endParaRPr>
          </a:p>
          <a:p>
            <a:pPr lvl="1"/>
            <a:r>
              <a:rPr lang="en-US" dirty="0" smtClean="0">
                <a:solidFill>
                  <a:schemeClr val="accent4">
                    <a:lumMod val="75000"/>
                  </a:schemeClr>
                </a:solidFill>
                <a:hlinkClick r:id="rId4"/>
              </a:rPr>
              <a:t>Train</a:t>
            </a:r>
            <a:r>
              <a:rPr lang="en-US" dirty="0" smtClean="0">
                <a:solidFill>
                  <a:schemeClr val="accent4">
                    <a:lumMod val="75000"/>
                  </a:schemeClr>
                </a:solidFill>
              </a:rPr>
              <a:t> – Uh, this becomes a rain and then moves.</a:t>
            </a:r>
          </a:p>
          <a:p>
            <a:pPr lvl="1"/>
            <a:r>
              <a:rPr lang="en-US" dirty="0" smtClean="0">
                <a:solidFill>
                  <a:schemeClr val="accent4">
                    <a:lumMod val="75000"/>
                  </a:schemeClr>
                </a:solidFill>
                <a:hlinkClick r:id="rId5"/>
              </a:rPr>
              <a:t>Vision Care </a:t>
            </a:r>
            <a:r>
              <a:rPr lang="en-US" dirty="0" smtClean="0">
                <a:solidFill>
                  <a:schemeClr val="accent4">
                    <a:lumMod val="75000"/>
                  </a:schemeClr>
                </a:solidFill>
              </a:rPr>
              <a:t> - This is from a commercial that aired years ago during a </a:t>
            </a:r>
            <a:r>
              <a:rPr lang="en-US" dirty="0" err="1" smtClean="0">
                <a:solidFill>
                  <a:schemeClr val="accent4">
                    <a:lumMod val="75000"/>
                  </a:schemeClr>
                </a:solidFill>
              </a:rPr>
              <a:t>superbowl</a:t>
            </a:r>
            <a:r>
              <a:rPr lang="en-US" dirty="0" smtClean="0">
                <a:solidFill>
                  <a:schemeClr val="accent4">
                    <a:lumMod val="75000"/>
                  </a:schemeClr>
                </a:solidFill>
              </a:rPr>
              <a:t>.</a:t>
            </a:r>
          </a:p>
          <a:p>
            <a:pPr lvl="1"/>
            <a:r>
              <a:rPr lang="en-US" dirty="0" smtClean="0">
                <a:solidFill>
                  <a:schemeClr val="accent4">
                    <a:lumMod val="75000"/>
                  </a:schemeClr>
                </a:solidFill>
                <a:hlinkClick r:id="rId6"/>
              </a:rPr>
              <a:t>Always the precious repetition for the joy of recognition.</a:t>
            </a:r>
            <a:r>
              <a:rPr lang="en-US" dirty="0" smtClean="0">
                <a:solidFill>
                  <a:schemeClr val="accent4">
                    <a:lumMod val="75000"/>
                  </a:schemeClr>
                </a:solidFill>
              </a:rPr>
              <a:t> – Nothing like a little visual jazz.</a:t>
            </a:r>
          </a:p>
          <a:p>
            <a:pPr lvl="1"/>
            <a:r>
              <a:rPr lang="en-US" dirty="0" smtClean="0">
                <a:solidFill>
                  <a:schemeClr val="accent4">
                    <a:lumMod val="75000"/>
                  </a:schemeClr>
                </a:solidFill>
                <a:hlinkClick r:id="rId7"/>
              </a:rPr>
              <a:t>Stigmatized</a:t>
            </a:r>
            <a:r>
              <a:rPr lang="en-US" dirty="0" smtClean="0">
                <a:solidFill>
                  <a:schemeClr val="accent4">
                    <a:lumMod val="75000"/>
                  </a:schemeClr>
                </a:solidFill>
              </a:rPr>
              <a:t> – a tragic story of feeling isolated</a:t>
            </a:r>
          </a:p>
          <a:p>
            <a:pPr lvl="1"/>
            <a:endParaRPr lang="en-US" dirty="0"/>
          </a:p>
        </p:txBody>
      </p:sp>
      <p:sp>
        <p:nvSpPr>
          <p:cNvPr id="3" name="Title 2"/>
          <p:cNvSpPr>
            <a:spLocks noGrp="1"/>
          </p:cNvSpPr>
          <p:nvPr>
            <p:ph type="title"/>
          </p:nvPr>
        </p:nvSpPr>
        <p:spPr/>
        <p:txBody>
          <a:bodyPr/>
          <a:lstStyle/>
          <a:p>
            <a:r>
              <a:rPr smtClean="0"/>
              <a:t>Poetic Form </a:t>
            </a:r>
            <a:r>
              <a:rPr lang="en-US" dirty="0" smtClean="0"/>
              <a:t>–</a:t>
            </a:r>
            <a:r>
              <a:rPr smtClean="0"/>
              <a:t> Concrete Poetry</a:t>
            </a:r>
            <a:endParaRPr lang="en-US" dirty="0"/>
          </a:p>
        </p:txBody>
      </p:sp>
    </p:spTree>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Found poems take existing texts and refashion them, reorder them, and present them as poems. The literary equivalent of a collage, found poetry is often made from newspaper articles, street signs, graffiti, speeches, letters, or even other poems.</a:t>
            </a:r>
          </a:p>
          <a:p>
            <a:r>
              <a:rPr lang="en-US" sz="2800" dirty="0" smtClean="0"/>
              <a:t>A pure found poem consists exclusively of outside texts: the words of the poem remain as they were found, with few additions or omissions. Decisions of form, such as where to break a line, are left to the poet. </a:t>
            </a:r>
          </a:p>
          <a:p>
            <a:endParaRPr lang="en-US" sz="1200" dirty="0"/>
          </a:p>
        </p:txBody>
      </p:sp>
      <p:sp>
        <p:nvSpPr>
          <p:cNvPr id="3" name="Title 2"/>
          <p:cNvSpPr>
            <a:spLocks noGrp="1"/>
          </p:cNvSpPr>
          <p:nvPr>
            <p:ph type="title"/>
          </p:nvPr>
        </p:nvSpPr>
        <p:spPr/>
        <p:txBody>
          <a:bodyPr/>
          <a:lstStyle/>
          <a:p>
            <a:r>
              <a:rPr smtClean="0"/>
              <a:t>Poetic Form - Found Poetry</a:t>
            </a: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143000"/>
            <a:ext cx="9144000" cy="4953000"/>
          </a:xfrm>
        </p:spPr>
        <p:txBody>
          <a:bodyPr/>
          <a:lstStyle/>
          <a:p>
            <a:pPr eaLnBrk="1" hangingPunct="1">
              <a:defRPr/>
            </a:pPr>
            <a:r>
              <a:rPr lang="en-US" sz="3600" b="1" dirty="0" smtClean="0">
                <a:solidFill>
                  <a:schemeClr val="bg1"/>
                </a:solidFill>
              </a:rPr>
              <a:t>Consonance— </a:t>
            </a:r>
            <a:r>
              <a:rPr lang="en-US" sz="3600" b="1" i="1" u="sng" dirty="0" smtClean="0">
                <a:solidFill>
                  <a:schemeClr val="bg1"/>
                </a:solidFill>
              </a:rPr>
              <a:t>repetition</a:t>
            </a:r>
            <a:r>
              <a:rPr lang="en-US" sz="3600" i="1" u="sng" dirty="0" smtClean="0">
                <a:solidFill>
                  <a:schemeClr val="bg1"/>
                </a:solidFill>
              </a:rPr>
              <a:t> of consonant sounds </a:t>
            </a:r>
            <a:r>
              <a:rPr lang="en-US" sz="3600" b="1" i="1" u="sng" dirty="0" smtClean="0">
                <a:solidFill>
                  <a:schemeClr val="bg1"/>
                </a:solidFill>
              </a:rPr>
              <a:t>anywhere they occur</a:t>
            </a:r>
            <a:r>
              <a:rPr lang="en-US" sz="3600" dirty="0" smtClean="0">
                <a:solidFill>
                  <a:schemeClr val="bg1"/>
                </a:solidFill>
              </a:rPr>
              <a:t>.</a:t>
            </a:r>
          </a:p>
          <a:p>
            <a:pPr eaLnBrk="1" hangingPunct="1">
              <a:defRPr/>
            </a:pPr>
            <a:endParaRPr lang="en-US" sz="3600" dirty="0" smtClean="0">
              <a:solidFill>
                <a:schemeClr val="bg1"/>
              </a:solidFill>
            </a:endParaRPr>
          </a:p>
          <a:p>
            <a:pPr lvl="1" eaLnBrk="1" hangingPunct="1">
              <a:buFont typeface="Wingdings 2" pitchFamily="18" charset="2"/>
              <a:buNone/>
              <a:defRPr/>
            </a:pPr>
            <a:endParaRPr lang="en-US" sz="3600" dirty="0" smtClean="0">
              <a:solidFill>
                <a:schemeClr val="bg1"/>
              </a:solidFill>
            </a:endParaRPr>
          </a:p>
          <a:p>
            <a:pPr lvl="1" eaLnBrk="1" hangingPunct="1">
              <a:buFont typeface="Wingdings 2" pitchFamily="18" charset="2"/>
              <a:buNone/>
              <a:defRPr/>
            </a:pPr>
            <a:r>
              <a:rPr lang="en-US" sz="3600" dirty="0" smtClean="0">
                <a:solidFill>
                  <a:schemeClr val="bg1"/>
                </a:solidFill>
              </a:rPr>
              <a:t>Rap re</a:t>
            </a:r>
            <a:r>
              <a:rPr lang="en-US" sz="3600" dirty="0" smtClean="0">
                <a:solidFill>
                  <a:schemeClr val="tx1"/>
                </a:solidFill>
              </a:rPr>
              <a:t>j</a:t>
            </a:r>
            <a:r>
              <a:rPr lang="en-US" sz="3600" dirty="0" smtClean="0">
                <a:solidFill>
                  <a:schemeClr val="bg1"/>
                </a:solidFill>
              </a:rPr>
              <a:t>e</a:t>
            </a:r>
            <a:r>
              <a:rPr lang="en-US" sz="3600" u="sng" dirty="0" smtClean="0">
                <a:solidFill>
                  <a:schemeClr val="tx2">
                    <a:lumMod val="90000"/>
                  </a:schemeClr>
                </a:solidFill>
              </a:rPr>
              <a:t>c</a:t>
            </a:r>
            <a:r>
              <a:rPr lang="en-US" sz="3600" dirty="0" smtClean="0">
                <a:solidFill>
                  <a:schemeClr val="bg1"/>
                </a:solidFill>
              </a:rPr>
              <a:t>ts my tape de</a:t>
            </a:r>
            <a:r>
              <a:rPr lang="en-US" sz="3600" dirty="0" smtClean="0">
                <a:solidFill>
                  <a:schemeClr val="tx2">
                    <a:lumMod val="90000"/>
                  </a:schemeClr>
                </a:solidFill>
              </a:rPr>
              <a:t>c</a:t>
            </a:r>
            <a:r>
              <a:rPr lang="en-US" sz="3600" dirty="0" smtClean="0">
                <a:solidFill>
                  <a:schemeClr val="bg1"/>
                </a:solidFill>
              </a:rPr>
              <a:t>k, e</a:t>
            </a:r>
            <a:r>
              <a:rPr lang="en-US" sz="3600" dirty="0" smtClean="0">
                <a:solidFill>
                  <a:schemeClr val="tx1"/>
                </a:solidFill>
              </a:rPr>
              <a:t>j</a:t>
            </a:r>
            <a:r>
              <a:rPr lang="en-US" sz="3600" dirty="0" smtClean="0">
                <a:solidFill>
                  <a:schemeClr val="bg1"/>
                </a:solidFill>
              </a:rPr>
              <a:t>e</a:t>
            </a:r>
            <a:r>
              <a:rPr lang="en-US" sz="3600" u="sng" dirty="0" smtClean="0">
                <a:solidFill>
                  <a:schemeClr val="tx2">
                    <a:lumMod val="90000"/>
                  </a:schemeClr>
                </a:solidFill>
              </a:rPr>
              <a:t>c</a:t>
            </a:r>
            <a:r>
              <a:rPr lang="en-US" sz="3600" dirty="0" smtClean="0">
                <a:solidFill>
                  <a:schemeClr val="bg1"/>
                </a:solidFill>
              </a:rPr>
              <a:t>ts pro</a:t>
            </a:r>
            <a:r>
              <a:rPr lang="en-US" sz="3600" dirty="0" smtClean="0">
                <a:solidFill>
                  <a:schemeClr val="tx1"/>
                </a:solidFill>
              </a:rPr>
              <a:t>j</a:t>
            </a:r>
            <a:r>
              <a:rPr lang="en-US" sz="3600" dirty="0" smtClean="0">
                <a:solidFill>
                  <a:schemeClr val="bg1"/>
                </a:solidFill>
              </a:rPr>
              <a:t>e</a:t>
            </a:r>
            <a:r>
              <a:rPr lang="en-US" sz="3600" u="sng" dirty="0" smtClean="0">
                <a:solidFill>
                  <a:schemeClr val="tx2">
                    <a:lumMod val="90000"/>
                  </a:schemeClr>
                </a:solidFill>
              </a:rPr>
              <a:t>c</a:t>
            </a:r>
            <a:r>
              <a:rPr lang="en-US" sz="3600" dirty="0" smtClean="0">
                <a:solidFill>
                  <a:schemeClr val="bg1"/>
                </a:solidFill>
              </a:rPr>
              <a:t>tile</a:t>
            </a:r>
          </a:p>
          <a:p>
            <a:pPr lvl="1" eaLnBrk="1" hangingPunct="1">
              <a:buFont typeface="Wingdings 2" pitchFamily="18" charset="2"/>
              <a:buNone/>
              <a:defRPr/>
            </a:pPr>
            <a:r>
              <a:rPr lang="en-US" sz="3600" dirty="0" smtClean="0">
                <a:solidFill>
                  <a:schemeClr val="bg1"/>
                </a:solidFill>
              </a:rPr>
              <a:t>Whether </a:t>
            </a:r>
            <a:r>
              <a:rPr lang="en-US" sz="3600" dirty="0" err="1" smtClean="0">
                <a:solidFill>
                  <a:schemeClr val="tx1"/>
                </a:solidFill>
              </a:rPr>
              <a:t>j</a:t>
            </a:r>
            <a:r>
              <a:rPr lang="en-US" sz="3600" dirty="0" err="1" smtClean="0">
                <a:solidFill>
                  <a:schemeClr val="bg1"/>
                </a:solidFill>
              </a:rPr>
              <a:t>ew</a:t>
            </a:r>
            <a:r>
              <a:rPr lang="en-US" sz="3600" dirty="0" smtClean="0">
                <a:solidFill>
                  <a:schemeClr val="bg1"/>
                </a:solidFill>
              </a:rPr>
              <a:t> or </a:t>
            </a:r>
            <a:r>
              <a:rPr lang="en-US" sz="3600" u="sng" dirty="0" smtClean="0">
                <a:solidFill>
                  <a:schemeClr val="tx1"/>
                </a:solidFill>
              </a:rPr>
              <a:t>g</a:t>
            </a:r>
            <a:r>
              <a:rPr lang="en-US" sz="3600" dirty="0" smtClean="0">
                <a:solidFill>
                  <a:schemeClr val="bg1"/>
                </a:solidFill>
              </a:rPr>
              <a:t>e</a:t>
            </a:r>
            <a:r>
              <a:rPr lang="en-US" sz="3600" i="1" u="sng" dirty="0" smtClean="0">
                <a:solidFill>
                  <a:srgbClr val="FF0000"/>
                </a:solidFill>
              </a:rPr>
              <a:t>nt</a:t>
            </a:r>
            <a:r>
              <a:rPr lang="en-US" sz="3600" dirty="0" smtClean="0">
                <a:solidFill>
                  <a:schemeClr val="bg1"/>
                </a:solidFill>
              </a:rPr>
              <a:t>i</a:t>
            </a:r>
            <a:r>
              <a:rPr lang="en-US" sz="3600" u="sng" dirty="0" smtClean="0">
                <a:solidFill>
                  <a:schemeClr val="bg1"/>
                </a:solidFill>
              </a:rPr>
              <a:t>le</a:t>
            </a:r>
            <a:r>
              <a:rPr lang="en-US" sz="3600" dirty="0" smtClean="0">
                <a:solidFill>
                  <a:schemeClr val="bg1"/>
                </a:solidFill>
              </a:rPr>
              <a:t> I rank top perce</a:t>
            </a:r>
            <a:r>
              <a:rPr lang="en-US" sz="3600" i="1" u="sng" dirty="0" smtClean="0">
                <a:solidFill>
                  <a:srgbClr val="FF0000"/>
                </a:solidFill>
              </a:rPr>
              <a:t>nt</a:t>
            </a:r>
            <a:r>
              <a:rPr lang="en-US" sz="3600" dirty="0" smtClean="0">
                <a:solidFill>
                  <a:schemeClr val="bg1"/>
                </a:solidFill>
              </a:rPr>
              <a:t>ile.</a:t>
            </a:r>
          </a:p>
          <a:p>
            <a:pPr lvl="1" eaLnBrk="1" hangingPunct="1">
              <a:buFont typeface="Wingdings 2" pitchFamily="18" charset="2"/>
              <a:buNone/>
              <a:defRPr/>
            </a:pPr>
            <a:endParaRPr lang="en-US" sz="3600" dirty="0" smtClean="0">
              <a:solidFill>
                <a:schemeClr val="bg1"/>
              </a:solidFill>
            </a:endParaRPr>
          </a:p>
          <a:p>
            <a:pPr lvl="1" eaLnBrk="1" hangingPunct="1">
              <a:buFont typeface="Wingdings 2" pitchFamily="18" charset="2"/>
              <a:buNone/>
              <a:defRPr/>
            </a:pPr>
            <a:r>
              <a:rPr lang="en-US" sz="3600" dirty="0" smtClean="0">
                <a:solidFill>
                  <a:schemeClr val="bg1"/>
                </a:solidFill>
              </a:rPr>
              <a:t>--The </a:t>
            </a:r>
            <a:r>
              <a:rPr lang="en-US" sz="3600" dirty="0" err="1" smtClean="0">
                <a:solidFill>
                  <a:schemeClr val="bg1"/>
                </a:solidFill>
              </a:rPr>
              <a:t>Fugees</a:t>
            </a:r>
            <a:r>
              <a:rPr lang="en-US" sz="3600" dirty="0" smtClean="0">
                <a:solidFill>
                  <a:schemeClr val="bg1"/>
                </a:solidFill>
              </a:rPr>
              <a:t>, “Zealots”</a:t>
            </a:r>
          </a:p>
        </p:txBody>
      </p:sp>
      <p:sp>
        <p:nvSpPr>
          <p:cNvPr id="3" name="Title 2"/>
          <p:cNvSpPr>
            <a:spLocks noGrp="1"/>
          </p:cNvSpPr>
          <p:nvPr>
            <p:ph type="title" idx="4294967295"/>
          </p:nvPr>
        </p:nvSpPr>
        <p:spPr>
          <a:xfrm>
            <a:off x="457200" y="152400"/>
            <a:ext cx="8229600" cy="762000"/>
          </a:xfrm>
        </p:spPr>
        <p:txBody>
          <a:bodyPr rtlCol="0"/>
          <a:lstStyle/>
          <a:p>
            <a:pPr eaLnBrk="1" fontAlgn="auto" hangingPunct="1">
              <a:spcAft>
                <a:spcPts val="0"/>
              </a:spcAft>
              <a:defRPr/>
            </a:pPr>
            <a:r>
              <a:rPr smtClean="0"/>
              <a:t>Elements of Sound - Rhymes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685800"/>
            <a:ext cx="8458200" cy="5791200"/>
          </a:xfrm>
        </p:spPr>
        <p:txBody>
          <a:bodyPr/>
          <a:lstStyle/>
          <a:p>
            <a:r>
              <a:rPr lang="en-US" sz="2800" dirty="0" smtClean="0"/>
              <a:t>Examples of found poems can be seen in the work of </a:t>
            </a:r>
            <a:r>
              <a:rPr lang="en-US" sz="2800" dirty="0" err="1" smtClean="0"/>
              <a:t>Blaise</a:t>
            </a:r>
            <a:r>
              <a:rPr lang="en-US" sz="2800" dirty="0" smtClean="0"/>
              <a:t> </a:t>
            </a:r>
            <a:r>
              <a:rPr lang="en-US" sz="2800" dirty="0" err="1" smtClean="0"/>
              <a:t>Cendrars</a:t>
            </a:r>
            <a:r>
              <a:rPr lang="en-US" sz="2800" dirty="0" smtClean="0"/>
              <a:t>, David </a:t>
            </a:r>
            <a:r>
              <a:rPr lang="en-US" sz="2800" dirty="0" err="1" smtClean="0"/>
              <a:t>Antin</a:t>
            </a:r>
            <a:r>
              <a:rPr lang="en-US" sz="2800" dirty="0" smtClean="0"/>
              <a:t>, and Charles </a:t>
            </a:r>
            <a:r>
              <a:rPr lang="en-US" sz="2800" dirty="0" err="1" smtClean="0"/>
              <a:t>Reznikoff</a:t>
            </a:r>
            <a:r>
              <a:rPr lang="en-US" sz="2800" dirty="0" smtClean="0"/>
              <a:t>.</a:t>
            </a:r>
          </a:p>
          <a:p>
            <a:endParaRPr lang="en-US" sz="2800" dirty="0" smtClean="0"/>
          </a:p>
          <a:p>
            <a:r>
              <a:rPr lang="en-US" sz="2800" dirty="0" smtClean="0"/>
              <a:t> In his book </a:t>
            </a:r>
            <a:r>
              <a:rPr lang="en-US" sz="2800" i="1" dirty="0" smtClean="0"/>
              <a:t>Testimony</a:t>
            </a:r>
            <a:r>
              <a:rPr lang="en-US" sz="2800" dirty="0" smtClean="0"/>
              <a:t>, </a:t>
            </a:r>
            <a:r>
              <a:rPr lang="en-US" sz="2800" dirty="0" err="1" smtClean="0"/>
              <a:t>Reznikoff</a:t>
            </a:r>
            <a:r>
              <a:rPr lang="en-US" sz="2800" dirty="0" smtClean="0"/>
              <a:t> created poetry from law reports, such as this excerpt: </a:t>
            </a:r>
          </a:p>
          <a:p>
            <a:pPr indent="17463">
              <a:buNone/>
            </a:pPr>
            <a:endParaRPr lang="en-US" sz="2000" dirty="0" smtClean="0"/>
          </a:p>
          <a:p>
            <a:pPr indent="17463">
              <a:buNone/>
            </a:pPr>
            <a:r>
              <a:rPr lang="en-US" sz="2000" dirty="0" smtClean="0"/>
              <a:t>Amelia was just fourteen and out of the orphan asylum; at her</a:t>
            </a:r>
            <a:br>
              <a:rPr lang="en-US" sz="2000" dirty="0" smtClean="0"/>
            </a:br>
            <a:r>
              <a:rPr lang="en-US" sz="2000" dirty="0" smtClean="0"/>
              <a:t>   first job--in the bindery, and yes sir, yes ma'am, oh, so</a:t>
            </a:r>
            <a:br>
              <a:rPr lang="en-US" sz="2000" dirty="0" smtClean="0"/>
            </a:br>
            <a:r>
              <a:rPr lang="en-US" sz="2000" dirty="0" smtClean="0"/>
              <a:t>   anxious to please.</a:t>
            </a:r>
            <a:br>
              <a:rPr lang="en-US" sz="2000" dirty="0" smtClean="0"/>
            </a:br>
            <a:r>
              <a:rPr lang="en-US" sz="2000" dirty="0" smtClean="0"/>
              <a:t>She stood at the table, her blond hair hanging about her</a:t>
            </a:r>
            <a:br>
              <a:rPr lang="en-US" sz="2000" dirty="0" smtClean="0"/>
            </a:br>
            <a:r>
              <a:rPr lang="en-US" sz="2000" dirty="0" smtClean="0"/>
              <a:t>   shoulders, "knocking up" for Mary and Sadie, the </a:t>
            </a:r>
            <a:r>
              <a:rPr lang="en-US" sz="2000" dirty="0" err="1" smtClean="0"/>
              <a:t>stichers</a:t>
            </a:r>
            <a:r>
              <a:rPr lang="en-US" sz="2000" dirty="0" smtClean="0"/>
              <a:t/>
            </a:r>
            <a:br>
              <a:rPr lang="en-US" sz="2000" dirty="0" smtClean="0"/>
            </a:br>
            <a:r>
              <a:rPr lang="en-US" sz="2000" dirty="0" smtClean="0"/>
              <a:t>("knocking up" is counting books and stacking them in piles to</a:t>
            </a:r>
            <a:br>
              <a:rPr lang="en-US" sz="2000" dirty="0" smtClean="0"/>
            </a:br>
            <a:r>
              <a:rPr lang="en-US" sz="2000" dirty="0" smtClean="0"/>
              <a:t>   be taken away).</a:t>
            </a:r>
          </a:p>
        </p:txBody>
      </p:sp>
      <p:sp>
        <p:nvSpPr>
          <p:cNvPr id="3" name="Title 2"/>
          <p:cNvSpPr>
            <a:spLocks noGrp="1"/>
          </p:cNvSpPr>
          <p:nvPr>
            <p:ph type="title"/>
          </p:nvPr>
        </p:nvSpPr>
        <p:spPr>
          <a:xfrm>
            <a:off x="0" y="0"/>
            <a:ext cx="9144000" cy="762000"/>
          </a:xfrm>
        </p:spPr>
        <p:txBody>
          <a:bodyPr/>
          <a:lstStyle/>
          <a:p>
            <a:r>
              <a:rPr sz="4400" smtClean="0"/>
              <a:t>Example of Found Poetry</a:t>
            </a:r>
            <a:endParaRPr lang="en-US" dirty="0"/>
          </a:p>
        </p:txBody>
      </p:sp>
    </p:spTree>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800" dirty="0" smtClean="0"/>
              <a:t>Many poets have also chosen to incorporate snippets of found texts into larger poems, most significantly </a:t>
            </a:r>
            <a:r>
              <a:rPr lang="en-US" sz="2800" dirty="0" smtClean="0">
                <a:hlinkClick r:id="rId2"/>
              </a:rPr>
              <a:t>Ezra Pound</a:t>
            </a:r>
            <a:r>
              <a:rPr lang="en-US" sz="2800" dirty="0" smtClean="0"/>
              <a:t>. His </a:t>
            </a:r>
            <a:r>
              <a:rPr lang="en-US" sz="2800" i="1" dirty="0" smtClean="0"/>
              <a:t>Cantos</a:t>
            </a:r>
            <a:r>
              <a:rPr lang="en-US" sz="2800" dirty="0" smtClean="0"/>
              <a:t> includes letters written by presidents and popes, as well as an array of official documents from governments and banks. </a:t>
            </a:r>
            <a:r>
              <a:rPr lang="en-US" sz="2800" i="1" dirty="0" smtClean="0"/>
              <a:t>The Waste Land</a:t>
            </a:r>
            <a:r>
              <a:rPr lang="en-US" sz="2800" dirty="0" smtClean="0"/>
              <a:t>, by </a:t>
            </a:r>
            <a:r>
              <a:rPr lang="en-US" sz="2800" dirty="0" smtClean="0">
                <a:hlinkClick r:id="rId3"/>
              </a:rPr>
              <a:t>T. S. Eliot</a:t>
            </a:r>
            <a:r>
              <a:rPr lang="en-US" sz="2800" dirty="0" smtClean="0"/>
              <a:t>, uses many different texts, including Wagnerian opera, Shakespearian theater, and Greek mythology. Other poets who combined found elements with their poetry are </a:t>
            </a:r>
            <a:r>
              <a:rPr lang="en-US" sz="2800" dirty="0" smtClean="0">
                <a:hlinkClick r:id="rId4"/>
              </a:rPr>
              <a:t>William Carlos Williams</a:t>
            </a:r>
            <a:r>
              <a:rPr lang="en-US" sz="2800" dirty="0" smtClean="0"/>
              <a:t>, </a:t>
            </a:r>
            <a:r>
              <a:rPr lang="en-US" sz="2800" dirty="0" smtClean="0">
                <a:hlinkClick r:id="rId5"/>
              </a:rPr>
              <a:t>Charles Olson</a:t>
            </a:r>
            <a:r>
              <a:rPr lang="en-US" sz="2800" dirty="0" smtClean="0"/>
              <a:t>, and </a:t>
            </a:r>
            <a:r>
              <a:rPr lang="en-US" sz="2800" dirty="0" smtClean="0">
                <a:hlinkClick r:id="rId6"/>
              </a:rPr>
              <a:t>Louis </a:t>
            </a:r>
            <a:r>
              <a:rPr lang="en-US" sz="2800" dirty="0" err="1" smtClean="0">
                <a:hlinkClick r:id="rId6"/>
              </a:rPr>
              <a:t>Zukofsky</a:t>
            </a:r>
            <a:r>
              <a:rPr lang="en-US" sz="2800" dirty="0" smtClean="0"/>
              <a:t>. </a:t>
            </a:r>
          </a:p>
          <a:p>
            <a:endParaRPr lang="en-US" dirty="0"/>
          </a:p>
        </p:txBody>
      </p:sp>
      <p:sp>
        <p:nvSpPr>
          <p:cNvPr id="3" name="Title 2"/>
          <p:cNvSpPr>
            <a:spLocks noGrp="1"/>
          </p:cNvSpPr>
          <p:nvPr>
            <p:ph type="title"/>
          </p:nvPr>
        </p:nvSpPr>
        <p:spPr/>
        <p:txBody>
          <a:bodyPr/>
          <a:lstStyle/>
          <a:p>
            <a:r>
              <a:rPr smtClean="0"/>
              <a:t>Poetic Form </a:t>
            </a:r>
            <a:r>
              <a:rPr lang="en-US" dirty="0" smtClean="0"/>
              <a:t>–</a:t>
            </a:r>
            <a:r>
              <a:rPr smtClean="0"/>
              <a:t> Found Poetry</a:t>
            </a:r>
            <a:endParaRPr lang="en-US" dirty="0"/>
          </a:p>
        </p:txBody>
      </p:sp>
    </p:spTree>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229600" cy="5334000"/>
          </a:xfrm>
        </p:spPr>
        <p:txBody>
          <a:bodyPr/>
          <a:lstStyle/>
          <a:p>
            <a:r>
              <a:rPr lang="en-US" sz="2800" dirty="0" smtClean="0"/>
              <a:t>The found poem achieved prominence in the twentieth-century, sharing many traits with Pop Art, such as Andy Warhol's soup cans or Marcel Duchamp's bicycle wheels and urinals.</a:t>
            </a:r>
          </a:p>
          <a:p>
            <a:r>
              <a:rPr lang="en-US" sz="2800" dirty="0" smtClean="0"/>
              <a:t>The writer Annie Dillard has said that turning a text into a poem doubles that poem's context. "The original meaning remains intact," she writes, "but now it swings between two poles." </a:t>
            </a:r>
          </a:p>
          <a:p>
            <a:endParaRPr lang="en-US" sz="2800" dirty="0" smtClean="0"/>
          </a:p>
          <a:p>
            <a:endParaRPr lang="en-US" sz="2800" dirty="0" smtClean="0"/>
          </a:p>
          <a:p>
            <a:endParaRPr lang="en-US" sz="2800" dirty="0" smtClean="0"/>
          </a:p>
          <a:p>
            <a:r>
              <a:rPr lang="en-US" sz="1400" dirty="0" smtClean="0"/>
              <a:t>- See more at: http://www.poets.org/viewmedia.php/prmMID/5780#sthash.UWKue4Qa.dpuf</a:t>
            </a:r>
          </a:p>
          <a:p>
            <a:endParaRPr lang="en-US" dirty="0"/>
          </a:p>
        </p:txBody>
      </p:sp>
      <p:sp>
        <p:nvSpPr>
          <p:cNvPr id="3" name="Title 2"/>
          <p:cNvSpPr>
            <a:spLocks noGrp="1"/>
          </p:cNvSpPr>
          <p:nvPr>
            <p:ph type="title"/>
          </p:nvPr>
        </p:nvSpPr>
        <p:spPr/>
        <p:txBody>
          <a:bodyPr/>
          <a:lstStyle/>
          <a:p>
            <a:r>
              <a:rPr smtClean="0"/>
              <a:t>Poetic Form - Found Poetry</a:t>
            </a:r>
            <a:endParaRPr lang="en-US" dirty="0"/>
          </a:p>
        </p:txBody>
      </p:sp>
    </p:spTree>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1"/>
          <p:cNvSpPr>
            <a:spLocks noGrp="1"/>
          </p:cNvSpPr>
          <p:nvPr>
            <p:ph idx="1"/>
          </p:nvPr>
        </p:nvSpPr>
        <p:spPr/>
        <p:txBody>
          <a:bodyPr/>
          <a:lstStyle/>
          <a:p>
            <a:pPr lvl="1" eaLnBrk="1" hangingPunct="1"/>
            <a:r>
              <a:rPr lang="en-US" sz="3600" smtClean="0"/>
              <a:t>very few distinct rules or boundries</a:t>
            </a:r>
          </a:p>
          <a:p>
            <a:pPr lvl="1" eaLnBrk="1" hangingPunct="1"/>
            <a:r>
              <a:rPr lang="en-US" sz="3600" smtClean="0"/>
              <a:t>it is not written in iambic pentameter as is Blank Verse</a:t>
            </a:r>
          </a:p>
          <a:p>
            <a:pPr lvl="1" eaLnBrk="1" hangingPunct="1"/>
            <a:r>
              <a:rPr lang="en-US" sz="3600" smtClean="0"/>
              <a:t>rhythm or cadence of free verse varies throughout the poem</a:t>
            </a:r>
          </a:p>
        </p:txBody>
      </p:sp>
      <p:sp>
        <p:nvSpPr>
          <p:cNvPr id="3" name="Title 2"/>
          <p:cNvSpPr>
            <a:spLocks noGrp="1"/>
          </p:cNvSpPr>
          <p:nvPr>
            <p:ph type="title"/>
          </p:nvPr>
        </p:nvSpPr>
        <p:spPr/>
        <p:txBody>
          <a:bodyPr/>
          <a:lstStyle/>
          <a:p>
            <a:pPr eaLnBrk="1" hangingPunct="1">
              <a:defRPr/>
            </a:pPr>
            <a:r>
              <a:rPr smtClean="0"/>
              <a:t>POETIC FORM - Free Verse</a:t>
            </a:r>
            <a:endParaRPr/>
          </a:p>
        </p:txBody>
      </p:sp>
    </p:spTree>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Content Placeholder 1"/>
          <p:cNvSpPr>
            <a:spLocks noGrp="1"/>
          </p:cNvSpPr>
          <p:nvPr>
            <p:ph idx="1"/>
          </p:nvPr>
        </p:nvSpPr>
        <p:spPr>
          <a:xfrm>
            <a:off x="1676400" y="1524000"/>
            <a:ext cx="7010400" cy="4572000"/>
          </a:xfrm>
        </p:spPr>
        <p:txBody>
          <a:bodyPr/>
          <a:lstStyle/>
          <a:p>
            <a:pPr eaLnBrk="1" hangingPunct="1">
              <a:buFont typeface="Wingdings 2" pitchFamily="18" charset="2"/>
              <a:buNone/>
            </a:pPr>
            <a:r>
              <a:rPr lang="en-US" smtClean="0">
                <a:solidFill>
                  <a:srgbClr val="FFC000"/>
                </a:solidFill>
              </a:rPr>
              <a:t>Running through a field of clover,</a:t>
            </a:r>
          </a:p>
          <a:p>
            <a:pPr eaLnBrk="1" hangingPunct="1">
              <a:buFont typeface="Wingdings 2" pitchFamily="18" charset="2"/>
              <a:buNone/>
            </a:pPr>
            <a:r>
              <a:rPr lang="en-US" smtClean="0">
                <a:solidFill>
                  <a:srgbClr val="FFC000"/>
                </a:solidFill>
              </a:rPr>
              <a:t>Stop to pick a daffodil</a:t>
            </a:r>
          </a:p>
          <a:p>
            <a:pPr eaLnBrk="1" hangingPunct="1">
              <a:buFont typeface="Wingdings 2" pitchFamily="18" charset="2"/>
              <a:buNone/>
            </a:pPr>
            <a:r>
              <a:rPr lang="en-US" smtClean="0">
                <a:solidFill>
                  <a:srgbClr val="FFC000"/>
                </a:solidFill>
              </a:rPr>
              <a:t>I play he loves me, loves me not,</a:t>
            </a:r>
          </a:p>
          <a:p>
            <a:pPr eaLnBrk="1" hangingPunct="1">
              <a:buFont typeface="Wingdings 2" pitchFamily="18" charset="2"/>
              <a:buNone/>
            </a:pPr>
            <a:r>
              <a:rPr lang="en-US" smtClean="0">
                <a:solidFill>
                  <a:srgbClr val="FFC000"/>
                </a:solidFill>
              </a:rPr>
              <a:t>The daffy lies, it says he does not love me!</a:t>
            </a:r>
          </a:p>
          <a:p>
            <a:pPr eaLnBrk="1" hangingPunct="1">
              <a:buFont typeface="Wingdings 2" pitchFamily="18" charset="2"/>
              <a:buNone/>
            </a:pPr>
            <a:r>
              <a:rPr lang="en-US" smtClean="0">
                <a:solidFill>
                  <a:srgbClr val="FFC000"/>
                </a:solidFill>
              </a:rPr>
              <a:t>Well, what use a daffy </a:t>
            </a:r>
          </a:p>
          <a:p>
            <a:pPr eaLnBrk="1" hangingPunct="1">
              <a:buFont typeface="Wingdings 2" pitchFamily="18" charset="2"/>
              <a:buNone/>
            </a:pPr>
            <a:r>
              <a:rPr lang="en-US" smtClean="0">
                <a:solidFill>
                  <a:srgbClr val="FFC000"/>
                </a:solidFill>
              </a:rPr>
              <a:t>When Jimmy gives me roses?</a:t>
            </a:r>
          </a:p>
          <a:p>
            <a:pPr eaLnBrk="1" hangingPunct="1">
              <a:buFont typeface="Wingdings 2" pitchFamily="18" charset="2"/>
              <a:buNone/>
            </a:pPr>
            <a:r>
              <a:rPr lang="en-US" smtClean="0">
                <a:solidFill>
                  <a:srgbClr val="FFC000"/>
                </a:solidFill>
              </a:rPr>
              <a:t/>
            </a:r>
            <a:br>
              <a:rPr lang="en-US" smtClean="0">
                <a:solidFill>
                  <a:srgbClr val="FFC000"/>
                </a:solidFill>
              </a:rPr>
            </a:br>
            <a:r>
              <a:rPr lang="en-US" smtClean="0">
                <a:solidFill>
                  <a:srgbClr val="FFC000"/>
                </a:solidFill>
              </a:rPr>
              <a:t>-- Flora Launa </a:t>
            </a:r>
          </a:p>
        </p:txBody>
      </p:sp>
      <p:sp>
        <p:nvSpPr>
          <p:cNvPr id="3" name="Title 2"/>
          <p:cNvSpPr>
            <a:spLocks noGrp="1"/>
          </p:cNvSpPr>
          <p:nvPr>
            <p:ph type="title"/>
          </p:nvPr>
        </p:nvSpPr>
        <p:spPr/>
        <p:txBody>
          <a:bodyPr/>
          <a:lstStyle/>
          <a:p>
            <a:pPr eaLnBrk="1" hangingPunct="1">
              <a:defRPr/>
            </a:pPr>
            <a:r>
              <a:rPr smtClean="0"/>
              <a:t>Free Verse Sample</a:t>
            </a:r>
            <a:endParaRPr/>
          </a:p>
        </p:txBody>
      </p:sp>
      <p:sp>
        <p:nvSpPr>
          <p:cNvPr id="4" name="Content Placeholder 1"/>
          <p:cNvSpPr txBox="1">
            <a:spLocks/>
          </p:cNvSpPr>
          <p:nvPr/>
        </p:nvSpPr>
        <p:spPr bwMode="auto">
          <a:xfrm>
            <a:off x="228600" y="5791200"/>
            <a:ext cx="8534400" cy="685800"/>
          </a:xfrm>
          <a:prstGeom prst="rect">
            <a:avLst/>
          </a:prstGeom>
          <a:noFill/>
          <a:ln w="9525">
            <a:noFill/>
            <a:miter lim="800000"/>
            <a:headEnd/>
            <a:tailEnd/>
          </a:ln>
        </p:spPr>
        <p:txBody>
          <a:bodyPr/>
          <a:lstStyle/>
          <a:p>
            <a:pPr marL="273050" indent="-273050">
              <a:spcBef>
                <a:spcPts val="600"/>
              </a:spcBef>
              <a:buClr>
                <a:schemeClr val="accent2"/>
              </a:buClr>
              <a:buSzPct val="85000"/>
              <a:buFont typeface="Wingdings 2" pitchFamily="18" charset="2"/>
              <a:buNone/>
              <a:defRPr/>
            </a:pPr>
            <a:r>
              <a:rPr lang="en-US" sz="2800" dirty="0">
                <a:latin typeface="+mn-lt"/>
              </a:rPr>
              <a:t>NOW YOU TRY . . . . On your own paper </a:t>
            </a:r>
          </a:p>
        </p:txBody>
      </p:sp>
    </p:spTree>
  </p:cSld>
  <p:clrMapOvr>
    <a:masterClrMapping/>
  </p:clrMapOvr>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Content Placeholder 1"/>
          <p:cNvSpPr>
            <a:spLocks noGrp="1"/>
          </p:cNvSpPr>
          <p:nvPr>
            <p:ph idx="1"/>
          </p:nvPr>
        </p:nvSpPr>
        <p:spPr/>
        <p:txBody>
          <a:bodyPr/>
          <a:lstStyle/>
          <a:p>
            <a:pPr lvl="1" eaLnBrk="1" hangingPunct="1"/>
            <a:r>
              <a:rPr lang="en-US" sz="3600" dirty="0" smtClean="0"/>
              <a:t>A poem that tells a story.</a:t>
            </a:r>
          </a:p>
          <a:p>
            <a:pPr lvl="1" eaLnBrk="1" hangingPunct="1"/>
            <a:r>
              <a:rPr lang="en-US" sz="3600" dirty="0" smtClean="0"/>
              <a:t>Usually of multiple stanzas to indicate plot structure.</a:t>
            </a:r>
          </a:p>
          <a:p>
            <a:pPr lvl="1" eaLnBrk="1" hangingPunct="1"/>
            <a:r>
              <a:rPr lang="en-US" sz="3600" dirty="0" smtClean="0"/>
              <a:t>Can be rhyming, but doesn’t have to be.</a:t>
            </a:r>
          </a:p>
          <a:p>
            <a:pPr lvl="1" eaLnBrk="1" hangingPunct="1"/>
            <a:r>
              <a:rPr lang="en-US" sz="3600" dirty="0" smtClean="0"/>
              <a:t>That’s it.</a:t>
            </a:r>
          </a:p>
          <a:p>
            <a:pPr lvl="1" eaLnBrk="1" hangingPunct="1"/>
            <a:endParaRPr lang="en-US" sz="3600" dirty="0" smtClean="0"/>
          </a:p>
        </p:txBody>
      </p:sp>
      <p:sp>
        <p:nvSpPr>
          <p:cNvPr id="3" name="Title 2"/>
          <p:cNvSpPr>
            <a:spLocks noGrp="1"/>
          </p:cNvSpPr>
          <p:nvPr>
            <p:ph type="title"/>
          </p:nvPr>
        </p:nvSpPr>
        <p:spPr/>
        <p:txBody>
          <a:bodyPr/>
          <a:lstStyle/>
          <a:p>
            <a:pPr eaLnBrk="1" hangingPunct="1">
              <a:defRPr/>
            </a:pPr>
            <a:r>
              <a:rPr smtClean="0"/>
              <a:t>POETIC FORM </a:t>
            </a:r>
            <a:r>
              <a:rPr lang="en-US" dirty="0" smtClean="0"/>
              <a:t>–</a:t>
            </a:r>
            <a:r>
              <a:rPr smtClean="0"/>
              <a:t> Narrative Poem</a:t>
            </a:r>
            <a:endParaRPr/>
          </a:p>
        </p:txBody>
      </p:sp>
      <p:sp>
        <p:nvSpPr>
          <p:cNvPr id="4" name="Content Placeholder 1"/>
          <p:cNvSpPr txBox="1">
            <a:spLocks/>
          </p:cNvSpPr>
          <p:nvPr/>
        </p:nvSpPr>
        <p:spPr bwMode="auto">
          <a:xfrm>
            <a:off x="228600" y="5791200"/>
            <a:ext cx="8534400" cy="685800"/>
          </a:xfrm>
          <a:prstGeom prst="rect">
            <a:avLst/>
          </a:prstGeom>
          <a:noFill/>
          <a:ln w="9525">
            <a:noFill/>
            <a:miter lim="800000"/>
            <a:headEnd/>
            <a:tailEnd/>
          </a:ln>
        </p:spPr>
        <p:txBody>
          <a:bodyPr/>
          <a:lstStyle/>
          <a:p>
            <a:pPr marL="273050" indent="-273050">
              <a:spcBef>
                <a:spcPts val="600"/>
              </a:spcBef>
              <a:buClr>
                <a:schemeClr val="accent2"/>
              </a:buClr>
              <a:buSzPct val="85000"/>
              <a:buFont typeface="Wingdings 2" pitchFamily="18" charset="2"/>
              <a:buNone/>
              <a:defRPr/>
            </a:pPr>
            <a:r>
              <a:rPr lang="en-US" sz="2800" dirty="0">
                <a:latin typeface="+mn-lt"/>
              </a:rPr>
              <a:t>NOW YOU TRY . . . . On your own paper </a:t>
            </a:r>
          </a:p>
        </p:txBody>
      </p:sp>
    </p:spTree>
  </p:cSld>
  <p:clrMapOvr>
    <a:masterClrMapping/>
  </p:clrMapOvr>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610600" cy="5715000"/>
          </a:xfrm>
        </p:spPr>
        <p:txBody>
          <a:bodyPr/>
          <a:lstStyle/>
          <a:p>
            <a:endParaRPr lang="en-US" sz="2800" dirty="0" smtClean="0"/>
          </a:p>
          <a:p>
            <a:r>
              <a:rPr lang="en-US" sz="2800" dirty="0" smtClean="0"/>
              <a:t>Today we finished the Poetry </a:t>
            </a:r>
            <a:r>
              <a:rPr lang="en-US" sz="2800" i="1" u="sng" dirty="0" smtClean="0"/>
              <a:t>Overview</a:t>
            </a:r>
            <a:r>
              <a:rPr lang="en-US" sz="2800" dirty="0" smtClean="0"/>
              <a:t> PowerPoint. </a:t>
            </a:r>
          </a:p>
          <a:p>
            <a:endParaRPr lang="en-US" sz="2800" dirty="0" smtClean="0"/>
          </a:p>
          <a:p>
            <a:pPr algn="ctr">
              <a:buNone/>
            </a:pPr>
            <a:r>
              <a:rPr lang="en-US" sz="2800" dirty="0" smtClean="0"/>
              <a:t>Now What?</a:t>
            </a:r>
          </a:p>
          <a:p>
            <a:endParaRPr lang="en-US" sz="2800" dirty="0" smtClean="0"/>
          </a:p>
          <a:p>
            <a:r>
              <a:rPr lang="en-US" sz="2800" dirty="0" smtClean="0"/>
              <a:t>You should have original written samples (drafts, I'm not looking for perfection here) of each type of poem that we covered from the time we started the Poetic Forms section of the PowerPoint: Haiku, Limerick, Shakespearean Sonnet, Italian Sonnet, </a:t>
            </a:r>
            <a:r>
              <a:rPr lang="en-US" sz="2800" dirty="0" err="1" smtClean="0"/>
              <a:t>Biopoem</a:t>
            </a:r>
            <a:r>
              <a:rPr lang="en-US" sz="2800" dirty="0" smtClean="0"/>
              <a:t>, Villanelle, </a:t>
            </a:r>
            <a:r>
              <a:rPr lang="en-US" sz="2800" dirty="0" err="1" smtClean="0"/>
              <a:t>Cinquain</a:t>
            </a:r>
            <a:r>
              <a:rPr lang="en-US" sz="2800" dirty="0" smtClean="0"/>
              <a:t>, Free Verse, Narrative.</a:t>
            </a:r>
          </a:p>
        </p:txBody>
      </p:sp>
      <p:sp>
        <p:nvSpPr>
          <p:cNvPr id="3" name="Title 2"/>
          <p:cNvSpPr>
            <a:spLocks noGrp="1"/>
          </p:cNvSpPr>
          <p:nvPr>
            <p:ph type="title"/>
          </p:nvPr>
        </p:nvSpPr>
        <p:spPr>
          <a:xfrm>
            <a:off x="0" y="0"/>
            <a:ext cx="9144000" cy="838200"/>
          </a:xfrm>
        </p:spPr>
        <p:txBody>
          <a:bodyPr/>
          <a:lstStyle/>
          <a:p>
            <a:r>
              <a:rPr smtClean="0"/>
              <a:t>Poetry Writing Workshop</a:t>
            </a:r>
            <a:endParaRPr lang="en-US" dirty="0"/>
          </a:p>
        </p:txBody>
      </p:sp>
    </p:spTree>
  </p:cSld>
  <p:clrMapOvr>
    <a:masterClrMapping/>
  </p:clrMapOvr>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534400" cy="5638800"/>
          </a:xfrm>
        </p:spPr>
        <p:txBody>
          <a:bodyPr/>
          <a:lstStyle/>
          <a:p>
            <a:r>
              <a:rPr lang="en-US" sz="2800" dirty="0" smtClean="0"/>
              <a:t>DO NOT write your names on the following sheets.</a:t>
            </a:r>
          </a:p>
          <a:p>
            <a:endParaRPr lang="en-US" sz="2800" dirty="0" smtClean="0"/>
          </a:p>
          <a:p>
            <a:r>
              <a:rPr lang="en-US" sz="2800" dirty="0" smtClean="0"/>
              <a:t>Write each of the following poems centered on separate sheets of paper (7 Poems for 7 sheets): Haiku, Limerick, Shakespearean Sonnet, Italian Sonnet, </a:t>
            </a:r>
            <a:r>
              <a:rPr lang="en-US" sz="2800" dirty="0" err="1" smtClean="0"/>
              <a:t>Biopoem</a:t>
            </a:r>
            <a:r>
              <a:rPr lang="en-US" sz="2800" dirty="0" smtClean="0"/>
              <a:t>, Villanelle, </a:t>
            </a:r>
            <a:r>
              <a:rPr lang="en-US" sz="2800" dirty="0" err="1" smtClean="0"/>
              <a:t>Cinquain</a:t>
            </a:r>
            <a:r>
              <a:rPr lang="en-US" sz="2800" dirty="0" smtClean="0"/>
              <a:t>.</a:t>
            </a:r>
          </a:p>
          <a:p>
            <a:endParaRPr lang="en-US" sz="2800" dirty="0" smtClean="0"/>
          </a:p>
          <a:p>
            <a:r>
              <a:rPr lang="en-US" sz="2800" dirty="0" smtClean="0"/>
              <a:t>When you have them </a:t>
            </a:r>
            <a:r>
              <a:rPr lang="en-US" sz="2800" smtClean="0"/>
              <a:t>all written </a:t>
            </a:r>
            <a:r>
              <a:rPr lang="en-US" sz="2800" dirty="0" smtClean="0"/>
              <a:t>out, bring them to me.</a:t>
            </a:r>
          </a:p>
          <a:p>
            <a:endParaRPr lang="en-US" sz="2800" dirty="0" smtClean="0"/>
          </a:p>
          <a:p>
            <a:r>
              <a:rPr lang="en-US" sz="2800" dirty="0" smtClean="0"/>
              <a:t>Then I will allow you to staple the poems together .</a:t>
            </a:r>
          </a:p>
          <a:p>
            <a:endParaRPr lang="en-US" dirty="0"/>
          </a:p>
        </p:txBody>
      </p:sp>
      <p:sp>
        <p:nvSpPr>
          <p:cNvPr id="3" name="Title 2"/>
          <p:cNvSpPr>
            <a:spLocks noGrp="1"/>
          </p:cNvSpPr>
          <p:nvPr>
            <p:ph type="title"/>
          </p:nvPr>
        </p:nvSpPr>
        <p:spPr>
          <a:xfrm>
            <a:off x="0" y="152400"/>
            <a:ext cx="9144000" cy="762000"/>
          </a:xfrm>
        </p:spPr>
        <p:txBody>
          <a:bodyPr/>
          <a:lstStyle/>
          <a:p>
            <a:r>
              <a:rPr smtClean="0"/>
              <a:t>Poetry Writing Workshop</a:t>
            </a:r>
            <a:endParaRPr lang="en-US" dirty="0"/>
          </a:p>
        </p:txBody>
      </p:sp>
    </p:spTree>
  </p:cSld>
  <p:clrMapOvr>
    <a:masterClrMapping/>
  </p:clrMapOvr>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
          </a:xfrm>
        </p:spPr>
        <p:txBody>
          <a:bodyPr>
            <a:normAutofit/>
          </a:bodyPr>
          <a:lstStyle/>
          <a:p>
            <a:pPr algn="ctr" eaLnBrk="1" fontAlgn="auto" hangingPunct="1">
              <a:spcAft>
                <a:spcPts val="0"/>
              </a:spcAft>
              <a:defRPr/>
            </a:pPr>
            <a:r>
              <a:rPr lang="en-US" sz="3600" dirty="0" smtClean="0">
                <a:solidFill>
                  <a:srgbClr val="FF0000"/>
                </a:solidFill>
              </a:rPr>
              <a:t>D.E.A.R. -15 minutes -  April 19</a:t>
            </a:r>
            <a:r>
              <a:rPr lang="en-US" sz="3600" baseline="30000" dirty="0" smtClean="0">
                <a:solidFill>
                  <a:srgbClr val="FF0000"/>
                </a:solidFill>
              </a:rPr>
              <a:t>th</a:t>
            </a:r>
            <a:r>
              <a:rPr lang="en-US" sz="3600" dirty="0" smtClean="0">
                <a:solidFill>
                  <a:srgbClr val="FF0000"/>
                </a:solidFill>
              </a:rPr>
              <a:t>, 2013</a:t>
            </a:r>
          </a:p>
        </p:txBody>
      </p:sp>
      <p:sp>
        <p:nvSpPr>
          <p:cNvPr id="7" name="Rectangle 3"/>
          <p:cNvSpPr txBox="1">
            <a:spLocks noChangeArrowheads="1"/>
          </p:cNvSpPr>
          <p:nvPr/>
        </p:nvSpPr>
        <p:spPr bwMode="auto">
          <a:xfrm>
            <a:off x="0" y="2286000"/>
            <a:ext cx="9144000" cy="4876800"/>
          </a:xfrm>
          <a:prstGeom prst="rect">
            <a:avLst/>
          </a:prstGeom>
          <a:noFill/>
          <a:ln w="9525">
            <a:noFill/>
            <a:miter lim="800000"/>
            <a:headEnd/>
            <a:tailEnd/>
          </a:ln>
        </p:spPr>
        <p:txBody>
          <a:bodyPr/>
          <a:lstStyle/>
          <a:p>
            <a:pPr marL="57150" indent="3175" algn="ctr">
              <a:lnSpc>
                <a:spcPct val="90000"/>
              </a:lnSpc>
              <a:spcBef>
                <a:spcPct val="20000"/>
              </a:spcBef>
              <a:buClr>
                <a:schemeClr val="accent1"/>
              </a:buClr>
              <a:buSzPct val="70000"/>
              <a:buFont typeface="Wingdings 2" pitchFamily="18" charset="2"/>
              <a:buNone/>
              <a:defRPr/>
            </a:pPr>
            <a:r>
              <a:rPr lang="en-US" sz="1600" b="1" dirty="0" smtClean="0">
                <a:solidFill>
                  <a:srgbClr val="530B73"/>
                </a:solidFill>
                <a:latin typeface="Bell MT" pitchFamily="18" charset="0"/>
              </a:rPr>
              <a:t>JOURNALING REQUIREMENTS – Personal Novel Reading</a:t>
            </a:r>
            <a:endParaRPr lang="en-US" sz="1600" b="1" dirty="0">
              <a:solidFill>
                <a:srgbClr val="530B73"/>
              </a:solidFill>
              <a:latin typeface="Bell MT" pitchFamily="18" charset="0"/>
            </a:endParaRPr>
          </a:p>
          <a:p>
            <a:pPr marL="57150" indent="3175" algn="ctr">
              <a:lnSpc>
                <a:spcPct val="90000"/>
              </a:lnSpc>
              <a:spcBef>
                <a:spcPct val="20000"/>
              </a:spcBef>
              <a:buClr>
                <a:schemeClr val="accent1"/>
              </a:buClr>
              <a:buSzPct val="70000"/>
              <a:buFont typeface="Wingdings 2" pitchFamily="18" charset="2"/>
              <a:buNone/>
              <a:defRPr/>
            </a:pPr>
            <a:r>
              <a:rPr lang="en-US" sz="1600" b="1" dirty="0">
                <a:solidFill>
                  <a:srgbClr val="530B73"/>
                </a:solidFill>
                <a:latin typeface="Bell MT" pitchFamily="18" charset="0"/>
              </a:rPr>
              <a:t>EVERY time you read, you must include the following information as part of your journal entry.</a:t>
            </a:r>
          </a:p>
          <a:p>
            <a:pPr marL="57150" indent="3175" algn="ctr">
              <a:lnSpc>
                <a:spcPct val="90000"/>
              </a:lnSpc>
              <a:spcBef>
                <a:spcPct val="20000"/>
              </a:spcBef>
              <a:buClr>
                <a:schemeClr val="accent1"/>
              </a:buClr>
              <a:buSzPct val="70000"/>
              <a:buFont typeface="Wingdings 2" pitchFamily="18" charset="2"/>
              <a:buNone/>
              <a:defRPr/>
            </a:pPr>
            <a:r>
              <a:rPr lang="en-US" sz="3600" b="1" dirty="0" smtClean="0">
                <a:solidFill>
                  <a:srgbClr val="FF0000"/>
                </a:solidFill>
                <a:effectLst>
                  <a:outerShdw blurRad="38100" dist="38100" dir="2700000" algn="tl">
                    <a:srgbClr val="000000">
                      <a:alpha val="43137"/>
                    </a:srgbClr>
                  </a:outerShdw>
                </a:effectLst>
                <a:latin typeface="Bell MT" pitchFamily="18" charset="0"/>
              </a:rPr>
              <a:t>1</a:t>
            </a:r>
            <a:r>
              <a:rPr lang="en-US" sz="3600" b="1" baseline="30000" dirty="0" smtClean="0">
                <a:solidFill>
                  <a:srgbClr val="FF0000"/>
                </a:solidFill>
                <a:effectLst>
                  <a:outerShdw blurRad="38100" dist="38100" dir="2700000" algn="tl">
                    <a:srgbClr val="000000">
                      <a:alpha val="43137"/>
                    </a:srgbClr>
                  </a:outerShdw>
                </a:effectLst>
                <a:latin typeface="Bell MT" pitchFamily="18" charset="0"/>
              </a:rPr>
              <a:t>st</a:t>
            </a:r>
            <a:r>
              <a:rPr lang="en-US" sz="3600" b="1" dirty="0" smtClean="0">
                <a:solidFill>
                  <a:srgbClr val="FF0000"/>
                </a:solidFill>
                <a:effectLst>
                  <a:outerShdw blurRad="38100" dist="38100" dir="2700000" algn="tl">
                    <a:srgbClr val="000000">
                      <a:alpha val="43137"/>
                    </a:srgbClr>
                  </a:outerShdw>
                </a:effectLst>
                <a:latin typeface="Bell MT" pitchFamily="18" charset="0"/>
              </a:rPr>
              <a:t>, 3</a:t>
            </a:r>
            <a:r>
              <a:rPr lang="en-US" sz="3600" b="1" baseline="30000" dirty="0" smtClean="0">
                <a:solidFill>
                  <a:srgbClr val="FF0000"/>
                </a:solidFill>
                <a:effectLst>
                  <a:outerShdw blurRad="38100" dist="38100" dir="2700000" algn="tl">
                    <a:srgbClr val="000000">
                      <a:alpha val="43137"/>
                    </a:srgbClr>
                  </a:outerShdw>
                </a:effectLst>
                <a:latin typeface="Bell MT" pitchFamily="18" charset="0"/>
              </a:rPr>
              <a:t>rd</a:t>
            </a:r>
            <a:r>
              <a:rPr lang="en-US" sz="3600" b="1" dirty="0" smtClean="0">
                <a:solidFill>
                  <a:srgbClr val="FF0000"/>
                </a:solidFill>
                <a:effectLst>
                  <a:outerShdw blurRad="38100" dist="38100" dir="2700000" algn="tl">
                    <a:srgbClr val="000000">
                      <a:alpha val="43137"/>
                    </a:srgbClr>
                  </a:outerShdw>
                </a:effectLst>
                <a:latin typeface="Bell MT" pitchFamily="18" charset="0"/>
              </a:rPr>
              <a:t>, 4</a:t>
            </a:r>
            <a:r>
              <a:rPr lang="en-US" sz="3600" b="1" baseline="30000" dirty="0" smtClean="0">
                <a:solidFill>
                  <a:srgbClr val="FF0000"/>
                </a:solidFill>
                <a:effectLst>
                  <a:outerShdw blurRad="38100" dist="38100" dir="2700000" algn="tl">
                    <a:srgbClr val="000000">
                      <a:alpha val="43137"/>
                    </a:srgbClr>
                  </a:outerShdw>
                </a:effectLst>
                <a:latin typeface="Bell MT" pitchFamily="18" charset="0"/>
              </a:rPr>
              <a:t>th</a:t>
            </a:r>
            <a:r>
              <a:rPr lang="en-US" sz="3600" b="1" dirty="0" smtClean="0">
                <a:solidFill>
                  <a:srgbClr val="FF0000"/>
                </a:solidFill>
                <a:effectLst>
                  <a:outerShdw blurRad="38100" dist="38100" dir="2700000" algn="tl">
                    <a:srgbClr val="000000">
                      <a:alpha val="43137"/>
                    </a:srgbClr>
                  </a:outerShdw>
                </a:effectLst>
                <a:latin typeface="Bell MT" pitchFamily="18" charset="0"/>
              </a:rPr>
              <a:t> Blocks</a:t>
            </a:r>
            <a:endParaRPr lang="en-US" sz="3600" b="1" dirty="0">
              <a:solidFill>
                <a:srgbClr val="FF0000"/>
              </a:solidFill>
              <a:effectLst>
                <a:outerShdw blurRad="38100" dist="38100" dir="2700000" algn="tl">
                  <a:srgbClr val="000000">
                    <a:alpha val="43137"/>
                  </a:srgbClr>
                </a:outerShdw>
              </a:effectLst>
              <a:latin typeface="Bell MT" pitchFamily="18" charset="0"/>
            </a:endParaRPr>
          </a:p>
          <a:p>
            <a:pPr marL="57150" indent="3175">
              <a:lnSpc>
                <a:spcPct val="90000"/>
              </a:lnSpc>
              <a:spcBef>
                <a:spcPct val="20000"/>
              </a:spcBef>
              <a:buClr>
                <a:schemeClr val="accent1"/>
              </a:buClr>
              <a:buSzPct val="70000"/>
              <a:defRPr/>
            </a:pPr>
            <a:r>
              <a:rPr lang="en-US" sz="1600" b="1" dirty="0">
                <a:solidFill>
                  <a:srgbClr val="FF0000"/>
                </a:solidFill>
                <a:effectLst>
                  <a:outerShdw blurRad="38100" dist="38100" dir="2700000" algn="tl">
                    <a:srgbClr val="000000">
                      <a:alpha val="43137"/>
                    </a:srgbClr>
                  </a:outerShdw>
                </a:effectLst>
                <a:latin typeface="Bell MT" pitchFamily="18" charset="0"/>
              </a:rPr>
              <a:t>9/24/12	</a:t>
            </a:r>
            <a:r>
              <a:rPr lang="en-US" sz="1600" b="1" dirty="0">
                <a:solidFill>
                  <a:srgbClr val="0070C0"/>
                </a:solidFill>
                <a:effectLst>
                  <a:outerShdw blurRad="38100" dist="38100" dir="2700000" algn="tl">
                    <a:srgbClr val="000000">
                      <a:alpha val="43137"/>
                    </a:srgbClr>
                  </a:outerShdw>
                </a:effectLst>
                <a:latin typeface="Bell MT" pitchFamily="18" charset="0"/>
              </a:rPr>
              <a:t>Title of Book,            Author’s Last Name                  Pg#    -    Pg#</a:t>
            </a:r>
          </a:p>
          <a:p>
            <a:pPr marL="57150" indent="3175">
              <a:lnSpc>
                <a:spcPct val="90000"/>
              </a:lnSpc>
              <a:spcBef>
                <a:spcPct val="20000"/>
              </a:spcBef>
              <a:buClr>
                <a:schemeClr val="accent1"/>
              </a:buClr>
              <a:buSzPct val="70000"/>
              <a:defRPr/>
            </a:pPr>
            <a:r>
              <a:rPr lang="en-US" sz="1600" b="1" dirty="0">
                <a:solidFill>
                  <a:srgbClr val="FF0000"/>
                </a:solidFill>
                <a:effectLst>
                  <a:outerShdw blurRad="38100" dist="38100" dir="2700000" algn="tl">
                    <a:srgbClr val="000000">
                      <a:alpha val="43137"/>
                    </a:srgbClr>
                  </a:outerShdw>
                </a:effectLst>
                <a:latin typeface="Bell MT" pitchFamily="18" charset="0"/>
              </a:rPr>
              <a:t>D.E.A.R. 	</a:t>
            </a:r>
            <a:endParaRPr lang="en-US" sz="1600" b="1" dirty="0">
              <a:solidFill>
                <a:srgbClr val="530B73"/>
              </a:solidFill>
              <a:latin typeface="Bell MT" pitchFamily="18" charset="0"/>
            </a:endParaRPr>
          </a:p>
          <a:p>
            <a:pPr marL="65088" lvl="1" indent="-4763" fontAlgn="auto">
              <a:lnSpc>
                <a:spcPct val="90000"/>
              </a:lnSpc>
              <a:spcAft>
                <a:spcPts val="0"/>
              </a:spcAft>
              <a:defRPr/>
            </a:pPr>
            <a:r>
              <a:rPr lang="en-US" sz="1600" b="1" dirty="0">
                <a:solidFill>
                  <a:srgbClr val="FF0000"/>
                </a:solidFill>
                <a:effectLst>
                  <a:outerShdw blurRad="38100" dist="38100" dir="2700000" algn="tl">
                    <a:srgbClr val="000000">
                      <a:alpha val="43137"/>
                    </a:srgbClr>
                  </a:outerShdw>
                </a:effectLst>
                <a:latin typeface="Bell MT" pitchFamily="18" charset="0"/>
              </a:rPr>
              <a:t>JS#___    </a:t>
            </a:r>
            <a:r>
              <a:rPr lang="en-US" sz="2200" b="1" dirty="0" smtClean="0">
                <a:solidFill>
                  <a:srgbClr val="530B73"/>
                </a:solidFill>
                <a:latin typeface="Bell MT" pitchFamily="18" charset="0"/>
              </a:rPr>
              <a:t>Subsequent </a:t>
            </a:r>
            <a:r>
              <a:rPr lang="en-US" sz="2200" b="1" dirty="0">
                <a:solidFill>
                  <a:srgbClr val="530B73"/>
                </a:solidFill>
                <a:latin typeface="Bell MT" pitchFamily="18" charset="0"/>
              </a:rPr>
              <a:t>Lines should be composed of </a:t>
            </a:r>
            <a:endParaRPr lang="en-US" sz="2200" b="1" dirty="0">
              <a:solidFill>
                <a:srgbClr val="FF0000"/>
              </a:solidFill>
              <a:effectLst>
                <a:outerShdw blurRad="38100" dist="38100" dir="2700000" algn="tl">
                  <a:srgbClr val="000000">
                    <a:alpha val="43137"/>
                  </a:srgbClr>
                </a:outerShdw>
              </a:effectLst>
              <a:latin typeface="Bell MT" pitchFamily="18" charset="0"/>
            </a:endParaRPr>
          </a:p>
          <a:p>
            <a:pPr marL="1436688" lvl="4" indent="-350838">
              <a:lnSpc>
                <a:spcPct val="90000"/>
              </a:lnSpc>
              <a:buFont typeface="Arial" pitchFamily="34" charset="0"/>
              <a:buChar char="•"/>
              <a:defRPr/>
            </a:pPr>
            <a:endParaRPr lang="en-US" sz="2200" b="1" dirty="0" smtClean="0">
              <a:solidFill>
                <a:schemeClr val="tx1">
                  <a:lumMod val="75000"/>
                  <a:lumOff val="25000"/>
                </a:schemeClr>
              </a:solidFill>
              <a:latin typeface="Bell MT" pitchFamily="18" charset="0"/>
            </a:endParaRPr>
          </a:p>
          <a:p>
            <a:pPr marL="522288" lvl="2" indent="-350838">
              <a:lnSpc>
                <a:spcPct val="90000"/>
              </a:lnSpc>
              <a:buFont typeface="Arial" pitchFamily="34" charset="0"/>
              <a:buChar char="•"/>
              <a:defRPr/>
            </a:pPr>
            <a:r>
              <a:rPr lang="en-US" sz="3500" b="1" dirty="0" smtClean="0">
                <a:solidFill>
                  <a:schemeClr val="tx1">
                    <a:lumMod val="75000"/>
                    <a:lumOff val="25000"/>
                  </a:schemeClr>
                </a:solidFill>
                <a:latin typeface="Bell MT" pitchFamily="18" charset="0"/>
              </a:rPr>
              <a:t>You should be making darn sure you have all 7 poems ready on separate sheets of paper. Have them out while you read.</a:t>
            </a:r>
            <a:endParaRPr lang="en-US" sz="3500" b="1" dirty="0" smtClean="0">
              <a:solidFill>
                <a:srgbClr val="530B73"/>
              </a:solidFill>
              <a:latin typeface="Bell MT" pitchFamily="18" charset="0"/>
            </a:endParaRPr>
          </a:p>
          <a:p>
            <a:pPr marL="1436688" lvl="4" indent="-350838">
              <a:lnSpc>
                <a:spcPct val="90000"/>
              </a:lnSpc>
              <a:buFont typeface="Arial" pitchFamily="34" charset="0"/>
              <a:buChar char="•"/>
              <a:defRPr/>
            </a:pPr>
            <a:endParaRPr lang="en-US" sz="2000" b="1" dirty="0" smtClean="0">
              <a:solidFill>
                <a:srgbClr val="530B73"/>
              </a:solidFill>
              <a:latin typeface="Bell MT" pitchFamily="18" charset="0"/>
            </a:endParaRPr>
          </a:p>
          <a:p>
            <a:pPr marL="1436688" lvl="4" indent="-350838">
              <a:lnSpc>
                <a:spcPct val="90000"/>
              </a:lnSpc>
              <a:buFont typeface="Arial" pitchFamily="34" charset="0"/>
              <a:buChar char="•"/>
              <a:defRPr/>
            </a:pPr>
            <a:endParaRPr lang="en-US" sz="2000" b="1" dirty="0" smtClean="0">
              <a:solidFill>
                <a:schemeClr val="tx1">
                  <a:lumMod val="75000"/>
                  <a:lumOff val="25000"/>
                </a:schemeClr>
              </a:solidFill>
              <a:latin typeface="Bell MT" pitchFamily="18" charset="0"/>
            </a:endParaRPr>
          </a:p>
          <a:p>
            <a:pPr marL="296863" lvl="5" indent="-184150">
              <a:lnSpc>
                <a:spcPct val="90000"/>
              </a:lnSpc>
              <a:buFont typeface="Arial" pitchFamily="34" charset="0"/>
              <a:buChar char="•"/>
              <a:defRPr/>
            </a:pPr>
            <a:endParaRPr lang="en-US" sz="1600" dirty="0">
              <a:solidFill>
                <a:schemeClr val="tx1">
                  <a:lumMod val="75000"/>
                  <a:lumOff val="25000"/>
                </a:schemeClr>
              </a:solidFill>
              <a:latin typeface="Bell MT" pitchFamily="18" charset="0"/>
            </a:endParaRPr>
          </a:p>
        </p:txBody>
      </p:sp>
      <p:sp>
        <p:nvSpPr>
          <p:cNvPr id="17412" name="TextBox 3"/>
          <p:cNvSpPr txBox="1">
            <a:spLocks noChangeArrowheads="1"/>
          </p:cNvSpPr>
          <p:nvPr/>
        </p:nvSpPr>
        <p:spPr bwMode="auto">
          <a:xfrm>
            <a:off x="0" y="762000"/>
            <a:ext cx="9144000" cy="1754326"/>
          </a:xfrm>
          <a:prstGeom prst="rect">
            <a:avLst/>
          </a:prstGeom>
          <a:solidFill>
            <a:srgbClr val="7030A0"/>
          </a:solidFill>
          <a:ln w="9525">
            <a:noFill/>
            <a:miter lim="800000"/>
            <a:headEnd/>
            <a:tailEnd/>
          </a:ln>
        </p:spPr>
        <p:txBody>
          <a:bodyPr wrap="square">
            <a:spAutoFit/>
          </a:bodyPr>
          <a:lstStyle/>
          <a:p>
            <a:pPr algn="ctr"/>
            <a:r>
              <a:rPr lang="en-US" sz="5400" i="1" u="sng" dirty="0" smtClean="0">
                <a:solidFill>
                  <a:srgbClr val="FFFF00"/>
                </a:solidFill>
                <a:latin typeface="Blackadder ITC" pitchFamily="82" charset="0"/>
              </a:rPr>
              <a:t>Be seated in your assigned seat.</a:t>
            </a:r>
          </a:p>
          <a:p>
            <a:pPr algn="ctr"/>
            <a:r>
              <a:rPr lang="en-US" sz="5400" i="1" u="sng" dirty="0" smtClean="0">
                <a:solidFill>
                  <a:srgbClr val="FFFF00"/>
                </a:solidFill>
                <a:latin typeface="Blackadder ITC" pitchFamily="82" charset="0"/>
              </a:rPr>
              <a:t>Silent Reading – Personal Novel</a:t>
            </a:r>
            <a:endParaRPr lang="en-US" sz="5400" dirty="0">
              <a:solidFill>
                <a:srgbClr val="FFFF00"/>
              </a:solidFill>
              <a:latin typeface="Blackadder ITC" pitchFamily="82" charset="0"/>
            </a:endParaRPr>
          </a:p>
        </p:txBody>
      </p:sp>
      <p:sp>
        <p:nvSpPr>
          <p:cNvPr id="5" name="TextBox 3"/>
          <p:cNvSpPr txBox="1">
            <a:spLocks noChangeArrowheads="1"/>
          </p:cNvSpPr>
          <p:nvPr/>
        </p:nvSpPr>
        <p:spPr bwMode="auto">
          <a:xfrm>
            <a:off x="0" y="6396335"/>
            <a:ext cx="9144000" cy="461665"/>
          </a:xfrm>
          <a:prstGeom prst="rect">
            <a:avLst/>
          </a:prstGeom>
          <a:solidFill>
            <a:srgbClr val="7030A0"/>
          </a:solidFill>
          <a:ln w="9525">
            <a:noFill/>
            <a:miter lim="800000"/>
            <a:headEnd/>
            <a:tailEnd/>
          </a:ln>
        </p:spPr>
        <p:txBody>
          <a:bodyPr wrap="square">
            <a:spAutoFit/>
          </a:bodyPr>
          <a:lstStyle/>
          <a:p>
            <a:pPr algn="ctr"/>
            <a:r>
              <a:rPr lang="en-US" sz="2400" i="1" u="sng" dirty="0" smtClean="0">
                <a:solidFill>
                  <a:srgbClr val="FFFF00"/>
                </a:solidFill>
                <a:latin typeface="Blackadder ITC" pitchFamily="82" charset="0"/>
              </a:rPr>
              <a:t>Silent Room Silent Room Silent Room Silent Room Silent Room Silent Room</a:t>
            </a:r>
            <a:endParaRPr lang="en-US" sz="2400" dirty="0" smtClean="0">
              <a:solidFill>
                <a:srgbClr val="FFFF00"/>
              </a:solidFill>
              <a:latin typeface="Blackadder ITC" pitchFamily="82" charset="0"/>
            </a:endParaRPr>
          </a:p>
        </p:txBody>
      </p:sp>
    </p:spTree>
  </p:cSld>
  <p:clrMapOvr>
    <a:masterClrMapping/>
  </p:clrMapOvr>
  <p:transition>
    <p:pull dir="ru"/>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762000"/>
            <a:ext cx="8458200" cy="5867400"/>
          </a:xfrm>
        </p:spPr>
        <p:txBody>
          <a:bodyPr/>
          <a:lstStyle/>
          <a:p>
            <a:r>
              <a:rPr lang="en-US" sz="2800" dirty="0" smtClean="0"/>
              <a:t>I will then collect your poems and redistribute them to classmates for PEER Editing/Proofing and suggestions. </a:t>
            </a:r>
          </a:p>
          <a:p>
            <a:r>
              <a:rPr lang="en-US" sz="2800" dirty="0" smtClean="0"/>
              <a:t>You will work on each other's writing.</a:t>
            </a:r>
          </a:p>
          <a:p>
            <a:r>
              <a:rPr lang="en-US" sz="2800" dirty="0" smtClean="0"/>
              <a:t>Use rubrics found in the Writing Workshop Folders and your extensive notes, </a:t>
            </a:r>
          </a:p>
          <a:p>
            <a:r>
              <a:rPr lang="en-US" sz="2800" dirty="0" smtClean="0"/>
              <a:t>Check each other's work to see whether or not the rules for each form of poetry were followed and make any corrections/marks/suggestions.</a:t>
            </a:r>
          </a:p>
          <a:p>
            <a:r>
              <a:rPr lang="en-US" sz="2800" dirty="0" smtClean="0"/>
              <a:t>Also, make three suggestions to each poem for any Literary &amp; Poetic Techniques that could effect any improvement for the poems.</a:t>
            </a:r>
          </a:p>
          <a:p>
            <a:endParaRPr lang="en-US" dirty="0"/>
          </a:p>
        </p:txBody>
      </p:sp>
      <p:sp>
        <p:nvSpPr>
          <p:cNvPr id="4" name="Title 2"/>
          <p:cNvSpPr txBox="1">
            <a:spLocks/>
          </p:cNvSpPr>
          <p:nvPr/>
        </p:nvSpPr>
        <p:spPr>
          <a:xfrm>
            <a:off x="0" y="152400"/>
            <a:ext cx="9144000" cy="762000"/>
          </a:xfrm>
          <a:prstGeom prst="rect">
            <a:avLst/>
          </a:prstGeom>
          <a:ln w="6350" cap="rnd">
            <a:noFill/>
          </a:ln>
        </p:spPr>
        <p:txBody>
          <a:bodyPr vert="horz" rtlCol="0" anchor="b" anchorCtr="0">
            <a:norm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4200" b="0" i="0" u="none" strike="noStrike" kern="1200" cap="none" spc="-100" normalizeH="0" baseline="0" noProof="0" smtClean="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rPr>
              <a:t>Poetry Writing Workshop</a:t>
            </a:r>
            <a:endParaRPr kumimoji="0" lang="en-US" sz="4200" b="0" i="0" u="none" strike="noStrike" kern="1200" cap="none" spc="-100" normalizeH="0" baseline="0" noProof="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914400"/>
          </a:xfrm>
          <a:prstGeom prst="rect">
            <a:avLst/>
          </a:prstGeom>
          <a:noFill/>
          <a:ln w="9525">
            <a:noFill/>
            <a:miter lim="800000"/>
            <a:headEnd/>
            <a:tailEnd/>
          </a:ln>
        </p:spPr>
        <p:txBody>
          <a:bodyPr anchor="ctr"/>
          <a:lstStyle/>
          <a:p>
            <a:pPr algn="ctr"/>
            <a:r>
              <a:rPr lang="en-US" sz="4400">
                <a:solidFill>
                  <a:schemeClr val="tx2"/>
                </a:solidFill>
              </a:rPr>
              <a:t>CONSONANCE</a:t>
            </a:r>
          </a:p>
        </p:txBody>
      </p:sp>
      <p:sp>
        <p:nvSpPr>
          <p:cNvPr id="12291" name="Rectangle 3"/>
          <p:cNvSpPr>
            <a:spLocks noChangeArrowheads="1"/>
          </p:cNvSpPr>
          <p:nvPr/>
        </p:nvSpPr>
        <p:spPr bwMode="auto">
          <a:xfrm>
            <a:off x="304800" y="685800"/>
            <a:ext cx="8534400" cy="5943600"/>
          </a:xfrm>
          <a:prstGeom prst="rect">
            <a:avLst/>
          </a:prstGeom>
          <a:noFill/>
          <a:ln w="9525">
            <a:noFill/>
            <a:miter lim="800000"/>
            <a:headEnd/>
            <a:tailEnd/>
          </a:ln>
        </p:spPr>
        <p:txBody>
          <a:bodyPr/>
          <a:lstStyle/>
          <a:p>
            <a:pPr marL="342900" indent="-342900">
              <a:spcBef>
                <a:spcPct val="20000"/>
              </a:spcBef>
              <a:buFontTx/>
              <a:buChar char="•"/>
              <a:defRPr/>
            </a:pPr>
            <a:r>
              <a:rPr lang="en-US" sz="2800" dirty="0" smtClean="0">
                <a:latin typeface="Arial" charset="0"/>
              </a:rPr>
              <a:t>The </a:t>
            </a:r>
            <a:r>
              <a:rPr lang="en-US" sz="2800" b="1" dirty="0">
                <a:solidFill>
                  <a:srgbClr val="00B0F0"/>
                </a:solidFill>
                <a:effectLst>
                  <a:outerShdw blurRad="38100" dist="38100" dir="2700000" algn="tl">
                    <a:srgbClr val="000000">
                      <a:alpha val="43137"/>
                    </a:srgbClr>
                  </a:outerShdw>
                </a:effectLst>
                <a:latin typeface="Arial" charset="0"/>
              </a:rPr>
              <a:t>repeated consonant sounds can be anywhere in the words</a:t>
            </a:r>
          </a:p>
          <a:p>
            <a:pPr marL="342900" indent="-342900">
              <a:spcBef>
                <a:spcPct val="20000"/>
              </a:spcBef>
              <a:buFontTx/>
              <a:buChar char="•"/>
              <a:defRPr/>
            </a:pPr>
            <a:r>
              <a:rPr lang="en-US" sz="2800" dirty="0">
                <a:latin typeface="Arial" charset="0"/>
              </a:rPr>
              <a:t>Similar to alliteration EXCEPT . . .</a:t>
            </a:r>
          </a:p>
          <a:p>
            <a:pPr marL="342900" indent="-342900">
              <a:spcBef>
                <a:spcPct val="20000"/>
              </a:spcBef>
              <a:buFontTx/>
              <a:buChar char="•"/>
              <a:defRPr/>
            </a:pPr>
            <a:r>
              <a:rPr lang="en-US" sz="2800" i="1" u="sng" dirty="0" smtClean="0">
                <a:solidFill>
                  <a:schemeClr val="tx1">
                    <a:lumMod val="85000"/>
                  </a:schemeClr>
                </a:solidFill>
                <a:effectLst>
                  <a:outerShdw blurRad="38100" dist="38100" dir="2700000" algn="tl">
                    <a:srgbClr val="000000">
                      <a:alpha val="43137"/>
                    </a:srgbClr>
                  </a:outerShdw>
                </a:effectLst>
                <a:latin typeface="Arial" charset="0"/>
              </a:rPr>
              <a:t>Alliteration</a:t>
            </a:r>
            <a:r>
              <a:rPr lang="en-US" sz="2800" i="1" dirty="0" smtClean="0">
                <a:solidFill>
                  <a:schemeClr val="tx1">
                    <a:lumMod val="85000"/>
                  </a:schemeClr>
                </a:solidFill>
                <a:effectLst>
                  <a:outerShdw blurRad="38100" dist="38100" dir="2700000" algn="tl">
                    <a:srgbClr val="000000">
                      <a:alpha val="43137"/>
                    </a:srgbClr>
                  </a:outerShdw>
                </a:effectLst>
                <a:latin typeface="Arial" charset="0"/>
              </a:rPr>
              <a:t> </a:t>
            </a:r>
            <a:r>
              <a:rPr lang="en-US" sz="2800" dirty="0">
                <a:solidFill>
                  <a:schemeClr val="tx1">
                    <a:lumMod val="85000"/>
                  </a:schemeClr>
                </a:solidFill>
                <a:effectLst>
                  <a:outerShdw blurRad="38100" dist="38100" dir="2700000" algn="tl">
                    <a:srgbClr val="000000">
                      <a:alpha val="43137"/>
                    </a:srgbClr>
                  </a:outerShdw>
                </a:effectLst>
                <a:latin typeface="Arial" charset="0"/>
              </a:rPr>
              <a:t>is a special case of consonance where the repeated consonant sound is </a:t>
            </a:r>
            <a:r>
              <a:rPr lang="en-US" sz="2800" i="1" u="sng" dirty="0">
                <a:solidFill>
                  <a:schemeClr val="tx1">
                    <a:lumMod val="85000"/>
                  </a:schemeClr>
                </a:solidFill>
                <a:effectLst>
                  <a:outerShdw blurRad="38100" dist="38100" dir="2700000" algn="tl">
                    <a:srgbClr val="000000">
                      <a:alpha val="43137"/>
                    </a:srgbClr>
                  </a:outerShdw>
                </a:effectLst>
                <a:latin typeface="Arial" charset="0"/>
              </a:rPr>
              <a:t>at the beginning of each word</a:t>
            </a:r>
          </a:p>
          <a:p>
            <a:pPr marL="1714500" lvl="3" indent="-342900">
              <a:spcBef>
                <a:spcPct val="20000"/>
              </a:spcBef>
              <a:buFontTx/>
              <a:buChar char="•"/>
              <a:defRPr/>
            </a:pPr>
            <a:r>
              <a:rPr lang="en-US" sz="2800" dirty="0" err="1" smtClean="0">
                <a:solidFill>
                  <a:schemeClr val="tx1">
                    <a:lumMod val="85000"/>
                  </a:schemeClr>
                </a:solidFill>
                <a:latin typeface="Arial" charset="0"/>
              </a:rPr>
              <a:t>p</a:t>
            </a:r>
            <a:r>
              <a:rPr lang="en-US" sz="2800" dirty="0" err="1" smtClean="0">
                <a:latin typeface="Arial" charset="0"/>
              </a:rPr>
              <a:t>i</a:t>
            </a:r>
            <a:r>
              <a:rPr lang="en-US" sz="2800" dirty="0" err="1" smtClean="0">
                <a:solidFill>
                  <a:schemeClr val="tx2">
                    <a:lumMod val="75000"/>
                  </a:schemeClr>
                </a:solidFill>
                <a:latin typeface="Arial" charset="0"/>
              </a:rPr>
              <a:t>tt</a:t>
            </a:r>
            <a:r>
              <a:rPr lang="en-US" sz="2800" dirty="0" smtClean="0">
                <a:solidFill>
                  <a:schemeClr val="tx1">
                    <a:lumMod val="85000"/>
                  </a:schemeClr>
                </a:solidFill>
                <a:latin typeface="Arial" charset="0"/>
              </a:rPr>
              <a:t> </a:t>
            </a:r>
            <a:r>
              <a:rPr lang="en-US" sz="2800" dirty="0">
                <a:solidFill>
                  <a:schemeClr val="tx1">
                    <a:lumMod val="85000"/>
                  </a:schemeClr>
                </a:solidFill>
                <a:latin typeface="Arial" charset="0"/>
              </a:rPr>
              <a:t>p</a:t>
            </a:r>
            <a:r>
              <a:rPr lang="en-US" sz="2800" dirty="0">
                <a:latin typeface="Arial" charset="0"/>
              </a:rPr>
              <a:t>a</a:t>
            </a:r>
            <a:r>
              <a:rPr lang="en-US" sz="2800" dirty="0">
                <a:solidFill>
                  <a:schemeClr val="tx2">
                    <a:lumMod val="75000"/>
                  </a:schemeClr>
                </a:solidFill>
                <a:latin typeface="Arial" charset="0"/>
              </a:rPr>
              <a:t>tt</a:t>
            </a:r>
            <a:r>
              <a:rPr lang="en-US" sz="2800" dirty="0">
                <a:latin typeface="Arial" charset="0"/>
              </a:rPr>
              <a:t>er</a:t>
            </a:r>
          </a:p>
          <a:p>
            <a:pPr marL="1714500" lvl="3" indent="-342900">
              <a:spcBef>
                <a:spcPct val="20000"/>
              </a:spcBef>
              <a:buFontTx/>
              <a:buChar char="•"/>
              <a:defRPr/>
            </a:pPr>
            <a:r>
              <a:rPr lang="en-US" sz="2800" b="1" i="1" u="sng" dirty="0">
                <a:latin typeface="Arial" charset="0"/>
              </a:rPr>
              <a:t>s</a:t>
            </a:r>
            <a:r>
              <a:rPr lang="en-US" sz="2800" dirty="0">
                <a:latin typeface="Arial" charset="0"/>
              </a:rPr>
              <a:t>ilken,</a:t>
            </a:r>
            <a:r>
              <a:rPr lang="en-US" sz="2800" i="1" u="sng" dirty="0">
                <a:latin typeface="Arial" charset="0"/>
              </a:rPr>
              <a:t> </a:t>
            </a:r>
            <a:r>
              <a:rPr lang="en-US" sz="2800" b="1" i="1" u="sng" dirty="0">
                <a:latin typeface="Arial" charset="0"/>
              </a:rPr>
              <a:t>s</a:t>
            </a:r>
            <a:r>
              <a:rPr lang="en-US" sz="2800" dirty="0">
                <a:latin typeface="Arial" charset="0"/>
              </a:rPr>
              <a:t>ad, un</a:t>
            </a:r>
            <a:r>
              <a:rPr lang="en-US" sz="2800" b="1" i="1" u="sng" dirty="0">
                <a:latin typeface="Arial" charset="0"/>
              </a:rPr>
              <a:t>c</a:t>
            </a:r>
            <a:r>
              <a:rPr lang="en-US" sz="2800" dirty="0">
                <a:latin typeface="Arial" charset="0"/>
              </a:rPr>
              <a:t>ertain, ru</a:t>
            </a:r>
            <a:r>
              <a:rPr lang="en-US" sz="2800" b="1" i="1" u="sng" dirty="0">
                <a:latin typeface="Arial" charset="0"/>
              </a:rPr>
              <a:t>s</a:t>
            </a:r>
            <a:r>
              <a:rPr lang="en-US" sz="2800" dirty="0">
                <a:latin typeface="Arial" charset="0"/>
              </a:rPr>
              <a:t>tling . .</a:t>
            </a:r>
          </a:p>
          <a:p>
            <a:pPr marL="1714500" lvl="3" indent="-342900">
              <a:spcBef>
                <a:spcPct val="20000"/>
              </a:spcBef>
              <a:buFontTx/>
              <a:buChar char="•"/>
              <a:defRPr/>
            </a:pPr>
            <a:r>
              <a:rPr lang="en-US" sz="2800" dirty="0">
                <a:solidFill>
                  <a:srgbClr val="00B0F0"/>
                </a:solidFill>
                <a:latin typeface="Arial" charset="0"/>
              </a:rPr>
              <a:t>l</a:t>
            </a:r>
            <a:r>
              <a:rPr lang="en-US" sz="2800" dirty="0">
                <a:latin typeface="Arial" charset="0"/>
              </a:rPr>
              <a:t>ady </a:t>
            </a:r>
            <a:r>
              <a:rPr lang="en-US" sz="2800" dirty="0">
                <a:solidFill>
                  <a:srgbClr val="00B0F0"/>
                </a:solidFill>
                <a:latin typeface="Arial" charset="0"/>
              </a:rPr>
              <a:t>l</a:t>
            </a:r>
            <a:r>
              <a:rPr lang="en-US" sz="2800" dirty="0">
                <a:latin typeface="Arial" charset="0"/>
              </a:rPr>
              <a:t>ounges </a:t>
            </a:r>
            <a:r>
              <a:rPr lang="en-US" sz="2800" dirty="0">
                <a:solidFill>
                  <a:srgbClr val="00B0F0"/>
                </a:solidFill>
                <a:latin typeface="Arial" charset="0"/>
              </a:rPr>
              <a:t>l</a:t>
            </a:r>
            <a:r>
              <a:rPr lang="en-US" sz="2800" dirty="0">
                <a:latin typeface="Arial" charset="0"/>
              </a:rPr>
              <a:t>azi</a:t>
            </a:r>
            <a:r>
              <a:rPr lang="en-US" sz="2800" dirty="0">
                <a:solidFill>
                  <a:srgbClr val="00B0F0"/>
                </a:solidFill>
                <a:latin typeface="Arial" charset="0"/>
              </a:rPr>
              <a:t>l</a:t>
            </a:r>
            <a:r>
              <a:rPr lang="en-US" sz="2800" dirty="0">
                <a:latin typeface="Arial" charset="0"/>
              </a:rPr>
              <a:t>y</a:t>
            </a:r>
          </a:p>
          <a:p>
            <a:pPr marL="1714500" lvl="3" indent="-342900">
              <a:spcBef>
                <a:spcPct val="20000"/>
              </a:spcBef>
              <a:buFontTx/>
              <a:buChar char="•"/>
              <a:defRPr/>
            </a:pPr>
            <a:r>
              <a:rPr lang="en-US" sz="2800" dirty="0">
                <a:solidFill>
                  <a:srgbClr val="00B0F0"/>
                </a:solidFill>
                <a:latin typeface="Arial" charset="0"/>
              </a:rPr>
              <a:t>d</a:t>
            </a:r>
            <a:r>
              <a:rPr lang="en-US" sz="2800" dirty="0">
                <a:latin typeface="Arial" charset="0"/>
              </a:rPr>
              <a:t>ark </a:t>
            </a:r>
            <a:r>
              <a:rPr lang="en-US" sz="2800" dirty="0">
                <a:solidFill>
                  <a:srgbClr val="00B0F0"/>
                </a:solidFill>
                <a:latin typeface="Arial" charset="0"/>
              </a:rPr>
              <a:t>d</a:t>
            </a:r>
            <a:r>
              <a:rPr lang="en-US" sz="2800" dirty="0">
                <a:latin typeface="Arial" charset="0"/>
              </a:rPr>
              <a:t>eep </a:t>
            </a:r>
            <a:r>
              <a:rPr lang="en-US" sz="2800" dirty="0">
                <a:solidFill>
                  <a:srgbClr val="00B0F0"/>
                </a:solidFill>
                <a:latin typeface="Arial" charset="0"/>
              </a:rPr>
              <a:t>d</a:t>
            </a:r>
            <a:r>
              <a:rPr lang="en-US" sz="2800" dirty="0">
                <a:latin typeface="Arial" charset="0"/>
              </a:rPr>
              <a:t>read crept </a:t>
            </a:r>
            <a:r>
              <a:rPr lang="en-US" sz="2800" dirty="0" smtClean="0">
                <a:latin typeface="Arial" charset="0"/>
              </a:rPr>
              <a:t>in</a:t>
            </a:r>
          </a:p>
          <a:p>
            <a:pPr marL="1714500" lvl="3" indent="-342900">
              <a:spcBef>
                <a:spcPct val="20000"/>
              </a:spcBef>
              <a:buFontTx/>
              <a:buChar char="•"/>
              <a:defRPr/>
            </a:pPr>
            <a:r>
              <a:rPr lang="en-US" sz="2800" u="sng" dirty="0">
                <a:solidFill>
                  <a:schemeClr val="bg1"/>
                </a:solidFill>
              </a:rPr>
              <a:t>P</a:t>
            </a:r>
            <a:r>
              <a:rPr lang="en-US" sz="2800" dirty="0">
                <a:solidFill>
                  <a:schemeClr val="bg1"/>
                </a:solidFill>
              </a:rPr>
              <a:t>eter </a:t>
            </a:r>
            <a:r>
              <a:rPr lang="en-US" sz="2800" u="sng" dirty="0">
                <a:solidFill>
                  <a:schemeClr val="bg1"/>
                </a:solidFill>
              </a:rPr>
              <a:t>P</a:t>
            </a:r>
            <a:r>
              <a:rPr lang="en-US" sz="2800" dirty="0">
                <a:solidFill>
                  <a:schemeClr val="bg1"/>
                </a:solidFill>
              </a:rPr>
              <a:t>iper </a:t>
            </a:r>
            <a:r>
              <a:rPr lang="en-US" sz="2800" u="sng" dirty="0">
                <a:solidFill>
                  <a:schemeClr val="bg1"/>
                </a:solidFill>
              </a:rPr>
              <a:t>p</a:t>
            </a:r>
            <a:r>
              <a:rPr lang="en-US" sz="2800" dirty="0">
                <a:solidFill>
                  <a:schemeClr val="bg1"/>
                </a:solidFill>
              </a:rPr>
              <a:t>icked a </a:t>
            </a:r>
            <a:r>
              <a:rPr lang="en-US" sz="2800" u="sng" dirty="0">
                <a:solidFill>
                  <a:schemeClr val="bg1"/>
                </a:solidFill>
              </a:rPr>
              <a:t>p</a:t>
            </a:r>
            <a:r>
              <a:rPr lang="en-US" sz="2800" dirty="0">
                <a:solidFill>
                  <a:schemeClr val="bg1"/>
                </a:solidFill>
              </a:rPr>
              <a:t>eck of </a:t>
            </a:r>
            <a:r>
              <a:rPr lang="en-US" sz="2800" u="sng" dirty="0">
                <a:solidFill>
                  <a:schemeClr val="bg1"/>
                </a:solidFill>
              </a:rPr>
              <a:t>p</a:t>
            </a:r>
            <a:r>
              <a:rPr lang="en-US" sz="2800" dirty="0">
                <a:solidFill>
                  <a:schemeClr val="bg1"/>
                </a:solidFill>
              </a:rPr>
              <a:t>ickled </a:t>
            </a:r>
            <a:r>
              <a:rPr lang="en-US" sz="2800" u="sng" dirty="0">
                <a:solidFill>
                  <a:schemeClr val="bg1"/>
                </a:solidFill>
              </a:rPr>
              <a:t>p</a:t>
            </a:r>
            <a:r>
              <a:rPr lang="en-US" sz="2800" dirty="0">
                <a:solidFill>
                  <a:schemeClr val="bg1"/>
                </a:solidFill>
              </a:rPr>
              <a:t>eppers</a:t>
            </a:r>
            <a:r>
              <a:rPr lang="en-US" sz="2800" dirty="0" smtClean="0">
                <a:solidFill>
                  <a:schemeClr val="bg1"/>
                </a:solidFill>
              </a:rPr>
              <a:t>.</a:t>
            </a:r>
          </a:p>
          <a:p>
            <a:pPr marL="1714500" lvl="3" indent="-342900">
              <a:spcBef>
                <a:spcPct val="20000"/>
              </a:spcBef>
              <a:buFontTx/>
              <a:buChar char="•"/>
              <a:defRPr/>
            </a:pPr>
            <a:r>
              <a:rPr lang="en-US" sz="2800" dirty="0">
                <a:solidFill>
                  <a:srgbClr val="FFFF00"/>
                </a:solidFill>
                <a:cs typeface="Arial" pitchFamily="34" charset="0"/>
              </a:rPr>
              <a:t>busy batters bat baseballs by bases.</a:t>
            </a:r>
            <a:endParaRPr lang="en-US" sz="2800" dirty="0">
              <a:solidFill>
                <a:srgbClr val="FFFF00"/>
              </a:solidFill>
            </a:endParaRPr>
          </a:p>
          <a:p>
            <a:pPr marL="800100" lvl="1" indent="-342900">
              <a:spcBef>
                <a:spcPct val="20000"/>
              </a:spcBef>
              <a:buFontTx/>
              <a:buChar char="•"/>
              <a:defRPr/>
            </a:pPr>
            <a:endParaRPr lang="en-US" sz="3200" dirty="0">
              <a:latin typeface="Arial" charset="0"/>
            </a:endParaRPr>
          </a:p>
        </p:txBody>
      </p:sp>
      <p:sp>
        <p:nvSpPr>
          <p:cNvPr id="4" name="TextBox 3"/>
          <p:cNvSpPr txBox="1"/>
          <p:nvPr/>
        </p:nvSpPr>
        <p:spPr>
          <a:xfrm>
            <a:off x="7239000" y="3657600"/>
            <a:ext cx="1447800" cy="369332"/>
          </a:xfrm>
          <a:prstGeom prst="rect">
            <a:avLst/>
          </a:prstGeom>
          <a:noFill/>
          <a:ln w="25400">
            <a:solidFill>
              <a:schemeClr val="accent1"/>
            </a:solidFill>
          </a:ln>
        </p:spPr>
        <p:txBody>
          <a:bodyPr wrap="square" rtlCol="0">
            <a:spAutoFit/>
          </a:bodyPr>
          <a:lstStyle/>
          <a:p>
            <a:r>
              <a:rPr lang="en-US" dirty="0" smtClean="0"/>
              <a:t>consonance</a:t>
            </a:r>
            <a:endParaRPr lang="en-US" dirty="0"/>
          </a:p>
        </p:txBody>
      </p:sp>
      <p:sp>
        <p:nvSpPr>
          <p:cNvPr id="5" name="TextBox 4"/>
          <p:cNvSpPr txBox="1"/>
          <p:nvPr/>
        </p:nvSpPr>
        <p:spPr>
          <a:xfrm>
            <a:off x="0" y="4572000"/>
            <a:ext cx="1447800" cy="369332"/>
          </a:xfrm>
          <a:prstGeom prst="rect">
            <a:avLst/>
          </a:prstGeom>
          <a:noFill/>
          <a:ln w="25400">
            <a:solidFill>
              <a:schemeClr val="accent1"/>
            </a:solidFill>
          </a:ln>
        </p:spPr>
        <p:txBody>
          <a:bodyPr wrap="square" rtlCol="0">
            <a:spAutoFit/>
          </a:bodyPr>
          <a:lstStyle/>
          <a:p>
            <a:r>
              <a:rPr lang="en-US" dirty="0" smtClean="0"/>
              <a:t>alliteration</a:t>
            </a:r>
            <a:endParaRPr lang="en-US" dirty="0"/>
          </a:p>
        </p:txBody>
      </p:sp>
      <p:cxnSp>
        <p:nvCxnSpPr>
          <p:cNvPr id="7" name="Straight Arrow Connector 6"/>
          <p:cNvCxnSpPr>
            <a:stCxn id="5" idx="0"/>
          </p:cNvCxnSpPr>
          <p:nvPr/>
        </p:nvCxnSpPr>
        <p:spPr>
          <a:xfrm rot="5400000" flipH="1" flipV="1">
            <a:off x="1085850" y="3524250"/>
            <a:ext cx="685800" cy="14097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5" idx="0"/>
          </p:cNvCxnSpPr>
          <p:nvPr/>
        </p:nvCxnSpPr>
        <p:spPr>
          <a:xfrm rot="5400000" flipH="1" flipV="1">
            <a:off x="1352550" y="3257550"/>
            <a:ext cx="685800" cy="19431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4" idx="1"/>
          </p:cNvCxnSpPr>
          <p:nvPr/>
        </p:nvCxnSpPr>
        <p:spPr>
          <a:xfrm rot="10800000">
            <a:off x="3200400" y="3657600"/>
            <a:ext cx="4038600" cy="18466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a:stCxn id="4" idx="1"/>
          </p:cNvCxnSpPr>
          <p:nvPr/>
        </p:nvCxnSpPr>
        <p:spPr>
          <a:xfrm rot="10800000">
            <a:off x="2590800" y="3657600"/>
            <a:ext cx="4648200" cy="18466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stCxn id="4" idx="2"/>
          </p:cNvCxnSpPr>
          <p:nvPr/>
        </p:nvCxnSpPr>
        <p:spPr>
          <a:xfrm rot="5400000">
            <a:off x="6947416" y="3251716"/>
            <a:ext cx="240268" cy="17907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4" idx="2"/>
          </p:cNvCxnSpPr>
          <p:nvPr/>
        </p:nvCxnSpPr>
        <p:spPr>
          <a:xfrm rot="5400000">
            <a:off x="6185416" y="2489716"/>
            <a:ext cx="240268" cy="3314700"/>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a:stCxn id="5" idx="3"/>
          </p:cNvCxnSpPr>
          <p:nvPr/>
        </p:nvCxnSpPr>
        <p:spPr>
          <a:xfrm flipV="1">
            <a:off x="1447800" y="4267200"/>
            <a:ext cx="685800" cy="48946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5" idx="3"/>
          </p:cNvCxnSpPr>
          <p:nvPr/>
        </p:nvCxnSpPr>
        <p:spPr>
          <a:xfrm flipV="1">
            <a:off x="1447800" y="4267200"/>
            <a:ext cx="1752600" cy="489466"/>
          </a:xfrm>
          <a:prstGeom prst="straightConnector1">
            <a:avLst/>
          </a:prstGeom>
          <a:ln>
            <a:solidFill>
              <a:srgbClr val="FFFF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defRPr/>
            </a:pPr>
            <a:r>
              <a:rPr/>
              <a:t>Plot Review</a:t>
            </a:r>
          </a:p>
        </p:txBody>
      </p:sp>
      <p:sp>
        <p:nvSpPr>
          <p:cNvPr id="102403" name="Rectangle 3"/>
          <p:cNvSpPr>
            <a:spLocks noGrp="1" noChangeArrowheads="1"/>
          </p:cNvSpPr>
          <p:nvPr>
            <p:ph type="body" idx="1"/>
          </p:nvPr>
        </p:nvSpPr>
        <p:spPr/>
        <p:txBody>
          <a:bodyPr/>
          <a:lstStyle/>
          <a:p>
            <a:pPr eaLnBrk="1" hangingPunct="1"/>
            <a:r>
              <a:rPr lang="en-US" smtClean="0"/>
              <a:t>Plot is composed of four parts</a:t>
            </a:r>
          </a:p>
          <a:p>
            <a:pPr lvl="1" eaLnBrk="1" hangingPunct="1"/>
            <a:r>
              <a:rPr lang="en-US" smtClean="0"/>
              <a:t>Exposition</a:t>
            </a:r>
          </a:p>
          <a:p>
            <a:pPr lvl="1" eaLnBrk="1" hangingPunct="1"/>
            <a:r>
              <a:rPr lang="en-US" smtClean="0"/>
              <a:t>Rising Action</a:t>
            </a:r>
          </a:p>
          <a:p>
            <a:pPr lvl="1" eaLnBrk="1" hangingPunct="1"/>
            <a:r>
              <a:rPr lang="en-US" smtClean="0"/>
              <a:t>Climax</a:t>
            </a:r>
          </a:p>
          <a:p>
            <a:pPr lvl="1" eaLnBrk="1" hangingPunct="1"/>
            <a:r>
              <a:rPr lang="en-US" smtClean="0"/>
              <a:t>Resolution</a:t>
            </a:r>
          </a:p>
        </p:txBody>
      </p:sp>
    </p:spTree>
  </p:cSld>
  <p:clrMapOvr>
    <a:masterClrMapping/>
  </p:clrMapOvr>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defRPr/>
            </a:pPr>
            <a:r>
              <a:rPr/>
              <a:t>Exposition</a:t>
            </a:r>
          </a:p>
        </p:txBody>
      </p:sp>
      <p:sp>
        <p:nvSpPr>
          <p:cNvPr id="103427" name="Rectangle 3"/>
          <p:cNvSpPr>
            <a:spLocks noGrp="1" noChangeArrowheads="1"/>
          </p:cNvSpPr>
          <p:nvPr>
            <p:ph type="body" idx="1"/>
          </p:nvPr>
        </p:nvSpPr>
        <p:spPr/>
        <p:txBody>
          <a:bodyPr/>
          <a:lstStyle/>
          <a:p>
            <a:pPr eaLnBrk="1" hangingPunct="1"/>
            <a:r>
              <a:rPr lang="en-US" smtClean="0"/>
              <a:t>In the exposition we get all the essential information we need in order to get the story going</a:t>
            </a:r>
          </a:p>
          <a:p>
            <a:pPr lvl="1" eaLnBrk="1" hangingPunct="1"/>
            <a:r>
              <a:rPr lang="en-US" smtClean="0"/>
              <a:t>Character – Main Character</a:t>
            </a:r>
          </a:p>
          <a:p>
            <a:pPr lvl="1" eaLnBrk="1" hangingPunct="1"/>
            <a:r>
              <a:rPr lang="en-US" smtClean="0"/>
              <a:t>Setting – Time, place, culture</a:t>
            </a:r>
          </a:p>
          <a:p>
            <a:pPr lvl="1" eaLnBrk="1" hangingPunct="1"/>
            <a:r>
              <a:rPr lang="en-US" smtClean="0"/>
              <a:t>Conflict – issue(s), or problem(s), the main character will struggle to resolve</a:t>
            </a:r>
          </a:p>
        </p:txBody>
      </p:sp>
    </p:spTree>
  </p:cSld>
  <p:clrMapOvr>
    <a:masterClrMapping/>
  </p:clrMapOvr>
  <p:timing>
    <p:tnLst>
      <p:par>
        <p:cTn id="1" dur="indefinite" restart="never" nodeType="tmRoot"/>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pPr eaLnBrk="1" hangingPunct="1">
              <a:defRPr/>
            </a:pPr>
            <a:r>
              <a:rPr/>
              <a:t>Rising Action</a:t>
            </a:r>
          </a:p>
        </p:txBody>
      </p:sp>
      <p:sp>
        <p:nvSpPr>
          <p:cNvPr id="104451" name="Rectangle 3"/>
          <p:cNvSpPr>
            <a:spLocks noGrp="1" noChangeArrowheads="1"/>
          </p:cNvSpPr>
          <p:nvPr>
            <p:ph type="body" idx="1"/>
          </p:nvPr>
        </p:nvSpPr>
        <p:spPr/>
        <p:txBody>
          <a:bodyPr/>
          <a:lstStyle/>
          <a:p>
            <a:pPr eaLnBrk="1" hangingPunct="1"/>
            <a:r>
              <a:rPr lang="en-US" smtClean="0"/>
              <a:t>In the Rising Action drama, suspense usually build through each scene as the plot is complicated</a:t>
            </a:r>
          </a:p>
          <a:p>
            <a:pPr lvl="1" eaLnBrk="1" hangingPunct="1"/>
            <a:r>
              <a:rPr lang="en-US" smtClean="0"/>
              <a:t>Complications – scenes that create a complex story and at the same time reveal the details of how the conflict may be resolved later in the story.</a:t>
            </a:r>
          </a:p>
          <a:p>
            <a:pPr eaLnBrk="1" hangingPunct="1">
              <a:buFont typeface="Wingdings" pitchFamily="2" charset="2"/>
              <a:buNone/>
            </a:pPr>
            <a:endParaRPr lang="en-US" smtClean="0"/>
          </a:p>
        </p:txBody>
      </p:sp>
    </p:spTree>
  </p:cSld>
  <p:clrMapOvr>
    <a:masterClrMapping/>
  </p:clrMapOvr>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defRPr/>
            </a:pPr>
            <a:r>
              <a:rPr/>
              <a:t>Climax</a:t>
            </a:r>
          </a:p>
        </p:txBody>
      </p:sp>
      <p:sp>
        <p:nvSpPr>
          <p:cNvPr id="105475" name="Rectangle 3"/>
          <p:cNvSpPr>
            <a:spLocks noGrp="1" noChangeArrowheads="1"/>
          </p:cNvSpPr>
          <p:nvPr>
            <p:ph type="body" idx="1"/>
          </p:nvPr>
        </p:nvSpPr>
        <p:spPr/>
        <p:txBody>
          <a:bodyPr/>
          <a:lstStyle/>
          <a:p>
            <a:pPr lvl="1" eaLnBrk="1" hangingPunct="1">
              <a:buFontTx/>
              <a:buNone/>
            </a:pPr>
            <a:r>
              <a:rPr lang="en-US" smtClean="0"/>
              <a:t>The climax is the point of greatest suspense.</a:t>
            </a:r>
          </a:p>
          <a:p>
            <a:pPr lvl="1" eaLnBrk="1" hangingPunct="1">
              <a:buFontTx/>
              <a:buNone/>
            </a:pPr>
            <a:r>
              <a:rPr lang="en-US" smtClean="0"/>
              <a:t>It is the turning point.</a:t>
            </a:r>
          </a:p>
          <a:p>
            <a:pPr lvl="1" eaLnBrk="1" hangingPunct="1">
              <a:buFontTx/>
              <a:buNone/>
            </a:pPr>
            <a:r>
              <a:rPr lang="en-US" smtClean="0"/>
              <a:t>It immediately precedes the Falling Action or resolution.</a:t>
            </a:r>
          </a:p>
          <a:p>
            <a:pPr lvl="1" eaLnBrk="1" hangingPunct="1">
              <a:buFontTx/>
              <a:buNone/>
            </a:pPr>
            <a:r>
              <a:rPr lang="en-US" smtClean="0"/>
              <a:t>It is “The turning point of the action in the plot of a play or story. The climax represents the point of greatest tension in the work.” </a:t>
            </a:r>
            <a:r>
              <a:rPr lang="en-US" sz="1400" smtClean="0"/>
              <a:t>(</a:t>
            </a:r>
            <a:r>
              <a:rPr lang="en-US" sz="1400" smtClean="0">
                <a:hlinkClick r:id="rId2"/>
              </a:rPr>
              <a:t>http://highered.mcgraw-hill.com/sites/0072405228/student_view0/fiction_glossary.html</a:t>
            </a:r>
            <a:r>
              <a:rPr lang="en-US" sz="1400" smtClean="0"/>
              <a:t>)</a:t>
            </a:r>
          </a:p>
        </p:txBody>
      </p:sp>
    </p:spTree>
  </p:cSld>
  <p:clrMapOvr>
    <a:masterClrMapping/>
  </p:clrMapOvr>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Text Box 4"/>
          <p:cNvSpPr txBox="1">
            <a:spLocks noChangeArrowheads="1"/>
          </p:cNvSpPr>
          <p:nvPr/>
        </p:nvSpPr>
        <p:spPr bwMode="auto">
          <a:xfrm>
            <a:off x="228600" y="228600"/>
            <a:ext cx="8458200" cy="701675"/>
          </a:xfrm>
          <a:prstGeom prst="rect">
            <a:avLst/>
          </a:prstGeom>
          <a:noFill/>
          <a:ln w="9525">
            <a:noFill/>
            <a:miter lim="800000"/>
            <a:headEnd/>
            <a:tailEnd/>
          </a:ln>
        </p:spPr>
        <p:txBody>
          <a:bodyPr>
            <a:spAutoFit/>
          </a:bodyPr>
          <a:lstStyle/>
          <a:p>
            <a:pPr>
              <a:spcBef>
                <a:spcPct val="50000"/>
              </a:spcBef>
            </a:pPr>
            <a:r>
              <a:rPr lang="en-US" sz="4000"/>
              <a:t>What about PLOT? </a:t>
            </a:r>
          </a:p>
        </p:txBody>
      </p:sp>
      <p:sp>
        <p:nvSpPr>
          <p:cNvPr id="106499" name="Text Box 5"/>
          <p:cNvSpPr txBox="1">
            <a:spLocks noChangeArrowheads="1"/>
          </p:cNvSpPr>
          <p:nvPr/>
        </p:nvSpPr>
        <p:spPr bwMode="auto">
          <a:xfrm>
            <a:off x="685800" y="1524000"/>
            <a:ext cx="7772400" cy="3292475"/>
          </a:xfrm>
          <a:prstGeom prst="rect">
            <a:avLst/>
          </a:prstGeom>
          <a:noFill/>
          <a:ln w="9525">
            <a:noFill/>
            <a:miter lim="800000"/>
            <a:headEnd/>
            <a:tailEnd/>
          </a:ln>
        </p:spPr>
        <p:txBody>
          <a:bodyPr>
            <a:spAutoFit/>
          </a:bodyPr>
          <a:lstStyle/>
          <a:p>
            <a:pPr marL="342900" indent="-342900">
              <a:spcBef>
                <a:spcPct val="50000"/>
              </a:spcBef>
            </a:pPr>
            <a:r>
              <a:rPr lang="en-US" sz="3000"/>
              <a:t>What are the pieces of plot?</a:t>
            </a:r>
          </a:p>
          <a:p>
            <a:pPr marL="800100" lvl="1" indent="-342900">
              <a:spcBef>
                <a:spcPct val="50000"/>
              </a:spcBef>
              <a:buFontTx/>
              <a:buAutoNum type="arabicPeriod"/>
            </a:pPr>
            <a:r>
              <a:rPr lang="en-US" sz="3000"/>
              <a:t>Exposition</a:t>
            </a:r>
          </a:p>
          <a:p>
            <a:pPr marL="800100" lvl="1" indent="-342900">
              <a:spcBef>
                <a:spcPct val="50000"/>
              </a:spcBef>
              <a:buFontTx/>
              <a:buAutoNum type="arabicPeriod"/>
            </a:pPr>
            <a:r>
              <a:rPr lang="en-US" sz="3000"/>
              <a:t>Rising Action</a:t>
            </a:r>
          </a:p>
          <a:p>
            <a:pPr marL="800100" lvl="1" indent="-342900">
              <a:spcBef>
                <a:spcPct val="50000"/>
              </a:spcBef>
              <a:buFontTx/>
              <a:buAutoNum type="arabicPeriod"/>
            </a:pPr>
            <a:r>
              <a:rPr lang="en-US" sz="3000"/>
              <a:t>Climax</a:t>
            </a:r>
          </a:p>
          <a:p>
            <a:pPr marL="800100" lvl="1" indent="-342900">
              <a:spcBef>
                <a:spcPct val="50000"/>
              </a:spcBef>
              <a:buFontTx/>
              <a:buAutoNum type="arabicPeriod"/>
            </a:pPr>
            <a:r>
              <a:rPr lang="en-US" sz="3000"/>
              <a:t>Resolution</a:t>
            </a:r>
          </a:p>
        </p:txBody>
      </p:sp>
    </p:spTree>
  </p:cSld>
  <p:clrMapOvr>
    <a:masterClrMapping/>
  </p:clrMapOvr>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Text Box 2"/>
          <p:cNvSpPr txBox="1">
            <a:spLocks noChangeArrowheads="1"/>
          </p:cNvSpPr>
          <p:nvPr/>
        </p:nvSpPr>
        <p:spPr bwMode="auto">
          <a:xfrm>
            <a:off x="228600" y="228600"/>
            <a:ext cx="8458200" cy="701675"/>
          </a:xfrm>
          <a:prstGeom prst="rect">
            <a:avLst/>
          </a:prstGeom>
          <a:noFill/>
          <a:ln w="9525">
            <a:noFill/>
            <a:miter lim="800000"/>
            <a:headEnd/>
            <a:tailEnd/>
          </a:ln>
        </p:spPr>
        <p:txBody>
          <a:bodyPr>
            <a:spAutoFit/>
          </a:bodyPr>
          <a:lstStyle/>
          <a:p>
            <a:pPr>
              <a:spcBef>
                <a:spcPct val="50000"/>
              </a:spcBef>
            </a:pPr>
            <a:r>
              <a:rPr lang="en-US" sz="4000"/>
              <a:t>What about PLOT? </a:t>
            </a:r>
          </a:p>
        </p:txBody>
      </p:sp>
      <p:sp>
        <p:nvSpPr>
          <p:cNvPr id="107523" name="Text Box 3"/>
          <p:cNvSpPr txBox="1">
            <a:spLocks noChangeArrowheads="1"/>
          </p:cNvSpPr>
          <p:nvPr/>
        </p:nvSpPr>
        <p:spPr bwMode="auto">
          <a:xfrm>
            <a:off x="685800" y="1524000"/>
            <a:ext cx="7772400" cy="3292475"/>
          </a:xfrm>
          <a:prstGeom prst="rect">
            <a:avLst/>
          </a:prstGeom>
          <a:noFill/>
          <a:ln w="9525">
            <a:noFill/>
            <a:miter lim="800000"/>
            <a:headEnd/>
            <a:tailEnd/>
          </a:ln>
        </p:spPr>
        <p:txBody>
          <a:bodyPr>
            <a:spAutoFit/>
          </a:bodyPr>
          <a:lstStyle/>
          <a:p>
            <a:pPr marL="342900" indent="-342900">
              <a:spcBef>
                <a:spcPct val="50000"/>
              </a:spcBef>
            </a:pPr>
            <a:r>
              <a:rPr lang="en-US" sz="3000"/>
              <a:t>What are the pieces of plot?</a:t>
            </a:r>
          </a:p>
          <a:p>
            <a:pPr marL="800100" lvl="1" indent="-342900">
              <a:spcBef>
                <a:spcPct val="50000"/>
              </a:spcBef>
            </a:pPr>
            <a:r>
              <a:rPr lang="en-US" sz="3000" b="1" i="1" u="sng"/>
              <a:t>Exposition</a:t>
            </a:r>
            <a:r>
              <a:rPr lang="en-US" sz="3000"/>
              <a:t> where we find out about the </a:t>
            </a:r>
          </a:p>
          <a:p>
            <a:pPr marL="800100" lvl="1" indent="-342900">
              <a:spcBef>
                <a:spcPct val="50000"/>
              </a:spcBef>
              <a:buFontTx/>
              <a:buChar char="•"/>
            </a:pPr>
            <a:r>
              <a:rPr lang="en-US" sz="3000"/>
              <a:t>Characters – Main and secondary</a:t>
            </a:r>
          </a:p>
          <a:p>
            <a:pPr marL="800100" lvl="1" indent="-342900">
              <a:spcBef>
                <a:spcPct val="50000"/>
              </a:spcBef>
              <a:buFontTx/>
              <a:buChar char="•"/>
            </a:pPr>
            <a:r>
              <a:rPr lang="en-US" sz="3000"/>
              <a:t>Setting(s) – initial and subsequent</a:t>
            </a:r>
          </a:p>
          <a:p>
            <a:pPr marL="800100" lvl="1" indent="-342900">
              <a:spcBef>
                <a:spcPct val="50000"/>
              </a:spcBef>
              <a:buFontTx/>
              <a:buChar char="•"/>
            </a:pPr>
            <a:r>
              <a:rPr lang="en-US" sz="3000"/>
              <a:t>Conflict(s)</a:t>
            </a:r>
          </a:p>
        </p:txBody>
      </p:sp>
    </p:spTree>
  </p:cSld>
  <p:clrMapOvr>
    <a:masterClrMapping/>
  </p:clrMapOvr>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Text Box 2"/>
          <p:cNvSpPr txBox="1">
            <a:spLocks noChangeArrowheads="1"/>
          </p:cNvSpPr>
          <p:nvPr/>
        </p:nvSpPr>
        <p:spPr bwMode="auto">
          <a:xfrm>
            <a:off x="228600" y="228600"/>
            <a:ext cx="8458200" cy="701675"/>
          </a:xfrm>
          <a:prstGeom prst="rect">
            <a:avLst/>
          </a:prstGeom>
          <a:noFill/>
          <a:ln w="9525">
            <a:noFill/>
            <a:miter lim="800000"/>
            <a:headEnd/>
            <a:tailEnd/>
          </a:ln>
        </p:spPr>
        <p:txBody>
          <a:bodyPr>
            <a:spAutoFit/>
          </a:bodyPr>
          <a:lstStyle/>
          <a:p>
            <a:pPr>
              <a:spcBef>
                <a:spcPct val="50000"/>
              </a:spcBef>
            </a:pPr>
            <a:r>
              <a:rPr lang="en-US" sz="4000"/>
              <a:t>What about PLOT? </a:t>
            </a:r>
          </a:p>
        </p:txBody>
      </p:sp>
      <p:sp>
        <p:nvSpPr>
          <p:cNvPr id="108547" name="Text Box 3"/>
          <p:cNvSpPr txBox="1">
            <a:spLocks noChangeArrowheads="1"/>
          </p:cNvSpPr>
          <p:nvPr/>
        </p:nvSpPr>
        <p:spPr bwMode="auto">
          <a:xfrm>
            <a:off x="685800" y="1524000"/>
            <a:ext cx="7772400" cy="4206875"/>
          </a:xfrm>
          <a:prstGeom prst="rect">
            <a:avLst/>
          </a:prstGeom>
          <a:noFill/>
          <a:ln w="9525">
            <a:noFill/>
            <a:miter lim="800000"/>
            <a:headEnd/>
            <a:tailEnd/>
          </a:ln>
        </p:spPr>
        <p:txBody>
          <a:bodyPr>
            <a:spAutoFit/>
          </a:bodyPr>
          <a:lstStyle/>
          <a:p>
            <a:pPr marL="342900" indent="-342900">
              <a:spcBef>
                <a:spcPct val="50000"/>
              </a:spcBef>
            </a:pPr>
            <a:r>
              <a:rPr lang="en-US" sz="3000"/>
              <a:t>What are the pieces of plot?</a:t>
            </a:r>
          </a:p>
          <a:p>
            <a:pPr marL="800100" lvl="1" indent="-342900">
              <a:spcBef>
                <a:spcPct val="50000"/>
              </a:spcBef>
            </a:pPr>
            <a:r>
              <a:rPr lang="en-US" sz="3000" b="1" i="1" u="sng"/>
              <a:t>Rising Action</a:t>
            </a:r>
            <a:r>
              <a:rPr lang="en-US" sz="3000"/>
              <a:t> where the </a:t>
            </a:r>
          </a:p>
          <a:p>
            <a:pPr marL="800100" lvl="1" indent="-342900">
              <a:spcBef>
                <a:spcPct val="50000"/>
              </a:spcBef>
              <a:buFontTx/>
              <a:buChar char="•"/>
            </a:pPr>
            <a:r>
              <a:rPr lang="en-US" sz="3000"/>
              <a:t>Main Characters become fully developed</a:t>
            </a:r>
          </a:p>
          <a:p>
            <a:pPr marL="800100" lvl="1" indent="-342900">
              <a:spcBef>
                <a:spcPct val="50000"/>
              </a:spcBef>
              <a:buFontTx/>
              <a:buChar char="•"/>
            </a:pPr>
            <a:r>
              <a:rPr lang="en-US" sz="3000"/>
              <a:t>Setting(s) are created in detail</a:t>
            </a:r>
          </a:p>
          <a:p>
            <a:pPr marL="800100" lvl="1" indent="-342900">
              <a:spcBef>
                <a:spcPct val="50000"/>
              </a:spcBef>
              <a:buFontTx/>
              <a:buChar char="•"/>
            </a:pPr>
            <a:r>
              <a:rPr lang="en-US" sz="3000"/>
              <a:t>Complications are introduced to develop and define the conflict(s)</a:t>
            </a:r>
          </a:p>
        </p:txBody>
      </p:sp>
    </p:spTree>
  </p:cSld>
  <p:clrMapOvr>
    <a:masterClrMapping/>
  </p:clrMapOvr>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Text Box 2"/>
          <p:cNvSpPr txBox="1">
            <a:spLocks noChangeArrowheads="1"/>
          </p:cNvSpPr>
          <p:nvPr/>
        </p:nvSpPr>
        <p:spPr bwMode="auto">
          <a:xfrm>
            <a:off x="228600" y="228600"/>
            <a:ext cx="8458200" cy="701675"/>
          </a:xfrm>
          <a:prstGeom prst="rect">
            <a:avLst/>
          </a:prstGeom>
          <a:noFill/>
          <a:ln w="9525">
            <a:noFill/>
            <a:miter lim="800000"/>
            <a:headEnd/>
            <a:tailEnd/>
          </a:ln>
        </p:spPr>
        <p:txBody>
          <a:bodyPr>
            <a:spAutoFit/>
          </a:bodyPr>
          <a:lstStyle/>
          <a:p>
            <a:pPr>
              <a:spcBef>
                <a:spcPct val="50000"/>
              </a:spcBef>
            </a:pPr>
            <a:r>
              <a:rPr lang="en-US" sz="4000"/>
              <a:t>What about PLOT? </a:t>
            </a:r>
          </a:p>
        </p:txBody>
      </p:sp>
      <p:sp>
        <p:nvSpPr>
          <p:cNvPr id="109571" name="Text Box 3"/>
          <p:cNvSpPr txBox="1">
            <a:spLocks noChangeArrowheads="1"/>
          </p:cNvSpPr>
          <p:nvPr/>
        </p:nvSpPr>
        <p:spPr bwMode="auto">
          <a:xfrm>
            <a:off x="685800" y="1524000"/>
            <a:ext cx="7772400" cy="3063875"/>
          </a:xfrm>
          <a:prstGeom prst="rect">
            <a:avLst/>
          </a:prstGeom>
          <a:noFill/>
          <a:ln w="9525">
            <a:noFill/>
            <a:miter lim="800000"/>
            <a:headEnd/>
            <a:tailEnd/>
          </a:ln>
        </p:spPr>
        <p:txBody>
          <a:bodyPr>
            <a:spAutoFit/>
          </a:bodyPr>
          <a:lstStyle/>
          <a:p>
            <a:pPr marL="342900" indent="-342900">
              <a:spcBef>
                <a:spcPct val="50000"/>
              </a:spcBef>
            </a:pPr>
            <a:r>
              <a:rPr lang="en-US" sz="3000"/>
              <a:t>What are the pieces of plot?</a:t>
            </a:r>
          </a:p>
          <a:p>
            <a:pPr marL="800100" lvl="1" indent="-342900">
              <a:spcBef>
                <a:spcPct val="50000"/>
              </a:spcBef>
            </a:pPr>
            <a:r>
              <a:rPr lang="en-US" sz="3000" b="1" i="1" u="sng"/>
              <a:t>Climax</a:t>
            </a:r>
            <a:r>
              <a:rPr lang="en-US" sz="3000"/>
              <a:t> where the </a:t>
            </a:r>
          </a:p>
          <a:p>
            <a:pPr marL="800100" lvl="1" indent="-342900">
              <a:spcBef>
                <a:spcPct val="50000"/>
              </a:spcBef>
              <a:buFontTx/>
              <a:buChar char="•"/>
            </a:pPr>
            <a:r>
              <a:rPr lang="en-US" sz="3000"/>
              <a:t>Highest point of excitement or drama is reached</a:t>
            </a:r>
          </a:p>
          <a:p>
            <a:pPr marL="800100" lvl="1" indent="-342900">
              <a:spcBef>
                <a:spcPct val="50000"/>
              </a:spcBef>
              <a:buFontTx/>
              <a:buChar char="•"/>
            </a:pPr>
            <a:r>
              <a:rPr lang="en-US" sz="3000"/>
              <a:t>Turning point in the action occurs</a:t>
            </a:r>
          </a:p>
        </p:txBody>
      </p:sp>
    </p:spTree>
  </p:cSld>
  <p:clrMapOvr>
    <a:masterClrMapping/>
  </p:clrMapOvr>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Text Box 2"/>
          <p:cNvSpPr txBox="1">
            <a:spLocks noChangeArrowheads="1"/>
          </p:cNvSpPr>
          <p:nvPr/>
        </p:nvSpPr>
        <p:spPr bwMode="auto">
          <a:xfrm>
            <a:off x="228600" y="228600"/>
            <a:ext cx="8458200" cy="701675"/>
          </a:xfrm>
          <a:prstGeom prst="rect">
            <a:avLst/>
          </a:prstGeom>
          <a:noFill/>
          <a:ln w="9525">
            <a:noFill/>
            <a:miter lim="800000"/>
            <a:headEnd/>
            <a:tailEnd/>
          </a:ln>
        </p:spPr>
        <p:txBody>
          <a:bodyPr>
            <a:spAutoFit/>
          </a:bodyPr>
          <a:lstStyle/>
          <a:p>
            <a:pPr>
              <a:spcBef>
                <a:spcPct val="50000"/>
              </a:spcBef>
            </a:pPr>
            <a:r>
              <a:rPr lang="en-US" sz="4000"/>
              <a:t>What about PLOT? </a:t>
            </a:r>
          </a:p>
        </p:txBody>
      </p:sp>
      <p:sp>
        <p:nvSpPr>
          <p:cNvPr id="110595" name="Text Box 3"/>
          <p:cNvSpPr txBox="1">
            <a:spLocks noChangeArrowheads="1"/>
          </p:cNvSpPr>
          <p:nvPr/>
        </p:nvSpPr>
        <p:spPr bwMode="auto">
          <a:xfrm>
            <a:off x="685800" y="1524000"/>
            <a:ext cx="7772400" cy="3978275"/>
          </a:xfrm>
          <a:prstGeom prst="rect">
            <a:avLst/>
          </a:prstGeom>
          <a:noFill/>
          <a:ln w="9525">
            <a:noFill/>
            <a:miter lim="800000"/>
            <a:headEnd/>
            <a:tailEnd/>
          </a:ln>
        </p:spPr>
        <p:txBody>
          <a:bodyPr>
            <a:spAutoFit/>
          </a:bodyPr>
          <a:lstStyle/>
          <a:p>
            <a:pPr marL="342900" indent="-342900">
              <a:spcBef>
                <a:spcPct val="50000"/>
              </a:spcBef>
            </a:pPr>
            <a:r>
              <a:rPr lang="en-US" sz="3000"/>
              <a:t>What are the pieces of plot?</a:t>
            </a:r>
          </a:p>
          <a:p>
            <a:pPr marL="800100" lvl="1" indent="-342900">
              <a:spcBef>
                <a:spcPct val="50000"/>
              </a:spcBef>
            </a:pPr>
            <a:r>
              <a:rPr lang="en-US" sz="3000" b="1" i="1" u="sng"/>
              <a:t>Resolution</a:t>
            </a:r>
            <a:r>
              <a:rPr lang="en-US" sz="3000"/>
              <a:t> where the</a:t>
            </a:r>
          </a:p>
          <a:p>
            <a:pPr marL="800100" lvl="1" indent="-342900">
              <a:spcBef>
                <a:spcPct val="50000"/>
              </a:spcBef>
              <a:buFontTx/>
              <a:buChar char="•"/>
            </a:pPr>
            <a:r>
              <a:rPr lang="en-US" sz="3000"/>
              <a:t>Conflict is settled or resolved</a:t>
            </a:r>
          </a:p>
          <a:p>
            <a:pPr marL="800100" lvl="1" indent="-342900">
              <a:spcBef>
                <a:spcPct val="50000"/>
              </a:spcBef>
              <a:buFontTx/>
              <a:buChar char="•"/>
            </a:pPr>
            <a:r>
              <a:rPr lang="en-US" sz="3000"/>
              <a:t>Things settle down</a:t>
            </a:r>
          </a:p>
          <a:p>
            <a:pPr marL="800100" lvl="1" indent="-342900">
              <a:spcBef>
                <a:spcPct val="50000"/>
              </a:spcBef>
              <a:buFontTx/>
              <a:buChar char="•"/>
            </a:pPr>
            <a:r>
              <a:rPr lang="en-US" sz="3000"/>
              <a:t>Most complications are worked out.</a:t>
            </a:r>
          </a:p>
          <a:p>
            <a:pPr marL="800100" lvl="1" indent="-342900">
              <a:spcBef>
                <a:spcPct val="50000"/>
              </a:spcBef>
            </a:pPr>
            <a:endParaRPr lang="en-US" sz="3000"/>
          </a:p>
        </p:txBody>
      </p:sp>
    </p:spTree>
  </p:cSld>
  <p:clrMapOvr>
    <a:masterClrMapping/>
  </p:clrMapOvr>
  <p:timing>
    <p:tnLst>
      <p:par>
        <p:cTn id="1" dur="indefinite" restart="never" nodeType="tmRoot"/>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p:cNvSpPr>
          <p:nvPr>
            <p:ph type="title"/>
          </p:nvPr>
        </p:nvSpPr>
        <p:spPr bwMode="auto">
          <a:ln w="9525"/>
        </p:spPr>
        <p:txBody>
          <a:bodyPr wrap="square" lIns="91440" tIns="45720" rIns="91440" bIns="45720" numCol="1" compatLnSpc="1">
            <a:prstTxWarp prst="textNoShape">
              <a:avLst/>
            </a:prstTxWarp>
            <a:normAutofit fontScale="90000"/>
          </a:bodyPr>
          <a:lstStyle/>
          <a:p>
            <a:pPr eaLnBrk="1" hangingPunct="1">
              <a:defRPr/>
            </a:pPr>
            <a:r>
              <a:rPr sz="3800" smtClean="0">
                <a:ln>
                  <a:noFill/>
                </a:ln>
                <a:solidFill>
                  <a:schemeClr val="bg1"/>
                </a:solidFill>
                <a:effectLst/>
              </a:rPr>
              <a:t>Lets try something to open you up to Poetry</a:t>
            </a:r>
          </a:p>
        </p:txBody>
      </p:sp>
      <p:sp>
        <p:nvSpPr>
          <p:cNvPr id="111619" name="Rectangle 3"/>
          <p:cNvSpPr>
            <a:spLocks noGrp="1"/>
          </p:cNvSpPr>
          <p:nvPr>
            <p:ph type="body" idx="1"/>
          </p:nvPr>
        </p:nvSpPr>
        <p:spPr>
          <a:xfrm>
            <a:off x="457200" y="1447800"/>
            <a:ext cx="8229600" cy="5105400"/>
          </a:xfrm>
        </p:spPr>
        <p:txBody>
          <a:bodyPr/>
          <a:lstStyle/>
          <a:p>
            <a:pPr marL="495300" indent="-495300" eaLnBrk="1" hangingPunct="1">
              <a:buClr>
                <a:schemeClr val="bg1"/>
              </a:buClr>
              <a:buFont typeface="Wingdings 2" pitchFamily="18" charset="2"/>
              <a:buNone/>
            </a:pPr>
            <a:r>
              <a:rPr lang="en-US" sz="2800" dirty="0" smtClean="0">
                <a:solidFill>
                  <a:schemeClr val="bg1"/>
                </a:solidFill>
              </a:rPr>
              <a:t>Remember to let the poem carry its own message.</a:t>
            </a:r>
          </a:p>
          <a:p>
            <a:pPr marL="495300" indent="-495300" eaLnBrk="1" hangingPunct="1">
              <a:buClr>
                <a:schemeClr val="bg1"/>
              </a:buClr>
              <a:buFont typeface="Wingdings 2" pitchFamily="18" charset="2"/>
              <a:buNone/>
            </a:pPr>
            <a:endParaRPr lang="en-US" sz="1600" dirty="0" smtClean="0">
              <a:solidFill>
                <a:schemeClr val="bg1"/>
              </a:solidFill>
            </a:endParaRPr>
          </a:p>
          <a:p>
            <a:pPr marL="495300" indent="-495300" eaLnBrk="1" hangingPunct="1">
              <a:buClr>
                <a:schemeClr val="bg1"/>
              </a:buClr>
              <a:buFont typeface="Wingdings 2" pitchFamily="18" charset="2"/>
              <a:buNone/>
            </a:pPr>
            <a:r>
              <a:rPr lang="en-US" sz="2800" dirty="0" smtClean="0">
                <a:solidFill>
                  <a:schemeClr val="bg1"/>
                </a:solidFill>
              </a:rPr>
              <a:t>Suggestions to keep in mind</a:t>
            </a:r>
          </a:p>
          <a:p>
            <a:pPr marL="823913" lvl="1" indent="-457200" eaLnBrk="1" hangingPunct="1">
              <a:buClr>
                <a:schemeClr val="bg1"/>
              </a:buClr>
              <a:buFont typeface="Wingdings 2" pitchFamily="18" charset="2"/>
              <a:buChar char=""/>
            </a:pPr>
            <a:r>
              <a:rPr lang="en-US" sz="2800" dirty="0" smtClean="0">
                <a:solidFill>
                  <a:schemeClr val="bg1"/>
                </a:solidFill>
              </a:rPr>
              <a:t>Listen to the message in the poem.</a:t>
            </a:r>
          </a:p>
          <a:p>
            <a:pPr marL="1176338" lvl="2" indent="-400050" eaLnBrk="1" hangingPunct="1">
              <a:buClr>
                <a:schemeClr val="bg1"/>
              </a:buClr>
              <a:buFont typeface="Wingdings 2" pitchFamily="18" charset="2"/>
              <a:buChar char=""/>
            </a:pPr>
            <a:r>
              <a:rPr lang="en-US" sz="2800" dirty="0" smtClean="0">
                <a:solidFill>
                  <a:schemeClr val="bg1"/>
                </a:solidFill>
              </a:rPr>
              <a:t>Forget who said, wrote or recited the poem.</a:t>
            </a:r>
          </a:p>
          <a:p>
            <a:pPr marL="1176338" lvl="2" indent="-400050" eaLnBrk="1" hangingPunct="1">
              <a:buClr>
                <a:schemeClr val="bg1"/>
              </a:buClr>
              <a:buNone/>
            </a:pPr>
            <a:endParaRPr lang="en-US" sz="2800" dirty="0" smtClean="0">
              <a:solidFill>
                <a:schemeClr val="bg1"/>
              </a:solidFill>
            </a:endParaRPr>
          </a:p>
          <a:p>
            <a:pPr marL="823913" lvl="1" indent="-457200" eaLnBrk="1" hangingPunct="1">
              <a:buClr>
                <a:schemeClr val="bg1"/>
              </a:buClr>
              <a:buFont typeface="Wingdings 2" pitchFamily="18" charset="2"/>
              <a:buChar char=""/>
            </a:pPr>
            <a:r>
              <a:rPr lang="en-US" sz="2800" dirty="0" smtClean="0">
                <a:solidFill>
                  <a:schemeClr val="bg1"/>
                </a:solidFill>
              </a:rPr>
              <a:t>Follow the rules of punctuation while reading</a:t>
            </a:r>
          </a:p>
          <a:p>
            <a:pPr marL="1176338" lvl="2" indent="-400050" eaLnBrk="1" hangingPunct="1">
              <a:buClr>
                <a:schemeClr val="bg1"/>
              </a:buClr>
              <a:buFont typeface="Wingdings 2" pitchFamily="18" charset="2"/>
              <a:buChar char=""/>
            </a:pPr>
            <a:r>
              <a:rPr lang="en-US" sz="2800" dirty="0" smtClean="0">
                <a:solidFill>
                  <a:schemeClr val="bg1"/>
                </a:solidFill>
              </a:rPr>
              <a:t>Do not stop at the end a line UNLESS there is punctuation that requires it.</a:t>
            </a:r>
          </a:p>
          <a:p>
            <a:pPr marL="1176338" lvl="2" indent="-400050" eaLnBrk="1" hangingPunct="1">
              <a:buClr>
                <a:schemeClr val="bg1"/>
              </a:buClr>
              <a:buFont typeface="Wingdings 2" pitchFamily="18" charset="2"/>
              <a:buChar char=""/>
            </a:pPr>
            <a:r>
              <a:rPr lang="en-US" sz="2800" dirty="0" smtClean="0">
                <a:solidFill>
                  <a:schemeClr val="bg1"/>
                </a:solidFill>
              </a:rPr>
              <a:t>Stop or pause only where the punctuation tells you to.</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0" y="1524000"/>
            <a:ext cx="9144000" cy="4572000"/>
          </a:xfrm>
        </p:spPr>
        <p:txBody>
          <a:bodyPr/>
          <a:lstStyle/>
          <a:p>
            <a:pPr eaLnBrk="1" hangingPunct="1"/>
            <a:r>
              <a:rPr lang="en-US" sz="4000" b="1" dirty="0" smtClean="0">
                <a:solidFill>
                  <a:schemeClr val="bg1"/>
                </a:solidFill>
              </a:rPr>
              <a:t>Assonance— </a:t>
            </a:r>
            <a:r>
              <a:rPr lang="en-US" sz="4000" b="1" i="1" u="sng" dirty="0" smtClean="0">
                <a:solidFill>
                  <a:schemeClr val="bg1"/>
                </a:solidFill>
              </a:rPr>
              <a:t>repetition</a:t>
            </a:r>
            <a:r>
              <a:rPr lang="en-US" sz="4000" i="1" u="sng" dirty="0" smtClean="0">
                <a:solidFill>
                  <a:schemeClr val="bg1"/>
                </a:solidFill>
              </a:rPr>
              <a:t> of </a:t>
            </a:r>
            <a:r>
              <a:rPr lang="en-US" sz="4000" i="1" u="sng" dirty="0" smtClean="0">
                <a:solidFill>
                  <a:srgbClr val="FF0000"/>
                </a:solidFill>
              </a:rPr>
              <a:t>vowel</a:t>
            </a:r>
            <a:r>
              <a:rPr lang="en-US" sz="4000" i="1" u="sng" dirty="0" smtClean="0">
                <a:solidFill>
                  <a:schemeClr val="bg1"/>
                </a:solidFill>
              </a:rPr>
              <a:t> sounds</a:t>
            </a:r>
            <a:r>
              <a:rPr lang="en-US" sz="4000" dirty="0" smtClean="0">
                <a:solidFill>
                  <a:schemeClr val="bg1"/>
                </a:solidFill>
              </a:rPr>
              <a:t>.</a:t>
            </a:r>
          </a:p>
          <a:p>
            <a:pPr lvl="1" eaLnBrk="1" hangingPunct="1">
              <a:buFont typeface="Wingdings 2" pitchFamily="18" charset="2"/>
              <a:buNone/>
            </a:pPr>
            <a:endParaRPr lang="en-US" sz="4000" dirty="0" smtClean="0">
              <a:solidFill>
                <a:schemeClr val="bg1"/>
              </a:solidFill>
            </a:endParaRPr>
          </a:p>
          <a:p>
            <a:pPr lvl="1" eaLnBrk="1" hangingPunct="1">
              <a:buFont typeface="Wingdings 2" pitchFamily="18" charset="2"/>
              <a:buNone/>
            </a:pPr>
            <a:r>
              <a:rPr lang="en-US" sz="4000" dirty="0" smtClean="0">
                <a:solidFill>
                  <a:schemeClr val="bg1"/>
                </a:solidFill>
              </a:rPr>
              <a:t>I must conf</a:t>
            </a:r>
            <a:r>
              <a:rPr lang="en-US" sz="4000" u="sng" dirty="0" smtClean="0">
                <a:solidFill>
                  <a:schemeClr val="bg1"/>
                </a:solidFill>
              </a:rPr>
              <a:t>e</a:t>
            </a:r>
            <a:r>
              <a:rPr lang="en-US" sz="4000" dirty="0" smtClean="0">
                <a:solidFill>
                  <a:schemeClr val="bg1"/>
                </a:solidFill>
              </a:rPr>
              <a:t>ss that in my qu</a:t>
            </a:r>
            <a:r>
              <a:rPr lang="en-US" sz="4000" u="sng" dirty="0" smtClean="0">
                <a:solidFill>
                  <a:schemeClr val="bg1"/>
                </a:solidFill>
              </a:rPr>
              <a:t>e</a:t>
            </a:r>
            <a:r>
              <a:rPr lang="en-US" sz="4000" dirty="0" smtClean="0">
                <a:solidFill>
                  <a:schemeClr val="bg1"/>
                </a:solidFill>
              </a:rPr>
              <a:t>st I f</a:t>
            </a:r>
            <a:r>
              <a:rPr lang="en-US" sz="4000" u="sng" dirty="0" smtClean="0">
                <a:solidFill>
                  <a:schemeClr val="bg1"/>
                </a:solidFill>
              </a:rPr>
              <a:t>e</a:t>
            </a:r>
            <a:r>
              <a:rPr lang="en-US" sz="4000" dirty="0" smtClean="0">
                <a:solidFill>
                  <a:schemeClr val="bg1"/>
                </a:solidFill>
              </a:rPr>
              <a:t>lt depr</a:t>
            </a:r>
            <a:r>
              <a:rPr lang="en-US" sz="4000" u="sng" dirty="0" smtClean="0">
                <a:solidFill>
                  <a:schemeClr val="bg1"/>
                </a:solidFill>
              </a:rPr>
              <a:t>e</a:t>
            </a:r>
            <a:r>
              <a:rPr lang="en-US" sz="4000" dirty="0" smtClean="0">
                <a:solidFill>
                  <a:schemeClr val="bg1"/>
                </a:solidFill>
              </a:rPr>
              <a:t>ssed and r</a:t>
            </a:r>
            <a:r>
              <a:rPr lang="en-US" sz="4000" u="sng" dirty="0" smtClean="0">
                <a:solidFill>
                  <a:schemeClr val="bg1"/>
                </a:solidFill>
              </a:rPr>
              <a:t>e</a:t>
            </a:r>
            <a:r>
              <a:rPr lang="en-US" sz="4000" dirty="0" smtClean="0">
                <a:solidFill>
                  <a:schemeClr val="bg1"/>
                </a:solidFill>
              </a:rPr>
              <a:t>stl</a:t>
            </a:r>
            <a:r>
              <a:rPr lang="en-US" sz="4000" u="sng" dirty="0" smtClean="0">
                <a:solidFill>
                  <a:schemeClr val="bg1"/>
                </a:solidFill>
              </a:rPr>
              <a:t>e</a:t>
            </a:r>
            <a:r>
              <a:rPr lang="en-US" sz="4000" dirty="0" smtClean="0">
                <a:solidFill>
                  <a:schemeClr val="bg1"/>
                </a:solidFill>
              </a:rPr>
              <a:t>ss.</a:t>
            </a:r>
          </a:p>
          <a:p>
            <a:pPr lvl="1" eaLnBrk="1" hangingPunct="1">
              <a:buFont typeface="Wingdings 2" pitchFamily="18" charset="2"/>
              <a:buNone/>
            </a:pPr>
            <a:endParaRPr lang="en-US" sz="4000" dirty="0" smtClean="0">
              <a:solidFill>
                <a:schemeClr val="bg1"/>
              </a:solidFill>
            </a:endParaRPr>
          </a:p>
          <a:p>
            <a:pPr lvl="1" eaLnBrk="1" hangingPunct="1">
              <a:buFont typeface="Wingdings 2" pitchFamily="18" charset="2"/>
              <a:buNone/>
            </a:pPr>
            <a:r>
              <a:rPr lang="en-US" sz="4000" dirty="0" smtClean="0">
                <a:solidFill>
                  <a:schemeClr val="bg1"/>
                </a:solidFill>
              </a:rPr>
              <a:t>--Thin </a:t>
            </a:r>
            <a:r>
              <a:rPr lang="en-US" sz="4000" dirty="0" err="1" smtClean="0">
                <a:solidFill>
                  <a:schemeClr val="bg1"/>
                </a:solidFill>
              </a:rPr>
              <a:t>Lizzy</a:t>
            </a:r>
            <a:r>
              <a:rPr lang="en-US" sz="4000" dirty="0" smtClean="0">
                <a:solidFill>
                  <a:schemeClr val="bg1"/>
                </a:solidFill>
              </a:rPr>
              <a:t>, “With Love”</a:t>
            </a:r>
          </a:p>
          <a:p>
            <a:pPr eaLnBrk="1" hangingPunct="1"/>
            <a:endParaRPr lang="en-US" sz="4000" dirty="0" smtClean="0">
              <a:solidFill>
                <a:schemeClr val="bg1"/>
              </a:solidFill>
            </a:endParaRPr>
          </a:p>
        </p:txBody>
      </p:sp>
      <p:sp>
        <p:nvSpPr>
          <p:cNvPr id="3" name="Title 2"/>
          <p:cNvSpPr>
            <a:spLocks noGrp="1"/>
          </p:cNvSpPr>
          <p:nvPr>
            <p:ph type="title" idx="4294967295"/>
          </p:nvPr>
        </p:nvSpPr>
        <p:spPr/>
        <p:txBody>
          <a:bodyPr rtlCol="0"/>
          <a:lstStyle/>
          <a:p>
            <a:pPr eaLnBrk="1" fontAlgn="auto" hangingPunct="1">
              <a:spcAft>
                <a:spcPts val="0"/>
              </a:spcAft>
              <a:defRPr/>
            </a:pPr>
            <a:r>
              <a:rPr smtClean="0"/>
              <a:t>Elements of Sound - Rhymes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Content Placeholder 1"/>
          <p:cNvSpPr>
            <a:spLocks noGrp="1"/>
          </p:cNvSpPr>
          <p:nvPr>
            <p:ph idx="1"/>
          </p:nvPr>
        </p:nvSpPr>
        <p:spPr>
          <a:xfrm>
            <a:off x="228600" y="609600"/>
            <a:ext cx="8915400" cy="6019800"/>
          </a:xfrm>
        </p:spPr>
        <p:txBody>
          <a:bodyPr/>
          <a:lstStyle/>
          <a:p>
            <a:pPr algn="ctr" eaLnBrk="1" hangingPunct="1">
              <a:lnSpc>
                <a:spcPct val="80000"/>
              </a:lnSpc>
              <a:buFont typeface="Wingdings 2" pitchFamily="18" charset="2"/>
              <a:buNone/>
            </a:pPr>
            <a:r>
              <a:rPr lang="en-US" sz="2800" dirty="0" smtClean="0">
                <a:solidFill>
                  <a:schemeClr val="bg1"/>
                </a:solidFill>
              </a:rPr>
              <a:t>Literature Circle Up – Groups   of   3-4</a:t>
            </a:r>
          </a:p>
          <a:p>
            <a:pPr algn="ctr" eaLnBrk="1" hangingPunct="1">
              <a:lnSpc>
                <a:spcPct val="80000"/>
              </a:lnSpc>
              <a:buFont typeface="Wingdings 2" pitchFamily="18" charset="2"/>
              <a:buNone/>
            </a:pPr>
            <a:r>
              <a:rPr lang="en-US" sz="2800" dirty="0" smtClean="0">
                <a:solidFill>
                  <a:schemeClr val="bg1"/>
                </a:solidFill>
              </a:rPr>
              <a:t>Read,       Note Take,       Work</a:t>
            </a:r>
          </a:p>
          <a:p>
            <a:pPr algn="ctr" eaLnBrk="1" hangingPunct="1">
              <a:lnSpc>
                <a:spcPct val="80000"/>
              </a:lnSpc>
              <a:buFont typeface="Wingdings 2" pitchFamily="18" charset="2"/>
              <a:buNone/>
            </a:pPr>
            <a:r>
              <a:rPr lang="en-US" sz="2800" dirty="0" smtClean="0">
                <a:solidFill>
                  <a:schemeClr val="bg1"/>
                </a:solidFill>
              </a:rPr>
              <a:t>Discuss    &amp;    Share</a:t>
            </a:r>
          </a:p>
          <a:p>
            <a:pPr algn="ctr" eaLnBrk="1" hangingPunct="1">
              <a:lnSpc>
                <a:spcPct val="80000"/>
              </a:lnSpc>
              <a:buFont typeface="Wingdings 2" pitchFamily="18" charset="2"/>
              <a:buNone/>
            </a:pPr>
            <a:endParaRPr lang="en-US" sz="200" dirty="0" smtClean="0">
              <a:solidFill>
                <a:schemeClr val="bg1"/>
              </a:solidFill>
            </a:endParaRPr>
          </a:p>
          <a:p>
            <a:pPr eaLnBrk="1" hangingPunct="1">
              <a:lnSpc>
                <a:spcPct val="80000"/>
              </a:lnSpc>
              <a:buFont typeface="Wingdings 2" pitchFamily="18" charset="2"/>
              <a:buNone/>
            </a:pPr>
            <a:r>
              <a:rPr lang="en-US" sz="2800" dirty="0" smtClean="0">
                <a:solidFill>
                  <a:schemeClr val="bg1"/>
                </a:solidFill>
              </a:rPr>
              <a:t>Each participant MUST be able to answer these questions (</a:t>
            </a:r>
            <a:r>
              <a:rPr lang="en-US" sz="2800" i="1" dirty="0" smtClean="0">
                <a:solidFill>
                  <a:schemeClr val="bg1"/>
                </a:solidFill>
              </a:rPr>
              <a:t>COPY THEM</a:t>
            </a:r>
            <a:r>
              <a:rPr lang="en-US" sz="2800" dirty="0" smtClean="0">
                <a:solidFill>
                  <a:schemeClr val="bg1"/>
                </a:solidFill>
              </a:rPr>
              <a:t>):</a:t>
            </a:r>
          </a:p>
          <a:p>
            <a:pPr eaLnBrk="1" hangingPunct="1">
              <a:lnSpc>
                <a:spcPct val="80000"/>
              </a:lnSpc>
              <a:buFont typeface="Wingdings 2" pitchFamily="18" charset="2"/>
              <a:buNone/>
            </a:pPr>
            <a:endParaRPr lang="en-US" sz="200" dirty="0" smtClean="0">
              <a:solidFill>
                <a:schemeClr val="bg1"/>
              </a:solidFill>
            </a:endParaRPr>
          </a:p>
          <a:p>
            <a:pPr eaLnBrk="1" hangingPunct="1">
              <a:lnSpc>
                <a:spcPct val="80000"/>
              </a:lnSpc>
            </a:pPr>
            <a:r>
              <a:rPr lang="en-US" sz="2000" dirty="0" smtClean="0">
                <a:solidFill>
                  <a:schemeClr val="bg1"/>
                </a:solidFill>
              </a:rPr>
              <a:t>What is the theme or message that you get from the poem? What pieces/details add up to show you the message (must be more than one)?</a:t>
            </a:r>
          </a:p>
          <a:p>
            <a:pPr eaLnBrk="1" hangingPunct="1">
              <a:lnSpc>
                <a:spcPct val="80000"/>
              </a:lnSpc>
            </a:pPr>
            <a:endParaRPr lang="en-US" sz="1400" dirty="0" smtClean="0">
              <a:solidFill>
                <a:schemeClr val="bg1"/>
              </a:solidFill>
            </a:endParaRPr>
          </a:p>
          <a:p>
            <a:pPr eaLnBrk="1" hangingPunct="1">
              <a:lnSpc>
                <a:spcPct val="80000"/>
              </a:lnSpc>
            </a:pPr>
            <a:r>
              <a:rPr lang="en-US" sz="2000" dirty="0" smtClean="0">
                <a:solidFill>
                  <a:schemeClr val="bg1"/>
                </a:solidFill>
              </a:rPr>
              <a:t>What Figurative Language techniques are used in the poem: metaphors, similes, personification, hyperbole, </a:t>
            </a:r>
            <a:r>
              <a:rPr lang="en-US" sz="2000" dirty="0" err="1" smtClean="0">
                <a:solidFill>
                  <a:schemeClr val="bg1"/>
                </a:solidFill>
              </a:rPr>
              <a:t>litote</a:t>
            </a:r>
            <a:r>
              <a:rPr lang="en-US" sz="2000" dirty="0" smtClean="0">
                <a:solidFill>
                  <a:schemeClr val="bg1"/>
                </a:solidFill>
              </a:rPr>
              <a:t>, etc.?</a:t>
            </a:r>
          </a:p>
          <a:p>
            <a:pPr eaLnBrk="1" hangingPunct="1">
              <a:lnSpc>
                <a:spcPct val="80000"/>
              </a:lnSpc>
            </a:pPr>
            <a:endParaRPr lang="en-US" sz="1400" dirty="0" smtClean="0">
              <a:solidFill>
                <a:schemeClr val="bg1"/>
              </a:solidFill>
            </a:endParaRPr>
          </a:p>
          <a:p>
            <a:pPr eaLnBrk="1" hangingPunct="1">
              <a:lnSpc>
                <a:spcPct val="80000"/>
              </a:lnSpc>
            </a:pPr>
            <a:r>
              <a:rPr lang="en-US" sz="2000" dirty="0" smtClean="0">
                <a:solidFill>
                  <a:schemeClr val="bg1"/>
                </a:solidFill>
              </a:rPr>
              <a:t>What  Poetic &amp; Sound Devices are used in the poem: alliteration, onomatopoeia, assonance, consonance, etc.?</a:t>
            </a:r>
          </a:p>
          <a:p>
            <a:pPr eaLnBrk="1" hangingPunct="1">
              <a:lnSpc>
                <a:spcPct val="80000"/>
              </a:lnSpc>
            </a:pPr>
            <a:endParaRPr lang="en-US" sz="1400" dirty="0" smtClean="0">
              <a:solidFill>
                <a:schemeClr val="bg1"/>
              </a:solidFill>
            </a:endParaRPr>
          </a:p>
          <a:p>
            <a:pPr eaLnBrk="1" hangingPunct="1">
              <a:lnSpc>
                <a:spcPct val="80000"/>
              </a:lnSpc>
            </a:pPr>
            <a:r>
              <a:rPr lang="en-US" sz="2000" dirty="0" smtClean="0">
                <a:solidFill>
                  <a:schemeClr val="bg1"/>
                </a:solidFill>
              </a:rPr>
              <a:t>What is the rhyme scheme of the poem; Is there one: ABAA, etc.?</a:t>
            </a:r>
          </a:p>
          <a:p>
            <a:pPr eaLnBrk="1" hangingPunct="1">
              <a:lnSpc>
                <a:spcPct val="80000"/>
              </a:lnSpc>
            </a:pPr>
            <a:endParaRPr lang="en-US" sz="1400" dirty="0" smtClean="0">
              <a:solidFill>
                <a:schemeClr val="bg1"/>
              </a:solidFill>
            </a:endParaRPr>
          </a:p>
          <a:p>
            <a:pPr eaLnBrk="1" hangingPunct="1">
              <a:lnSpc>
                <a:spcPct val="80000"/>
              </a:lnSpc>
            </a:pPr>
            <a:r>
              <a:rPr lang="en-US" sz="2000" dirty="0" smtClean="0">
                <a:solidFill>
                  <a:schemeClr val="bg1"/>
                </a:solidFill>
              </a:rPr>
              <a:t>What else can you talk about because of the poem: personal connections, allusions, inspirations?</a:t>
            </a:r>
          </a:p>
        </p:txBody>
      </p:sp>
      <p:sp>
        <p:nvSpPr>
          <p:cNvPr id="3" name="Title 2"/>
          <p:cNvSpPr>
            <a:spLocks noGrp="1"/>
          </p:cNvSpPr>
          <p:nvPr>
            <p:ph type="title"/>
          </p:nvPr>
        </p:nvSpPr>
        <p:spPr>
          <a:xfrm>
            <a:off x="0" y="0"/>
            <a:ext cx="9144000" cy="762000"/>
          </a:xfrm>
        </p:spPr>
        <p:txBody>
          <a:bodyPr/>
          <a:lstStyle/>
          <a:p>
            <a:pPr algn="ctr" eaLnBrk="1" hangingPunct="1">
              <a:defRPr/>
            </a:pPr>
            <a:r>
              <a:rPr smtClean="0"/>
              <a:t>Literature Circle Time</a:t>
            </a:r>
            <a:endParaRPr/>
          </a:p>
        </p:txBody>
      </p:sp>
    </p:spTree>
  </p:cSld>
  <p:clrMapOvr>
    <a:masterClrMapping/>
  </p:clrMapOvr>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p:cNvSpPr>
          <p:nvPr>
            <p:ph type="title"/>
          </p:nvPr>
        </p:nvSpPr>
        <p:spPr bwMode="auto">
          <a:ln w="9525"/>
        </p:spPr>
        <p:txBody>
          <a:bodyPr wrap="square" lIns="91440" tIns="45720" rIns="91440" bIns="45720" numCol="1" compatLnSpc="1">
            <a:prstTxWarp prst="textNoShape">
              <a:avLst/>
            </a:prstTxWarp>
          </a:bodyPr>
          <a:lstStyle/>
          <a:p>
            <a:pPr eaLnBrk="1" hangingPunct="1">
              <a:defRPr/>
            </a:pPr>
            <a:r>
              <a:rPr smtClean="0">
                <a:ln>
                  <a:noFill/>
                </a:ln>
                <a:effectLst/>
              </a:rPr>
              <a:t>Groups of 3 - Imagery</a:t>
            </a:r>
          </a:p>
        </p:txBody>
      </p:sp>
      <p:sp>
        <p:nvSpPr>
          <p:cNvPr id="113667" name="Rectangle 3"/>
          <p:cNvSpPr>
            <a:spLocks noGrp="1"/>
          </p:cNvSpPr>
          <p:nvPr>
            <p:ph type="body" idx="1"/>
          </p:nvPr>
        </p:nvSpPr>
        <p:spPr>
          <a:xfrm>
            <a:off x="457200" y="1447800"/>
            <a:ext cx="8229600" cy="4678363"/>
          </a:xfrm>
        </p:spPr>
        <p:txBody>
          <a:bodyPr/>
          <a:lstStyle/>
          <a:p>
            <a:pPr eaLnBrk="1" hangingPunct="1"/>
            <a:r>
              <a:rPr lang="en-US" dirty="0" smtClean="0"/>
              <a:t>Each of you draw an image for your piece of the poem that you have.</a:t>
            </a:r>
          </a:p>
          <a:p>
            <a:pPr eaLnBrk="1" hangingPunct="1"/>
            <a:endParaRPr lang="en-US" dirty="0" smtClean="0"/>
          </a:p>
          <a:p>
            <a:pPr eaLnBrk="1" hangingPunct="1"/>
            <a:r>
              <a:rPr lang="en-US" dirty="0" smtClean="0"/>
              <a:t>Participant #1 – Section 1</a:t>
            </a:r>
          </a:p>
          <a:p>
            <a:pPr eaLnBrk="1" hangingPunct="1"/>
            <a:r>
              <a:rPr lang="en-US" dirty="0" smtClean="0"/>
              <a:t>Participant #2 – Section 2</a:t>
            </a:r>
          </a:p>
          <a:p>
            <a:pPr eaLnBrk="1" hangingPunct="1"/>
            <a:r>
              <a:rPr lang="en-US" dirty="0" smtClean="0"/>
              <a:t>Participant #3 – Section 3</a:t>
            </a:r>
          </a:p>
        </p:txBody>
      </p:sp>
    </p:spTree>
  </p:cSld>
  <p:clrMapOvr>
    <a:masterClrMapping/>
  </p:clrMapOvr>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p:cNvSpPr>
          <p:nvPr>
            <p:ph type="title"/>
          </p:nvPr>
        </p:nvSpPr>
        <p:spPr bwMode="auto">
          <a:xfrm>
            <a:off x="457200" y="152400"/>
            <a:ext cx="8229600" cy="838200"/>
          </a:xfrm>
          <a:ln w="9525"/>
        </p:spPr>
        <p:txBody>
          <a:bodyPr wrap="square" lIns="91440" tIns="45720" rIns="91440" bIns="45720" numCol="1" compatLnSpc="1">
            <a:prstTxWarp prst="textNoShape">
              <a:avLst/>
            </a:prstTxWarp>
          </a:bodyPr>
          <a:lstStyle/>
          <a:p>
            <a:pPr eaLnBrk="1" hangingPunct="1">
              <a:defRPr/>
            </a:pPr>
            <a:r>
              <a:rPr smtClean="0">
                <a:ln>
                  <a:noFill/>
                </a:ln>
                <a:effectLst/>
              </a:rPr>
              <a:t>The Trees </a:t>
            </a:r>
            <a:r>
              <a:rPr sz="2800" smtClean="0">
                <a:ln>
                  <a:noFill/>
                </a:ln>
                <a:effectLst/>
              </a:rPr>
              <a:t>by Neil Peart</a:t>
            </a:r>
          </a:p>
        </p:txBody>
      </p:sp>
      <p:sp>
        <p:nvSpPr>
          <p:cNvPr id="114691" name="Rectangle 3"/>
          <p:cNvSpPr>
            <a:spLocks noGrp="1"/>
          </p:cNvSpPr>
          <p:nvPr>
            <p:ph type="body" idx="1"/>
          </p:nvPr>
        </p:nvSpPr>
        <p:spPr>
          <a:xfrm>
            <a:off x="228600" y="1447800"/>
            <a:ext cx="4495800" cy="5181600"/>
          </a:xfrm>
        </p:spPr>
        <p:txBody>
          <a:bodyPr/>
          <a:lstStyle/>
          <a:p>
            <a:pPr eaLnBrk="1" hangingPunct="1"/>
            <a:r>
              <a:rPr lang="en-US" sz="1800" dirty="0" smtClean="0"/>
              <a:t>There is unrest in the forest,</a:t>
            </a:r>
            <a:br>
              <a:rPr lang="en-US" sz="1800" dirty="0" smtClean="0"/>
            </a:br>
            <a:r>
              <a:rPr lang="en-US" sz="1800" dirty="0" smtClean="0"/>
              <a:t>There is trouble with the trees,</a:t>
            </a:r>
            <a:br>
              <a:rPr lang="en-US" sz="1800" dirty="0" smtClean="0"/>
            </a:br>
            <a:r>
              <a:rPr lang="en-US" sz="1800" dirty="0" smtClean="0"/>
              <a:t>For the maples want more sunlight</a:t>
            </a:r>
            <a:br>
              <a:rPr lang="en-US" sz="1800" dirty="0" smtClean="0"/>
            </a:br>
            <a:r>
              <a:rPr lang="en-US" sz="1800" dirty="0" smtClean="0"/>
              <a:t>And the oaks ignore their please.</a:t>
            </a:r>
            <a:br>
              <a:rPr lang="en-US" sz="1800" dirty="0" smtClean="0"/>
            </a:br>
            <a:r>
              <a:rPr lang="en-US" sz="1800" dirty="0" smtClean="0"/>
              <a:t/>
            </a:r>
            <a:br>
              <a:rPr lang="en-US" sz="1800" dirty="0" smtClean="0"/>
            </a:br>
            <a:r>
              <a:rPr lang="en-US" sz="1800" dirty="0" smtClean="0"/>
              <a:t>The trouble with the maples,</a:t>
            </a:r>
            <a:br>
              <a:rPr lang="en-US" sz="1800" dirty="0" smtClean="0"/>
            </a:br>
            <a:r>
              <a:rPr lang="en-US" sz="1800" dirty="0" smtClean="0"/>
              <a:t>(And they're quite convinced they're right)</a:t>
            </a:r>
            <a:br>
              <a:rPr lang="en-US" sz="1800" dirty="0" smtClean="0"/>
            </a:br>
            <a:r>
              <a:rPr lang="en-US" sz="1800" dirty="0" smtClean="0"/>
              <a:t>They say the oaks are just too lofty</a:t>
            </a:r>
            <a:br>
              <a:rPr lang="en-US" sz="1800" dirty="0" smtClean="0"/>
            </a:br>
            <a:r>
              <a:rPr lang="en-US" sz="1800" dirty="0" smtClean="0"/>
              <a:t>And they grab up all the light.</a:t>
            </a:r>
            <a:br>
              <a:rPr lang="en-US" sz="1800" dirty="0" smtClean="0"/>
            </a:br>
            <a:r>
              <a:rPr lang="en-US" sz="1800" dirty="0" smtClean="0"/>
              <a:t>But the oaks can't help their feelings</a:t>
            </a:r>
            <a:br>
              <a:rPr lang="en-US" sz="1800" dirty="0" smtClean="0"/>
            </a:br>
            <a:r>
              <a:rPr lang="en-US" sz="1800" dirty="0" smtClean="0"/>
              <a:t>If they like the way they're made.</a:t>
            </a:r>
            <a:br>
              <a:rPr lang="en-US" sz="1800" dirty="0" smtClean="0"/>
            </a:br>
            <a:r>
              <a:rPr lang="en-US" sz="1800" dirty="0" smtClean="0"/>
              <a:t>And they wonder why the maples</a:t>
            </a:r>
            <a:br>
              <a:rPr lang="en-US" sz="1800" dirty="0" smtClean="0"/>
            </a:br>
            <a:r>
              <a:rPr lang="en-US" sz="1800" dirty="0" smtClean="0"/>
              <a:t>Can't be happy in their shade</a:t>
            </a:r>
          </a:p>
        </p:txBody>
      </p:sp>
      <p:sp>
        <p:nvSpPr>
          <p:cNvPr id="4" name="Rectangle 3"/>
          <p:cNvSpPr txBox="1">
            <a:spLocks/>
          </p:cNvSpPr>
          <p:nvPr/>
        </p:nvSpPr>
        <p:spPr bwMode="auto">
          <a:xfrm>
            <a:off x="4572000" y="1219200"/>
            <a:ext cx="4267200" cy="5410200"/>
          </a:xfrm>
          <a:prstGeom prst="rect">
            <a:avLst/>
          </a:prstGeom>
          <a:noFill/>
          <a:ln w="9525">
            <a:noFill/>
            <a:miter lim="800000"/>
            <a:headEnd/>
            <a:tailEnd/>
          </a:ln>
        </p:spPr>
        <p:txBody>
          <a:bodyPr/>
          <a:lstStyle/>
          <a:p>
            <a:pPr marL="273050" indent="-273050">
              <a:spcBef>
                <a:spcPts val="600"/>
              </a:spcBef>
              <a:buClr>
                <a:schemeClr val="accent2"/>
              </a:buClr>
              <a:buSzPct val="85000"/>
              <a:buFont typeface="Wingdings 2" pitchFamily="18" charset="2"/>
              <a:buChar char=""/>
              <a:defRPr/>
            </a:pPr>
            <a:r>
              <a:rPr lang="en-US" dirty="0">
                <a:latin typeface="+mn-lt"/>
              </a:rPr>
              <a:t/>
            </a:r>
            <a:br>
              <a:rPr lang="en-US" dirty="0">
                <a:latin typeface="+mn-lt"/>
              </a:rPr>
            </a:br>
            <a:r>
              <a:rPr lang="en-US" dirty="0">
                <a:latin typeface="+mn-lt"/>
              </a:rPr>
              <a:t>There is trouble in the forest,</a:t>
            </a:r>
            <a:br>
              <a:rPr lang="en-US" dirty="0">
                <a:latin typeface="+mn-lt"/>
              </a:rPr>
            </a:br>
            <a:r>
              <a:rPr lang="en-US" dirty="0">
                <a:latin typeface="+mn-lt"/>
              </a:rPr>
              <a:t>And the creatures all have fled,</a:t>
            </a:r>
            <a:br>
              <a:rPr lang="en-US" dirty="0">
                <a:latin typeface="+mn-lt"/>
              </a:rPr>
            </a:br>
            <a:r>
              <a:rPr lang="en-US" dirty="0">
                <a:latin typeface="+mn-lt"/>
              </a:rPr>
              <a:t>As the maples scream "Oppression!"</a:t>
            </a:r>
            <a:br>
              <a:rPr lang="en-US" dirty="0">
                <a:latin typeface="+mn-lt"/>
              </a:rPr>
            </a:br>
            <a:r>
              <a:rPr lang="en-US" dirty="0">
                <a:latin typeface="+mn-lt"/>
              </a:rPr>
              <a:t>And the oaks just shake their heads</a:t>
            </a:r>
            <a:br>
              <a:rPr lang="en-US" dirty="0">
                <a:latin typeface="+mn-lt"/>
              </a:rPr>
            </a:br>
            <a:r>
              <a:rPr lang="en-US" dirty="0">
                <a:latin typeface="+mn-lt"/>
              </a:rPr>
              <a:t/>
            </a:r>
            <a:br>
              <a:rPr lang="en-US" dirty="0">
                <a:latin typeface="+mn-lt"/>
              </a:rPr>
            </a:br>
            <a:r>
              <a:rPr lang="en-US" dirty="0">
                <a:latin typeface="+mn-lt"/>
              </a:rPr>
              <a:t>So the maples formed a union</a:t>
            </a:r>
            <a:br>
              <a:rPr lang="en-US" dirty="0">
                <a:latin typeface="+mn-lt"/>
              </a:rPr>
            </a:br>
            <a:r>
              <a:rPr lang="en-US" dirty="0">
                <a:latin typeface="+mn-lt"/>
              </a:rPr>
              <a:t>And demanded equal rights.</a:t>
            </a:r>
            <a:br>
              <a:rPr lang="en-US" dirty="0">
                <a:latin typeface="+mn-lt"/>
              </a:rPr>
            </a:br>
            <a:r>
              <a:rPr lang="en-US" dirty="0">
                <a:latin typeface="+mn-lt"/>
              </a:rPr>
              <a:t>"The oaks are just too greedy;</a:t>
            </a:r>
            <a:br>
              <a:rPr lang="en-US" dirty="0">
                <a:latin typeface="+mn-lt"/>
              </a:rPr>
            </a:br>
            <a:r>
              <a:rPr lang="en-US" dirty="0">
                <a:latin typeface="+mn-lt"/>
              </a:rPr>
              <a:t>We will make them give us light."</a:t>
            </a:r>
            <a:br>
              <a:rPr lang="en-US" dirty="0">
                <a:latin typeface="+mn-lt"/>
              </a:rPr>
            </a:br>
            <a:r>
              <a:rPr lang="en-US" dirty="0">
                <a:latin typeface="+mn-lt"/>
              </a:rPr>
              <a:t>Now there's no more oak oppression,</a:t>
            </a:r>
            <a:br>
              <a:rPr lang="en-US" dirty="0">
                <a:latin typeface="+mn-lt"/>
              </a:rPr>
            </a:br>
            <a:r>
              <a:rPr lang="en-US" dirty="0">
                <a:latin typeface="+mn-lt"/>
              </a:rPr>
              <a:t>For they passed a noble law,</a:t>
            </a:r>
            <a:br>
              <a:rPr lang="en-US" dirty="0">
                <a:latin typeface="+mn-lt"/>
              </a:rPr>
            </a:br>
            <a:r>
              <a:rPr lang="en-US" dirty="0">
                <a:latin typeface="+mn-lt"/>
              </a:rPr>
              <a:t>And the trees are all kept equal</a:t>
            </a:r>
            <a:br>
              <a:rPr lang="en-US" dirty="0">
                <a:latin typeface="+mn-lt"/>
              </a:rPr>
            </a:br>
            <a:r>
              <a:rPr lang="en-US" dirty="0">
                <a:latin typeface="+mn-lt"/>
              </a:rPr>
              <a:t>By hatchet, axe, and saw.</a:t>
            </a:r>
          </a:p>
        </p:txBody>
      </p:sp>
      <p:sp>
        <p:nvSpPr>
          <p:cNvPr id="5" name="TextBox 4"/>
          <p:cNvSpPr txBox="1"/>
          <p:nvPr/>
        </p:nvSpPr>
        <p:spPr>
          <a:xfrm>
            <a:off x="3733800" y="914400"/>
            <a:ext cx="1600200" cy="381000"/>
          </a:xfrm>
          <a:prstGeom prst="rect">
            <a:avLst/>
          </a:prstGeom>
          <a:noFill/>
          <a:ln>
            <a:solidFill>
              <a:schemeClr val="bg1"/>
            </a:solidFill>
          </a:ln>
        </p:spPr>
        <p:txBody>
          <a:bodyPr wrap="square" rtlCol="0">
            <a:spAutoFit/>
          </a:bodyPr>
          <a:lstStyle/>
          <a:p>
            <a:r>
              <a:rPr lang="en-US" dirty="0" smtClean="0"/>
              <a:t>Participant 1</a:t>
            </a:r>
            <a:endParaRPr lang="en-US" dirty="0"/>
          </a:p>
        </p:txBody>
      </p:sp>
      <p:sp>
        <p:nvSpPr>
          <p:cNvPr id="6" name="TextBox 5"/>
          <p:cNvSpPr txBox="1"/>
          <p:nvPr/>
        </p:nvSpPr>
        <p:spPr>
          <a:xfrm>
            <a:off x="5486400" y="5562600"/>
            <a:ext cx="1600200" cy="381000"/>
          </a:xfrm>
          <a:prstGeom prst="rect">
            <a:avLst/>
          </a:prstGeom>
          <a:noFill/>
          <a:ln>
            <a:solidFill>
              <a:schemeClr val="bg1"/>
            </a:solidFill>
          </a:ln>
        </p:spPr>
        <p:txBody>
          <a:bodyPr wrap="square" rtlCol="0">
            <a:spAutoFit/>
          </a:bodyPr>
          <a:lstStyle/>
          <a:p>
            <a:r>
              <a:rPr lang="en-US" dirty="0" smtClean="0"/>
              <a:t>Participant 3</a:t>
            </a:r>
            <a:endParaRPr lang="en-US" dirty="0"/>
          </a:p>
        </p:txBody>
      </p:sp>
      <p:sp>
        <p:nvSpPr>
          <p:cNvPr id="7" name="TextBox 6"/>
          <p:cNvSpPr txBox="1"/>
          <p:nvPr/>
        </p:nvSpPr>
        <p:spPr>
          <a:xfrm>
            <a:off x="1066800" y="5638800"/>
            <a:ext cx="1600200" cy="381000"/>
          </a:xfrm>
          <a:prstGeom prst="rect">
            <a:avLst/>
          </a:prstGeom>
          <a:noFill/>
          <a:ln>
            <a:solidFill>
              <a:schemeClr val="bg1"/>
            </a:solidFill>
          </a:ln>
        </p:spPr>
        <p:txBody>
          <a:bodyPr wrap="square" rtlCol="0">
            <a:spAutoFit/>
          </a:bodyPr>
          <a:lstStyle/>
          <a:p>
            <a:r>
              <a:rPr lang="en-US" dirty="0" smtClean="0"/>
              <a:t>Participant 2</a:t>
            </a:r>
            <a:endParaRPr lang="en-US" dirty="0"/>
          </a:p>
        </p:txBody>
      </p:sp>
      <p:cxnSp>
        <p:nvCxnSpPr>
          <p:cNvPr id="9" name="Straight Arrow Connector 8"/>
          <p:cNvCxnSpPr/>
          <p:nvPr/>
        </p:nvCxnSpPr>
        <p:spPr>
          <a:xfrm rot="10800000" flipV="1">
            <a:off x="3276600" y="1219200"/>
            <a:ext cx="3810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5257800" y="1143000"/>
            <a:ext cx="4572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p:cNvSpPr>
          <p:nvPr>
            <p:ph type="title"/>
          </p:nvPr>
        </p:nvSpPr>
        <p:spPr bwMode="auto">
          <a:ln w="9525"/>
        </p:spPr>
        <p:txBody>
          <a:bodyPr wrap="square" lIns="91440" tIns="45720" rIns="91440" bIns="45720" numCol="1" compatLnSpc="1">
            <a:prstTxWarp prst="textNoShape">
              <a:avLst/>
            </a:prstTxWarp>
          </a:bodyPr>
          <a:lstStyle/>
          <a:p>
            <a:pPr eaLnBrk="1" hangingPunct="1">
              <a:defRPr/>
            </a:pPr>
            <a:r>
              <a:rPr sz="4400" b="1" smtClean="0"/>
              <a:t>Jacob’s Ladder </a:t>
            </a:r>
            <a:r>
              <a:rPr sz="2400" smtClean="0"/>
              <a:t>by Neil Peart</a:t>
            </a:r>
            <a:endParaRPr smtClean="0">
              <a:ln>
                <a:noFill/>
              </a:ln>
              <a:effectLst/>
            </a:endParaRPr>
          </a:p>
        </p:txBody>
      </p:sp>
      <p:sp>
        <p:nvSpPr>
          <p:cNvPr id="115715" name="Rectangle 3"/>
          <p:cNvSpPr>
            <a:spLocks noGrp="1"/>
          </p:cNvSpPr>
          <p:nvPr>
            <p:ph type="body" idx="1"/>
          </p:nvPr>
        </p:nvSpPr>
        <p:spPr>
          <a:xfrm>
            <a:off x="457200" y="1447800"/>
            <a:ext cx="8229600" cy="5181600"/>
          </a:xfrm>
        </p:spPr>
        <p:txBody>
          <a:bodyPr/>
          <a:lstStyle/>
          <a:p>
            <a:pPr eaLnBrk="1" hangingPunct="1"/>
            <a:r>
              <a:rPr lang="en-US" sz="2200" dirty="0" smtClean="0"/>
              <a:t>The clouds prepare for battle</a:t>
            </a:r>
            <a:br>
              <a:rPr lang="en-US" sz="2200" dirty="0" smtClean="0"/>
            </a:br>
            <a:r>
              <a:rPr lang="en-US" sz="2200" dirty="0" smtClean="0"/>
              <a:t>In the dark and brooding silence.</a:t>
            </a:r>
            <a:br>
              <a:rPr lang="en-US" sz="2200" dirty="0" smtClean="0"/>
            </a:br>
            <a:r>
              <a:rPr lang="en-US" sz="2200" dirty="0" smtClean="0"/>
              <a:t>Bruised and sullen </a:t>
            </a:r>
            <a:r>
              <a:rPr lang="en-US" sz="2200" dirty="0" err="1" smtClean="0"/>
              <a:t>stormclouds</a:t>
            </a:r>
            <a:r>
              <a:rPr lang="en-US" sz="2200" dirty="0" smtClean="0"/>
              <a:t/>
            </a:r>
            <a:br>
              <a:rPr lang="en-US" sz="2200" dirty="0" smtClean="0"/>
            </a:br>
            <a:r>
              <a:rPr lang="en-US" sz="2200" dirty="0" smtClean="0"/>
              <a:t>Have the light of day obscured.</a:t>
            </a:r>
            <a:br>
              <a:rPr lang="en-US" sz="2200" dirty="0" smtClean="0"/>
            </a:br>
            <a:r>
              <a:rPr lang="en-US" sz="2200" dirty="0" smtClean="0"/>
              <a:t>Looming low and ominous</a:t>
            </a:r>
            <a:br>
              <a:rPr lang="en-US" sz="2200" dirty="0" smtClean="0"/>
            </a:br>
            <a:r>
              <a:rPr lang="en-US" sz="2200" dirty="0" smtClean="0"/>
              <a:t>In twilight premature</a:t>
            </a:r>
            <a:br>
              <a:rPr lang="en-US" sz="2200" dirty="0" smtClean="0"/>
            </a:br>
            <a:r>
              <a:rPr lang="en-US" sz="2200" dirty="0" smtClean="0"/>
              <a:t>Thunderheads are rumbling</a:t>
            </a:r>
            <a:br>
              <a:rPr lang="en-US" sz="2200" dirty="0" smtClean="0"/>
            </a:br>
            <a:r>
              <a:rPr lang="en-US" sz="2200" dirty="0" smtClean="0"/>
              <a:t>In a distant overture...</a:t>
            </a:r>
            <a:br>
              <a:rPr lang="en-US" sz="2200" dirty="0" smtClean="0"/>
            </a:br>
            <a:r>
              <a:rPr lang="en-US" sz="2200" dirty="0" smtClean="0"/>
              <a:t/>
            </a:r>
            <a:br>
              <a:rPr lang="en-US" sz="2200" dirty="0" smtClean="0"/>
            </a:br>
            <a:r>
              <a:rPr lang="en-US" sz="2200" dirty="0" smtClean="0"/>
              <a:t>All at once, the clouds are parted.</a:t>
            </a:r>
            <a:br>
              <a:rPr lang="en-US" sz="2200" dirty="0" smtClean="0"/>
            </a:br>
            <a:r>
              <a:rPr lang="en-US" sz="2200" dirty="0" smtClean="0"/>
              <a:t>Light streams down in bright unbroken beams...</a:t>
            </a:r>
            <a:br>
              <a:rPr lang="en-US" sz="2200" dirty="0" smtClean="0"/>
            </a:br>
            <a:r>
              <a:rPr lang="en-US" sz="2200" dirty="0" smtClean="0"/>
              <a:t/>
            </a:r>
            <a:br>
              <a:rPr lang="en-US" sz="2200" dirty="0" smtClean="0"/>
            </a:br>
            <a:r>
              <a:rPr lang="en-US" sz="2200" dirty="0" smtClean="0"/>
              <a:t>Follow men's eyes as they look to the skies.</a:t>
            </a:r>
            <a:br>
              <a:rPr lang="en-US" sz="2200" dirty="0" smtClean="0"/>
            </a:br>
            <a:r>
              <a:rPr lang="en-US" sz="2200" dirty="0" smtClean="0"/>
              <a:t>The shifting shafts of shining weave the fabric of their dreams..</a:t>
            </a:r>
          </a:p>
        </p:txBody>
      </p:sp>
      <p:sp>
        <p:nvSpPr>
          <p:cNvPr id="4" name="TextBox 3"/>
          <p:cNvSpPr txBox="1"/>
          <p:nvPr/>
        </p:nvSpPr>
        <p:spPr>
          <a:xfrm>
            <a:off x="6629400" y="2209800"/>
            <a:ext cx="1600200" cy="381000"/>
          </a:xfrm>
          <a:prstGeom prst="rect">
            <a:avLst/>
          </a:prstGeom>
          <a:noFill/>
        </p:spPr>
        <p:txBody>
          <a:bodyPr wrap="square" rtlCol="0">
            <a:spAutoFit/>
          </a:bodyPr>
          <a:lstStyle/>
          <a:p>
            <a:r>
              <a:rPr lang="en-US" dirty="0" smtClean="0"/>
              <a:t>Participant 1</a:t>
            </a:r>
            <a:endParaRPr lang="en-US" dirty="0"/>
          </a:p>
        </p:txBody>
      </p:sp>
      <p:sp>
        <p:nvSpPr>
          <p:cNvPr id="5" name="TextBox 4"/>
          <p:cNvSpPr txBox="1"/>
          <p:nvPr/>
        </p:nvSpPr>
        <p:spPr>
          <a:xfrm>
            <a:off x="7543800" y="5410200"/>
            <a:ext cx="1600200" cy="381000"/>
          </a:xfrm>
          <a:prstGeom prst="rect">
            <a:avLst/>
          </a:prstGeom>
          <a:noFill/>
        </p:spPr>
        <p:txBody>
          <a:bodyPr wrap="square" rtlCol="0">
            <a:spAutoFit/>
          </a:bodyPr>
          <a:lstStyle/>
          <a:p>
            <a:r>
              <a:rPr lang="en-US" dirty="0" smtClean="0"/>
              <a:t>Participant 3</a:t>
            </a:r>
            <a:endParaRPr lang="en-US" dirty="0"/>
          </a:p>
        </p:txBody>
      </p:sp>
      <p:sp>
        <p:nvSpPr>
          <p:cNvPr id="6" name="TextBox 5"/>
          <p:cNvSpPr txBox="1"/>
          <p:nvPr/>
        </p:nvSpPr>
        <p:spPr>
          <a:xfrm>
            <a:off x="7162800" y="4495800"/>
            <a:ext cx="1600200" cy="381000"/>
          </a:xfrm>
          <a:prstGeom prst="rect">
            <a:avLst/>
          </a:prstGeom>
          <a:noFill/>
        </p:spPr>
        <p:txBody>
          <a:bodyPr wrap="square" rtlCol="0">
            <a:spAutoFit/>
          </a:bodyPr>
          <a:lstStyle/>
          <a:p>
            <a:r>
              <a:rPr lang="en-US" dirty="0" smtClean="0"/>
              <a:t>Participant 2</a:t>
            </a:r>
            <a:endParaRPr lang="en-US" dirty="0"/>
          </a:p>
        </p:txBody>
      </p:sp>
    </p:spTree>
  </p:cSld>
  <p:clrMapOvr>
    <a:masterClrMapping/>
  </p:clrMapOvr>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p:cNvSpPr>
          <p:nvPr>
            <p:ph type="title"/>
          </p:nvPr>
        </p:nvSpPr>
        <p:spPr bwMode="auto">
          <a:ln w="9525"/>
        </p:spPr>
        <p:txBody>
          <a:bodyPr wrap="square" lIns="91440" tIns="45720" rIns="91440" bIns="45720" numCol="1" compatLnSpc="1">
            <a:prstTxWarp prst="textNoShape">
              <a:avLst/>
            </a:prstTxWarp>
          </a:bodyPr>
          <a:lstStyle/>
          <a:p>
            <a:pPr eaLnBrk="1" hangingPunct="1">
              <a:defRPr/>
            </a:pPr>
            <a:r>
              <a:rPr sz="4800" b="1" smtClean="0"/>
              <a:t>Closer to the Heart </a:t>
            </a:r>
            <a:r>
              <a:rPr sz="2400" smtClean="0"/>
              <a:t>by Neil </a:t>
            </a:r>
            <a:r>
              <a:rPr sz="2400" err="1" smtClean="0"/>
              <a:t>Peart</a:t>
            </a:r>
            <a:endParaRPr smtClean="0">
              <a:ln>
                <a:noFill/>
              </a:ln>
              <a:effectLst/>
            </a:endParaRPr>
          </a:p>
        </p:txBody>
      </p:sp>
      <p:sp>
        <p:nvSpPr>
          <p:cNvPr id="116739" name="Rectangle 3"/>
          <p:cNvSpPr>
            <a:spLocks noGrp="1"/>
          </p:cNvSpPr>
          <p:nvPr>
            <p:ph type="body" idx="1"/>
          </p:nvPr>
        </p:nvSpPr>
        <p:spPr>
          <a:xfrm>
            <a:off x="152400" y="1447800"/>
            <a:ext cx="4800600" cy="4678363"/>
          </a:xfrm>
        </p:spPr>
        <p:txBody>
          <a:bodyPr/>
          <a:lstStyle/>
          <a:p>
            <a:pPr eaLnBrk="1" hangingPunct="1"/>
            <a:r>
              <a:rPr lang="en-US" sz="2400" dirty="0" smtClean="0"/>
              <a:t>And the men who hold high places</a:t>
            </a:r>
            <a:br>
              <a:rPr lang="en-US" sz="2400" dirty="0" smtClean="0"/>
            </a:br>
            <a:r>
              <a:rPr lang="en-US" sz="2400" dirty="0" smtClean="0"/>
              <a:t>Must be the ones who start</a:t>
            </a:r>
            <a:br>
              <a:rPr lang="en-US" sz="2400" dirty="0" smtClean="0"/>
            </a:br>
            <a:r>
              <a:rPr lang="en-US" sz="2400" dirty="0" smtClean="0"/>
              <a:t>To mold a new reality</a:t>
            </a:r>
            <a:br>
              <a:rPr lang="en-US" sz="2400" dirty="0" smtClean="0"/>
            </a:br>
            <a:r>
              <a:rPr lang="en-US" sz="2400" dirty="0" smtClean="0"/>
              <a:t>Closer to the heart</a:t>
            </a:r>
            <a:br>
              <a:rPr lang="en-US" sz="2400" dirty="0" smtClean="0"/>
            </a:br>
            <a:r>
              <a:rPr lang="en-US" sz="2400" dirty="0" smtClean="0"/>
              <a:t>Closer to the heart</a:t>
            </a:r>
            <a:br>
              <a:rPr lang="en-US" sz="2400" dirty="0" smtClean="0"/>
            </a:br>
            <a:r>
              <a:rPr lang="en-US" sz="2400" dirty="0" smtClean="0"/>
              <a:t>The blacksmith and the artist</a:t>
            </a:r>
            <a:br>
              <a:rPr lang="en-US" sz="2400" dirty="0" smtClean="0"/>
            </a:br>
            <a:r>
              <a:rPr lang="en-US" sz="2400" dirty="0" smtClean="0"/>
              <a:t>Reflect it in their art</a:t>
            </a:r>
            <a:br>
              <a:rPr lang="en-US" sz="2400" dirty="0" smtClean="0"/>
            </a:br>
            <a:r>
              <a:rPr lang="en-US" sz="2400" dirty="0" smtClean="0"/>
              <a:t>They forge their creativity</a:t>
            </a:r>
            <a:br>
              <a:rPr lang="en-US" sz="2400" dirty="0" smtClean="0"/>
            </a:br>
            <a:r>
              <a:rPr lang="en-US" sz="2400" dirty="0" smtClean="0"/>
              <a:t>Closer to the heart</a:t>
            </a:r>
            <a:br>
              <a:rPr lang="en-US" sz="2400" dirty="0" smtClean="0"/>
            </a:br>
            <a:r>
              <a:rPr lang="en-US" sz="2400" dirty="0" smtClean="0"/>
              <a:t>Closer to the heart</a:t>
            </a:r>
            <a:br>
              <a:rPr lang="en-US" sz="2400" dirty="0" smtClean="0"/>
            </a:br>
            <a:endParaRPr lang="en-US" sz="2400" dirty="0" smtClean="0"/>
          </a:p>
        </p:txBody>
      </p:sp>
      <p:sp>
        <p:nvSpPr>
          <p:cNvPr id="4" name="Rectangle 3"/>
          <p:cNvSpPr txBox="1">
            <a:spLocks/>
          </p:cNvSpPr>
          <p:nvPr/>
        </p:nvSpPr>
        <p:spPr bwMode="auto">
          <a:xfrm>
            <a:off x="4343400" y="1524000"/>
            <a:ext cx="4572000" cy="4678363"/>
          </a:xfrm>
          <a:prstGeom prst="rect">
            <a:avLst/>
          </a:prstGeom>
          <a:noFill/>
          <a:ln w="9525">
            <a:noFill/>
            <a:miter lim="800000"/>
            <a:headEnd/>
            <a:tailEnd/>
          </a:ln>
        </p:spPr>
        <p:txBody>
          <a:bodyPr/>
          <a:lstStyle/>
          <a:p>
            <a:pPr marL="273050" indent="-273050">
              <a:spcBef>
                <a:spcPts val="600"/>
              </a:spcBef>
              <a:buClr>
                <a:schemeClr val="accent2"/>
              </a:buClr>
              <a:buSzPct val="85000"/>
              <a:buFont typeface="Wingdings 2" pitchFamily="18" charset="2"/>
              <a:buChar char=""/>
              <a:defRPr/>
            </a:pPr>
            <a:r>
              <a:rPr lang="en-US" sz="2400" dirty="0">
                <a:latin typeface="+mn-lt"/>
              </a:rPr>
              <a:t>Philosophers and ploughmen</a:t>
            </a:r>
            <a:br>
              <a:rPr lang="en-US" sz="2400" dirty="0">
                <a:latin typeface="+mn-lt"/>
              </a:rPr>
            </a:br>
            <a:r>
              <a:rPr lang="en-US" sz="2400" dirty="0">
                <a:latin typeface="+mn-lt"/>
              </a:rPr>
              <a:t>Each must know his part</a:t>
            </a:r>
            <a:br>
              <a:rPr lang="en-US" sz="2400" dirty="0">
                <a:latin typeface="+mn-lt"/>
              </a:rPr>
            </a:br>
            <a:r>
              <a:rPr lang="en-US" sz="2400" dirty="0">
                <a:latin typeface="+mn-lt"/>
              </a:rPr>
              <a:t>To sow a new mentality</a:t>
            </a:r>
            <a:br>
              <a:rPr lang="en-US" sz="2400" dirty="0">
                <a:latin typeface="+mn-lt"/>
              </a:rPr>
            </a:br>
            <a:r>
              <a:rPr lang="en-US" sz="2400" dirty="0">
                <a:latin typeface="+mn-lt"/>
              </a:rPr>
              <a:t>Closer to the heart</a:t>
            </a:r>
            <a:br>
              <a:rPr lang="en-US" sz="2400" dirty="0">
                <a:latin typeface="+mn-lt"/>
              </a:rPr>
            </a:br>
            <a:r>
              <a:rPr lang="en-US" sz="2400" dirty="0">
                <a:latin typeface="+mn-lt"/>
              </a:rPr>
              <a:t>Closer to the heart</a:t>
            </a:r>
            <a:br>
              <a:rPr lang="en-US" sz="2400" dirty="0">
                <a:latin typeface="+mn-lt"/>
              </a:rPr>
            </a:br>
            <a:r>
              <a:rPr lang="en-US" sz="2400" dirty="0">
                <a:latin typeface="+mn-lt"/>
              </a:rPr>
              <a:t>You can be the captain</a:t>
            </a:r>
            <a:br>
              <a:rPr lang="en-US" sz="2400" dirty="0">
                <a:latin typeface="+mn-lt"/>
              </a:rPr>
            </a:br>
            <a:r>
              <a:rPr lang="en-US" sz="2400" dirty="0">
                <a:latin typeface="+mn-lt"/>
              </a:rPr>
              <a:t>I will draw the chart</a:t>
            </a:r>
            <a:br>
              <a:rPr lang="en-US" sz="2400" dirty="0">
                <a:latin typeface="+mn-lt"/>
              </a:rPr>
            </a:br>
            <a:r>
              <a:rPr lang="en-US" sz="2400" dirty="0">
                <a:latin typeface="+mn-lt"/>
              </a:rPr>
              <a:t>Sailing into destiny</a:t>
            </a:r>
            <a:br>
              <a:rPr lang="en-US" sz="2400" dirty="0">
                <a:latin typeface="+mn-lt"/>
              </a:rPr>
            </a:br>
            <a:r>
              <a:rPr lang="en-US" sz="2400" dirty="0">
                <a:latin typeface="+mn-lt"/>
              </a:rPr>
              <a:t>Closer to the heart</a:t>
            </a:r>
            <a:br>
              <a:rPr lang="en-US" sz="2400" dirty="0">
                <a:latin typeface="+mn-lt"/>
              </a:rPr>
            </a:br>
            <a:r>
              <a:rPr lang="en-US" sz="2400" dirty="0">
                <a:latin typeface="+mn-lt"/>
              </a:rPr>
              <a:t/>
            </a:r>
            <a:br>
              <a:rPr lang="en-US" sz="2400" dirty="0">
                <a:latin typeface="+mn-lt"/>
              </a:rPr>
            </a:br>
            <a:endParaRPr lang="en-US" sz="2400" dirty="0">
              <a:latin typeface="+mn-lt"/>
            </a:endParaRPr>
          </a:p>
        </p:txBody>
      </p:sp>
    </p:spTree>
  </p:cSld>
  <p:clrMapOvr>
    <a:masterClrMapping/>
  </p:clrMapOvr>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Content Placeholder 1"/>
          <p:cNvSpPr>
            <a:spLocks noGrp="1"/>
          </p:cNvSpPr>
          <p:nvPr>
            <p:ph idx="4294967295"/>
          </p:nvPr>
        </p:nvSpPr>
        <p:spPr>
          <a:xfrm>
            <a:off x="0" y="1981200"/>
            <a:ext cx="4495800" cy="4419600"/>
          </a:xfrm>
          <a:solidFill>
            <a:schemeClr val="tx2"/>
          </a:solidFill>
        </p:spPr>
        <p:txBody>
          <a:bodyPr/>
          <a:lstStyle/>
          <a:p>
            <a:pPr eaLnBrk="1" hangingPunct="1">
              <a:buFont typeface="Wingdings 2" pitchFamily="18" charset="2"/>
              <a:buNone/>
            </a:pPr>
            <a:r>
              <a:rPr lang="en-US" sz="1800" b="1" smtClean="0">
                <a:solidFill>
                  <a:schemeClr val="bg1"/>
                </a:solidFill>
              </a:rPr>
              <a:t>Two roads diverged in a yellow wood,</a:t>
            </a:r>
          </a:p>
          <a:p>
            <a:pPr eaLnBrk="1" hangingPunct="1">
              <a:buFont typeface="Wingdings 2" pitchFamily="18" charset="2"/>
              <a:buNone/>
            </a:pPr>
            <a:r>
              <a:rPr lang="en-US" sz="1800" b="1" smtClean="0">
                <a:solidFill>
                  <a:schemeClr val="bg1"/>
                </a:solidFill>
              </a:rPr>
              <a:t>And sorry I could not travel both</a:t>
            </a:r>
          </a:p>
          <a:p>
            <a:pPr eaLnBrk="1" hangingPunct="1">
              <a:buFont typeface="Wingdings 2" pitchFamily="18" charset="2"/>
              <a:buNone/>
            </a:pPr>
            <a:r>
              <a:rPr lang="en-US" sz="1800" b="1" smtClean="0">
                <a:solidFill>
                  <a:schemeClr val="bg1"/>
                </a:solidFill>
              </a:rPr>
              <a:t>And be one traveler, long I stood</a:t>
            </a:r>
          </a:p>
          <a:p>
            <a:pPr eaLnBrk="1" hangingPunct="1">
              <a:buFont typeface="Wingdings 2" pitchFamily="18" charset="2"/>
              <a:buNone/>
            </a:pPr>
            <a:r>
              <a:rPr lang="en-US" sz="1800" b="1" smtClean="0">
                <a:solidFill>
                  <a:schemeClr val="bg1"/>
                </a:solidFill>
              </a:rPr>
              <a:t>And looked down one as far as I could</a:t>
            </a:r>
          </a:p>
          <a:p>
            <a:pPr eaLnBrk="1" hangingPunct="1">
              <a:buFont typeface="Wingdings 2" pitchFamily="18" charset="2"/>
              <a:buNone/>
            </a:pPr>
            <a:r>
              <a:rPr lang="en-US" sz="1800" b="1" smtClean="0">
                <a:solidFill>
                  <a:schemeClr val="bg1"/>
                </a:solidFill>
              </a:rPr>
              <a:t>To where it bent in the undergrowth.</a:t>
            </a:r>
          </a:p>
          <a:p>
            <a:pPr eaLnBrk="1" hangingPunct="1">
              <a:buFont typeface="Wingdings 2" pitchFamily="18" charset="2"/>
              <a:buNone/>
            </a:pPr>
            <a:endParaRPr lang="en-US" sz="1800" b="1" smtClean="0">
              <a:solidFill>
                <a:schemeClr val="bg1"/>
              </a:solidFill>
            </a:endParaRPr>
          </a:p>
          <a:p>
            <a:pPr eaLnBrk="1" hangingPunct="1">
              <a:buFont typeface="Wingdings 2" pitchFamily="18" charset="2"/>
              <a:buNone/>
            </a:pPr>
            <a:endParaRPr lang="en-US" sz="1800" b="1" smtClean="0">
              <a:solidFill>
                <a:schemeClr val="bg1"/>
              </a:solidFill>
            </a:endParaRPr>
          </a:p>
          <a:p>
            <a:pPr eaLnBrk="1" hangingPunct="1">
              <a:buFont typeface="Wingdings 2" pitchFamily="18" charset="2"/>
              <a:buNone/>
            </a:pPr>
            <a:r>
              <a:rPr lang="en-US" sz="1800" b="1" smtClean="0">
                <a:solidFill>
                  <a:schemeClr val="bg1"/>
                </a:solidFill>
              </a:rPr>
              <a:t>Then took the other, as just as fair,</a:t>
            </a:r>
          </a:p>
          <a:p>
            <a:pPr eaLnBrk="1" hangingPunct="1">
              <a:buFont typeface="Wingdings 2" pitchFamily="18" charset="2"/>
              <a:buNone/>
            </a:pPr>
            <a:r>
              <a:rPr lang="en-US" sz="1800" b="1" smtClean="0">
                <a:solidFill>
                  <a:schemeClr val="bg1"/>
                </a:solidFill>
              </a:rPr>
              <a:t>And having perhaps the better claim,</a:t>
            </a:r>
          </a:p>
          <a:p>
            <a:pPr eaLnBrk="1" hangingPunct="1">
              <a:buFont typeface="Wingdings 2" pitchFamily="18" charset="2"/>
              <a:buNone/>
            </a:pPr>
            <a:r>
              <a:rPr lang="en-US" sz="1800" b="1" smtClean="0">
                <a:solidFill>
                  <a:schemeClr val="bg1"/>
                </a:solidFill>
              </a:rPr>
              <a:t>Because it was grassy and wanted wear;</a:t>
            </a:r>
          </a:p>
          <a:p>
            <a:pPr eaLnBrk="1" hangingPunct="1">
              <a:buFont typeface="Wingdings 2" pitchFamily="18" charset="2"/>
              <a:buNone/>
            </a:pPr>
            <a:r>
              <a:rPr lang="en-US" sz="1800" b="1" smtClean="0">
                <a:solidFill>
                  <a:schemeClr val="bg1"/>
                </a:solidFill>
              </a:rPr>
              <a:t>Though as for that the passing there</a:t>
            </a:r>
          </a:p>
          <a:p>
            <a:pPr eaLnBrk="1" hangingPunct="1">
              <a:buFont typeface="Wingdings 2" pitchFamily="18" charset="2"/>
              <a:buNone/>
            </a:pPr>
            <a:r>
              <a:rPr lang="en-US" sz="1800" b="1" smtClean="0">
                <a:solidFill>
                  <a:schemeClr val="bg1"/>
                </a:solidFill>
              </a:rPr>
              <a:t>Had worn them really about the same.</a:t>
            </a:r>
            <a:br>
              <a:rPr lang="en-US" sz="1800" b="1" smtClean="0">
                <a:solidFill>
                  <a:schemeClr val="bg1"/>
                </a:solidFill>
              </a:rPr>
            </a:br>
            <a:r>
              <a:rPr lang="en-US" sz="1800" b="1" smtClean="0">
                <a:solidFill>
                  <a:schemeClr val="bg1"/>
                </a:solidFill>
              </a:rPr>
              <a:t/>
            </a:r>
            <a:br>
              <a:rPr lang="en-US" sz="1800" b="1" smtClean="0">
                <a:solidFill>
                  <a:schemeClr val="bg1"/>
                </a:solidFill>
              </a:rPr>
            </a:br>
            <a:endParaRPr lang="en-US" sz="1800" b="1" smtClean="0">
              <a:solidFill>
                <a:schemeClr val="bg1"/>
              </a:solidFill>
            </a:endParaRPr>
          </a:p>
        </p:txBody>
      </p:sp>
      <p:sp>
        <p:nvSpPr>
          <p:cNvPr id="3" name="Title 2"/>
          <p:cNvSpPr>
            <a:spLocks noGrp="1"/>
          </p:cNvSpPr>
          <p:nvPr>
            <p:ph type="title" idx="4294967295"/>
          </p:nvPr>
        </p:nvSpPr>
        <p:spPr>
          <a:xfrm>
            <a:off x="466725" y="-298450"/>
            <a:ext cx="8229600" cy="1219200"/>
          </a:xfrm>
        </p:spPr>
        <p:txBody>
          <a:bodyPr rtlCol="0"/>
          <a:lstStyle/>
          <a:p>
            <a:pPr eaLnBrk="1" fontAlgn="auto" hangingPunct="1">
              <a:spcAft>
                <a:spcPts val="0"/>
              </a:spcAft>
              <a:defRPr/>
            </a:pPr>
            <a:r>
              <a:rPr smtClean="0"/>
              <a:t>Let's try actively reading a poem:</a:t>
            </a:r>
            <a:endParaRPr/>
          </a:p>
        </p:txBody>
      </p:sp>
      <p:sp>
        <p:nvSpPr>
          <p:cNvPr id="121860" name="Content Placeholder 1"/>
          <p:cNvSpPr>
            <a:spLocks/>
          </p:cNvSpPr>
          <p:nvPr/>
        </p:nvSpPr>
        <p:spPr bwMode="auto">
          <a:xfrm>
            <a:off x="4648200" y="1981200"/>
            <a:ext cx="4495800" cy="4419600"/>
          </a:xfrm>
          <a:prstGeom prst="rect">
            <a:avLst/>
          </a:prstGeom>
          <a:solidFill>
            <a:schemeClr val="tx2"/>
          </a:solidFill>
          <a:ln w="9525">
            <a:noFill/>
            <a:miter lim="800000"/>
            <a:headEnd/>
            <a:tailEnd/>
          </a:ln>
        </p:spPr>
        <p:txBody>
          <a:bodyPr/>
          <a:lstStyle/>
          <a:p>
            <a:pPr marL="273050" indent="-273050">
              <a:spcBef>
                <a:spcPts val="600"/>
              </a:spcBef>
              <a:buClr>
                <a:schemeClr val="accent2"/>
              </a:buClr>
              <a:buSzPct val="85000"/>
              <a:buFont typeface="Wingdings 2" pitchFamily="18" charset="2"/>
              <a:buNone/>
            </a:pPr>
            <a:r>
              <a:rPr lang="en-US" b="1">
                <a:solidFill>
                  <a:schemeClr val="bg1"/>
                </a:solidFill>
                <a:latin typeface="Constantia" pitchFamily="18" charset="0"/>
              </a:rPr>
              <a:t>And both that morning equally lay</a:t>
            </a:r>
          </a:p>
          <a:p>
            <a:pPr marL="273050" indent="-273050">
              <a:spcBef>
                <a:spcPts val="600"/>
              </a:spcBef>
              <a:buClr>
                <a:schemeClr val="accent2"/>
              </a:buClr>
              <a:buSzPct val="85000"/>
              <a:buFont typeface="Wingdings 2" pitchFamily="18" charset="2"/>
              <a:buNone/>
            </a:pPr>
            <a:r>
              <a:rPr lang="en-US" b="1">
                <a:solidFill>
                  <a:schemeClr val="bg1"/>
                </a:solidFill>
                <a:latin typeface="Constantia" pitchFamily="18" charset="0"/>
              </a:rPr>
              <a:t>In leaves no step had trodden black.</a:t>
            </a:r>
          </a:p>
          <a:p>
            <a:pPr marL="273050" indent="-273050">
              <a:spcBef>
                <a:spcPts val="600"/>
              </a:spcBef>
              <a:buClr>
                <a:schemeClr val="accent2"/>
              </a:buClr>
              <a:buSzPct val="85000"/>
              <a:buFont typeface="Wingdings 2" pitchFamily="18" charset="2"/>
              <a:buNone/>
            </a:pPr>
            <a:r>
              <a:rPr lang="en-US" b="1">
                <a:solidFill>
                  <a:schemeClr val="bg1"/>
                </a:solidFill>
                <a:latin typeface="Constantia" pitchFamily="18" charset="0"/>
              </a:rPr>
              <a:t>Oh, I kept the first for another day!</a:t>
            </a:r>
          </a:p>
          <a:p>
            <a:pPr marL="273050" indent="-273050">
              <a:spcBef>
                <a:spcPts val="600"/>
              </a:spcBef>
              <a:buClr>
                <a:schemeClr val="accent2"/>
              </a:buClr>
              <a:buSzPct val="85000"/>
              <a:buFont typeface="Wingdings 2" pitchFamily="18" charset="2"/>
              <a:buNone/>
            </a:pPr>
            <a:r>
              <a:rPr lang="en-US" b="1">
                <a:solidFill>
                  <a:schemeClr val="bg1"/>
                </a:solidFill>
                <a:latin typeface="Constantia" pitchFamily="18" charset="0"/>
              </a:rPr>
              <a:t>Yet knowing how way leads on to way,</a:t>
            </a:r>
          </a:p>
          <a:p>
            <a:pPr marL="273050" indent="-273050">
              <a:spcBef>
                <a:spcPts val="600"/>
              </a:spcBef>
              <a:buClr>
                <a:schemeClr val="accent2"/>
              </a:buClr>
              <a:buSzPct val="85000"/>
              <a:buFont typeface="Wingdings 2" pitchFamily="18" charset="2"/>
              <a:buNone/>
            </a:pPr>
            <a:r>
              <a:rPr lang="en-US" b="1">
                <a:solidFill>
                  <a:schemeClr val="bg1"/>
                </a:solidFill>
                <a:latin typeface="Constantia" pitchFamily="18" charset="0"/>
              </a:rPr>
              <a:t>I doubted if I should ever come back.</a:t>
            </a:r>
          </a:p>
          <a:p>
            <a:pPr marL="273050" indent="-273050">
              <a:spcBef>
                <a:spcPts val="600"/>
              </a:spcBef>
              <a:buClr>
                <a:schemeClr val="accent2"/>
              </a:buClr>
              <a:buSzPct val="85000"/>
              <a:buFont typeface="Wingdings 2" pitchFamily="18" charset="2"/>
              <a:buNone/>
            </a:pPr>
            <a:endParaRPr lang="en-US" b="1">
              <a:solidFill>
                <a:schemeClr val="bg1"/>
              </a:solidFill>
              <a:latin typeface="Constantia" pitchFamily="18" charset="0"/>
            </a:endParaRPr>
          </a:p>
          <a:p>
            <a:pPr marL="273050" indent="-273050">
              <a:spcBef>
                <a:spcPts val="600"/>
              </a:spcBef>
              <a:buClr>
                <a:schemeClr val="accent2"/>
              </a:buClr>
              <a:buSzPct val="85000"/>
              <a:buFont typeface="Wingdings 2" pitchFamily="18" charset="2"/>
              <a:buNone/>
            </a:pPr>
            <a:endParaRPr lang="en-US" b="1">
              <a:solidFill>
                <a:schemeClr val="bg1"/>
              </a:solidFill>
              <a:latin typeface="Constantia" pitchFamily="18" charset="0"/>
            </a:endParaRPr>
          </a:p>
          <a:p>
            <a:pPr marL="273050" indent="-273050">
              <a:spcBef>
                <a:spcPts val="600"/>
              </a:spcBef>
              <a:buClr>
                <a:schemeClr val="accent2"/>
              </a:buClr>
              <a:buSzPct val="85000"/>
              <a:buFont typeface="Wingdings 2" pitchFamily="18" charset="2"/>
              <a:buNone/>
            </a:pPr>
            <a:r>
              <a:rPr lang="en-US" b="1">
                <a:solidFill>
                  <a:schemeClr val="bg1"/>
                </a:solidFill>
                <a:latin typeface="Constantia" pitchFamily="18" charset="0"/>
              </a:rPr>
              <a:t>I shall be telling this with a sigh</a:t>
            </a:r>
          </a:p>
          <a:p>
            <a:pPr marL="273050" indent="-273050">
              <a:spcBef>
                <a:spcPts val="600"/>
              </a:spcBef>
              <a:buClr>
                <a:schemeClr val="accent2"/>
              </a:buClr>
              <a:buSzPct val="85000"/>
              <a:buFont typeface="Wingdings 2" pitchFamily="18" charset="2"/>
              <a:buNone/>
            </a:pPr>
            <a:r>
              <a:rPr lang="en-US" b="1">
                <a:solidFill>
                  <a:schemeClr val="bg1"/>
                </a:solidFill>
                <a:latin typeface="Constantia" pitchFamily="18" charset="0"/>
              </a:rPr>
              <a:t>Somewhere ages and ages hence:</a:t>
            </a:r>
          </a:p>
          <a:p>
            <a:pPr marL="273050" indent="-273050">
              <a:spcBef>
                <a:spcPts val="600"/>
              </a:spcBef>
              <a:buClr>
                <a:schemeClr val="accent2"/>
              </a:buClr>
              <a:buSzPct val="85000"/>
              <a:buFont typeface="Wingdings 2" pitchFamily="18" charset="2"/>
              <a:buNone/>
            </a:pPr>
            <a:r>
              <a:rPr lang="en-US" b="1">
                <a:solidFill>
                  <a:schemeClr val="bg1"/>
                </a:solidFill>
                <a:latin typeface="Constantia" pitchFamily="18" charset="0"/>
              </a:rPr>
              <a:t>Two roads diverged in a wood, and I—</a:t>
            </a:r>
          </a:p>
          <a:p>
            <a:pPr marL="273050" indent="-273050">
              <a:spcBef>
                <a:spcPts val="600"/>
              </a:spcBef>
              <a:buClr>
                <a:schemeClr val="accent2"/>
              </a:buClr>
              <a:buSzPct val="85000"/>
              <a:buFont typeface="Wingdings 2" pitchFamily="18" charset="2"/>
              <a:buNone/>
            </a:pPr>
            <a:r>
              <a:rPr lang="en-US" b="1">
                <a:solidFill>
                  <a:schemeClr val="bg1"/>
                </a:solidFill>
                <a:latin typeface="Constantia" pitchFamily="18" charset="0"/>
              </a:rPr>
              <a:t>I took the one less traveled by,</a:t>
            </a:r>
          </a:p>
          <a:p>
            <a:pPr marL="273050" indent="-273050">
              <a:spcBef>
                <a:spcPts val="600"/>
              </a:spcBef>
              <a:buClr>
                <a:schemeClr val="accent2"/>
              </a:buClr>
              <a:buSzPct val="85000"/>
              <a:buFont typeface="Wingdings 2" pitchFamily="18" charset="2"/>
              <a:buNone/>
            </a:pPr>
            <a:r>
              <a:rPr lang="en-US" b="1">
                <a:solidFill>
                  <a:schemeClr val="bg1"/>
                </a:solidFill>
                <a:latin typeface="Constantia" pitchFamily="18" charset="0"/>
              </a:rPr>
              <a:t>And that has made all the difference.</a:t>
            </a:r>
          </a:p>
        </p:txBody>
      </p:sp>
      <p:sp>
        <p:nvSpPr>
          <p:cNvPr id="121861" name="Text Box 5"/>
          <p:cNvSpPr txBox="1">
            <a:spLocks noChangeArrowheads="1"/>
          </p:cNvSpPr>
          <p:nvPr/>
        </p:nvSpPr>
        <p:spPr bwMode="auto">
          <a:xfrm>
            <a:off x="2514600" y="1066800"/>
            <a:ext cx="3886200" cy="731838"/>
          </a:xfrm>
          <a:prstGeom prst="rect">
            <a:avLst/>
          </a:prstGeom>
          <a:noFill/>
          <a:ln w="9525">
            <a:noFill/>
            <a:miter lim="800000"/>
            <a:headEnd/>
            <a:tailEnd/>
          </a:ln>
        </p:spPr>
        <p:txBody>
          <a:bodyPr>
            <a:spAutoFit/>
          </a:bodyPr>
          <a:lstStyle/>
          <a:p>
            <a:pPr algn="ctr"/>
            <a:r>
              <a:rPr lang="en-US" sz="2400" b="1">
                <a:solidFill>
                  <a:schemeClr val="bg1"/>
                </a:solidFill>
              </a:rPr>
              <a:t>The Road Not Taken</a:t>
            </a:r>
          </a:p>
          <a:p>
            <a:pPr algn="ctr"/>
            <a:r>
              <a:rPr lang="en-US">
                <a:solidFill>
                  <a:schemeClr val="bg1"/>
                </a:solidFill>
              </a:rPr>
              <a:t>By: Robert Frost</a:t>
            </a:r>
          </a:p>
        </p:txBody>
      </p:sp>
    </p:spTree>
  </p:cSld>
  <p:clrMapOvr>
    <a:masterClrMapping/>
  </p:clrMapOvr>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Content Placeholder 1"/>
          <p:cNvSpPr>
            <a:spLocks noGrp="1"/>
          </p:cNvSpPr>
          <p:nvPr>
            <p:ph idx="4294967295"/>
          </p:nvPr>
        </p:nvSpPr>
        <p:spPr>
          <a:xfrm>
            <a:off x="304800" y="990600"/>
            <a:ext cx="8305800" cy="5181600"/>
          </a:xfrm>
        </p:spPr>
        <p:txBody>
          <a:bodyPr/>
          <a:lstStyle/>
          <a:p>
            <a:pPr algn="ctr" eaLnBrk="1" hangingPunct="1">
              <a:buFont typeface="Wingdings 2" pitchFamily="18" charset="2"/>
              <a:buNone/>
            </a:pPr>
            <a:r>
              <a:rPr lang="en-US" sz="3400" dirty="0" smtClean="0">
                <a:solidFill>
                  <a:schemeClr val="bg1"/>
                </a:solidFill>
              </a:rPr>
              <a:t>“The Road Not Taken” </a:t>
            </a:r>
          </a:p>
          <a:p>
            <a:pPr algn="ctr" eaLnBrk="1" hangingPunct="1">
              <a:buFont typeface="Wingdings 2" pitchFamily="18" charset="2"/>
              <a:buNone/>
            </a:pPr>
            <a:r>
              <a:rPr lang="en-US" sz="2400" dirty="0" smtClean="0">
                <a:solidFill>
                  <a:schemeClr val="bg1"/>
                </a:solidFill>
              </a:rPr>
              <a:t>by Robert Frost</a:t>
            </a:r>
          </a:p>
          <a:p>
            <a:pPr algn="ctr" eaLnBrk="1" hangingPunct="1">
              <a:buFont typeface="Wingdings 2" pitchFamily="18" charset="2"/>
              <a:buNone/>
            </a:pPr>
            <a:endParaRPr lang="en-US" sz="2400" dirty="0" smtClean="0">
              <a:solidFill>
                <a:schemeClr val="bg1"/>
              </a:solidFill>
            </a:endParaRPr>
          </a:p>
          <a:p>
            <a:pPr algn="ctr" eaLnBrk="1" hangingPunct="1">
              <a:lnSpc>
                <a:spcPct val="80000"/>
              </a:lnSpc>
              <a:buFont typeface="Wingdings 2" pitchFamily="18" charset="2"/>
              <a:buNone/>
            </a:pPr>
            <a:r>
              <a:rPr lang="en-US" sz="2400" dirty="0" smtClean="0">
                <a:solidFill>
                  <a:schemeClr val="bg1"/>
                </a:solidFill>
              </a:rPr>
              <a:t>Literature Circle Up</a:t>
            </a:r>
          </a:p>
          <a:p>
            <a:pPr algn="ctr" eaLnBrk="1" hangingPunct="1">
              <a:lnSpc>
                <a:spcPct val="80000"/>
              </a:lnSpc>
              <a:buFont typeface="Wingdings 2" pitchFamily="18" charset="2"/>
              <a:buNone/>
            </a:pPr>
            <a:r>
              <a:rPr lang="en-US" sz="2400" dirty="0" smtClean="0">
                <a:solidFill>
                  <a:schemeClr val="bg1"/>
                </a:solidFill>
              </a:rPr>
              <a:t>Read, Note Take, Work</a:t>
            </a:r>
          </a:p>
          <a:p>
            <a:pPr algn="ctr" eaLnBrk="1" hangingPunct="1">
              <a:lnSpc>
                <a:spcPct val="80000"/>
              </a:lnSpc>
              <a:buFont typeface="Wingdings 2" pitchFamily="18" charset="2"/>
              <a:buNone/>
            </a:pPr>
            <a:r>
              <a:rPr lang="en-US" sz="2400" dirty="0" smtClean="0">
                <a:solidFill>
                  <a:schemeClr val="bg1"/>
                </a:solidFill>
              </a:rPr>
              <a:t>Discuss</a:t>
            </a:r>
          </a:p>
          <a:p>
            <a:pPr algn="ctr" eaLnBrk="1" hangingPunct="1">
              <a:lnSpc>
                <a:spcPct val="80000"/>
              </a:lnSpc>
              <a:buFont typeface="Wingdings 2" pitchFamily="18" charset="2"/>
              <a:buNone/>
            </a:pPr>
            <a:r>
              <a:rPr lang="en-US" sz="2400" dirty="0" smtClean="0">
                <a:solidFill>
                  <a:schemeClr val="bg1"/>
                </a:solidFill>
              </a:rPr>
              <a:t>Share</a:t>
            </a:r>
          </a:p>
          <a:p>
            <a:pPr algn="ctr" eaLnBrk="1" hangingPunct="1">
              <a:lnSpc>
                <a:spcPct val="80000"/>
              </a:lnSpc>
              <a:buFont typeface="Wingdings 2" pitchFamily="18" charset="2"/>
              <a:buNone/>
            </a:pPr>
            <a:endParaRPr lang="en-US" sz="2400" dirty="0" smtClean="0">
              <a:solidFill>
                <a:schemeClr val="bg1"/>
              </a:solidFill>
            </a:endParaRPr>
          </a:p>
          <a:p>
            <a:pPr algn="ctr" eaLnBrk="1" hangingPunct="1">
              <a:lnSpc>
                <a:spcPct val="80000"/>
              </a:lnSpc>
              <a:buFont typeface="Wingdings 2" pitchFamily="18" charset="2"/>
              <a:buNone/>
            </a:pPr>
            <a:r>
              <a:rPr lang="en-US" sz="2400" dirty="0" smtClean="0">
                <a:solidFill>
                  <a:schemeClr val="bg1"/>
                </a:solidFill>
              </a:rPr>
              <a:t>Be able to answer these questions:</a:t>
            </a:r>
          </a:p>
          <a:p>
            <a:pPr algn="ctr" eaLnBrk="1" hangingPunct="1">
              <a:lnSpc>
                <a:spcPct val="80000"/>
              </a:lnSpc>
              <a:buFont typeface="Wingdings 2" pitchFamily="18" charset="2"/>
              <a:buNone/>
            </a:pPr>
            <a:endParaRPr lang="en-US" sz="2400" dirty="0" smtClean="0">
              <a:solidFill>
                <a:schemeClr val="bg1"/>
              </a:solidFill>
            </a:endParaRPr>
          </a:p>
          <a:p>
            <a:pPr algn="ctr" eaLnBrk="1" hangingPunct="1">
              <a:lnSpc>
                <a:spcPct val="80000"/>
              </a:lnSpc>
              <a:buFont typeface="Wingdings 2" pitchFamily="18" charset="2"/>
              <a:buNone/>
            </a:pPr>
            <a:r>
              <a:rPr lang="en-US" sz="2400" dirty="0" smtClean="0">
                <a:solidFill>
                  <a:schemeClr val="bg1"/>
                </a:solidFill>
              </a:rPr>
              <a:t>What is the topic, subject and theme or message that you get from the poem?</a:t>
            </a:r>
          </a:p>
          <a:p>
            <a:pPr algn="ctr" eaLnBrk="1" hangingPunct="1">
              <a:lnSpc>
                <a:spcPct val="80000"/>
              </a:lnSpc>
              <a:buFont typeface="Wingdings 2" pitchFamily="18" charset="2"/>
              <a:buNone/>
            </a:pPr>
            <a:endParaRPr lang="en-US" sz="2400" dirty="0" smtClean="0">
              <a:solidFill>
                <a:schemeClr val="bg1"/>
              </a:solidFill>
            </a:endParaRPr>
          </a:p>
          <a:p>
            <a:pPr algn="ctr" eaLnBrk="1" hangingPunct="1">
              <a:lnSpc>
                <a:spcPct val="80000"/>
              </a:lnSpc>
              <a:buFont typeface="Wingdings 2" pitchFamily="18" charset="2"/>
              <a:buNone/>
            </a:pPr>
            <a:r>
              <a:rPr lang="en-US" sz="2400" dirty="0" smtClean="0">
                <a:solidFill>
                  <a:schemeClr val="bg1"/>
                </a:solidFill>
              </a:rPr>
              <a:t>What else can you talk about? </a:t>
            </a:r>
          </a:p>
        </p:txBody>
      </p:sp>
      <p:sp>
        <p:nvSpPr>
          <p:cNvPr id="3" name="Title 2"/>
          <p:cNvSpPr>
            <a:spLocks noGrp="1"/>
          </p:cNvSpPr>
          <p:nvPr>
            <p:ph type="title" idx="4294967295"/>
          </p:nvPr>
        </p:nvSpPr>
        <p:spPr>
          <a:xfrm>
            <a:off x="466725" y="-298450"/>
            <a:ext cx="8229600" cy="1219200"/>
          </a:xfrm>
        </p:spPr>
        <p:txBody>
          <a:bodyPr rtlCol="0"/>
          <a:lstStyle/>
          <a:p>
            <a:pPr eaLnBrk="1" fontAlgn="auto" hangingPunct="1">
              <a:spcAft>
                <a:spcPts val="0"/>
              </a:spcAft>
              <a:defRPr/>
            </a:pPr>
            <a:r>
              <a:rPr smtClean="0"/>
              <a:t>Let's try actively reading a poem:</a:t>
            </a:r>
            <a:endParaRPr/>
          </a:p>
        </p:txBody>
      </p:sp>
    </p:spTree>
  </p:cSld>
  <p:clrMapOvr>
    <a:masterClrMapping/>
  </p:clrMapOvr>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Content Placeholder 1"/>
          <p:cNvSpPr>
            <a:spLocks noGrp="1"/>
          </p:cNvSpPr>
          <p:nvPr>
            <p:ph idx="1"/>
          </p:nvPr>
        </p:nvSpPr>
        <p:spPr>
          <a:xfrm>
            <a:off x="304800" y="990600"/>
            <a:ext cx="8305800" cy="5181600"/>
          </a:xfrm>
        </p:spPr>
        <p:txBody>
          <a:bodyPr/>
          <a:lstStyle/>
          <a:p>
            <a:pPr algn="ctr" eaLnBrk="1" hangingPunct="1">
              <a:lnSpc>
                <a:spcPct val="80000"/>
              </a:lnSpc>
              <a:buFont typeface="Wingdings 2" pitchFamily="18" charset="2"/>
              <a:buNone/>
            </a:pPr>
            <a:r>
              <a:rPr lang="en-US" sz="3500" smtClean="0">
                <a:solidFill>
                  <a:schemeClr val="bg1"/>
                </a:solidFill>
              </a:rPr>
              <a:t>“Jukebox Love Song”</a:t>
            </a:r>
          </a:p>
          <a:p>
            <a:pPr algn="ctr" eaLnBrk="1" hangingPunct="1">
              <a:lnSpc>
                <a:spcPct val="80000"/>
              </a:lnSpc>
              <a:buFont typeface="Wingdings 2" pitchFamily="18" charset="2"/>
              <a:buNone/>
            </a:pPr>
            <a:r>
              <a:rPr lang="en-US" sz="2400" smtClean="0">
                <a:solidFill>
                  <a:schemeClr val="bg1"/>
                </a:solidFill>
              </a:rPr>
              <a:t>by Langston Hughes</a:t>
            </a:r>
          </a:p>
          <a:p>
            <a:pPr algn="ctr" eaLnBrk="1" hangingPunct="1">
              <a:lnSpc>
                <a:spcPct val="80000"/>
              </a:lnSpc>
              <a:buFont typeface="Wingdings 2" pitchFamily="18" charset="2"/>
              <a:buNone/>
            </a:pPr>
            <a:endParaRPr lang="en-US" sz="2400" smtClean="0">
              <a:solidFill>
                <a:schemeClr val="bg1"/>
              </a:solidFill>
            </a:endParaRPr>
          </a:p>
          <a:p>
            <a:pPr marL="742950" lvl="1" indent="-285750" eaLnBrk="1" hangingPunct="1">
              <a:lnSpc>
                <a:spcPct val="80000"/>
              </a:lnSpc>
              <a:buFont typeface="Wingdings 2" pitchFamily="18" charset="2"/>
              <a:buNone/>
            </a:pPr>
            <a:r>
              <a:rPr lang="en-US" sz="2200" smtClean="0">
                <a:solidFill>
                  <a:schemeClr val="bg1"/>
                </a:solidFill>
              </a:rPr>
              <a:t>	I could take the Harlem night</a:t>
            </a:r>
            <a:br>
              <a:rPr lang="en-US" sz="2200" smtClean="0">
                <a:solidFill>
                  <a:schemeClr val="bg1"/>
                </a:solidFill>
              </a:rPr>
            </a:br>
            <a:r>
              <a:rPr lang="en-US" sz="2200" smtClean="0">
                <a:solidFill>
                  <a:schemeClr val="bg1"/>
                </a:solidFill>
              </a:rPr>
              <a:t>and wrap it around you,</a:t>
            </a:r>
            <a:br>
              <a:rPr lang="en-US" sz="2200" smtClean="0">
                <a:solidFill>
                  <a:schemeClr val="bg1"/>
                </a:solidFill>
              </a:rPr>
            </a:br>
            <a:r>
              <a:rPr lang="en-US" sz="2200" smtClean="0">
                <a:solidFill>
                  <a:schemeClr val="bg1"/>
                </a:solidFill>
              </a:rPr>
              <a:t>Take the neon lights and make a crown,</a:t>
            </a:r>
            <a:br>
              <a:rPr lang="en-US" sz="2200" smtClean="0">
                <a:solidFill>
                  <a:schemeClr val="bg1"/>
                </a:solidFill>
              </a:rPr>
            </a:br>
            <a:r>
              <a:rPr lang="en-US" sz="2200" smtClean="0">
                <a:solidFill>
                  <a:schemeClr val="bg1"/>
                </a:solidFill>
              </a:rPr>
              <a:t>Take the Lenox Avenue busses,</a:t>
            </a:r>
            <a:br>
              <a:rPr lang="en-US" sz="2200" smtClean="0">
                <a:solidFill>
                  <a:schemeClr val="bg1"/>
                </a:solidFill>
              </a:rPr>
            </a:br>
            <a:r>
              <a:rPr lang="en-US" sz="2200" smtClean="0">
                <a:solidFill>
                  <a:schemeClr val="bg1"/>
                </a:solidFill>
              </a:rPr>
              <a:t>Taxis, subways,</a:t>
            </a:r>
            <a:br>
              <a:rPr lang="en-US" sz="2200" smtClean="0">
                <a:solidFill>
                  <a:schemeClr val="bg1"/>
                </a:solidFill>
              </a:rPr>
            </a:br>
            <a:r>
              <a:rPr lang="en-US" sz="2200" smtClean="0">
                <a:solidFill>
                  <a:schemeClr val="bg1"/>
                </a:solidFill>
              </a:rPr>
              <a:t>And for your love song tone their rumble down.</a:t>
            </a:r>
            <a:br>
              <a:rPr lang="en-US" sz="2200" smtClean="0">
                <a:solidFill>
                  <a:schemeClr val="bg1"/>
                </a:solidFill>
              </a:rPr>
            </a:br>
            <a:r>
              <a:rPr lang="en-US" sz="2200" smtClean="0">
                <a:solidFill>
                  <a:schemeClr val="bg1"/>
                </a:solidFill>
              </a:rPr>
              <a:t>Take Harlem's heartbeat,</a:t>
            </a:r>
            <a:br>
              <a:rPr lang="en-US" sz="2200" smtClean="0">
                <a:solidFill>
                  <a:schemeClr val="bg1"/>
                </a:solidFill>
              </a:rPr>
            </a:br>
            <a:r>
              <a:rPr lang="en-US" sz="2200" smtClean="0">
                <a:solidFill>
                  <a:schemeClr val="bg1"/>
                </a:solidFill>
              </a:rPr>
              <a:t>Make a drumbeat,</a:t>
            </a:r>
            <a:br>
              <a:rPr lang="en-US" sz="2200" smtClean="0">
                <a:solidFill>
                  <a:schemeClr val="bg1"/>
                </a:solidFill>
              </a:rPr>
            </a:br>
            <a:r>
              <a:rPr lang="en-US" sz="2200" smtClean="0">
                <a:solidFill>
                  <a:schemeClr val="bg1"/>
                </a:solidFill>
              </a:rPr>
              <a:t>Put it on a record, let it whirl,</a:t>
            </a:r>
            <a:br>
              <a:rPr lang="en-US" sz="2200" smtClean="0">
                <a:solidFill>
                  <a:schemeClr val="bg1"/>
                </a:solidFill>
              </a:rPr>
            </a:br>
            <a:r>
              <a:rPr lang="en-US" sz="2200" smtClean="0">
                <a:solidFill>
                  <a:schemeClr val="bg1"/>
                </a:solidFill>
              </a:rPr>
              <a:t>And while we listen to it play,</a:t>
            </a:r>
            <a:br>
              <a:rPr lang="en-US" sz="2200" smtClean="0">
                <a:solidFill>
                  <a:schemeClr val="bg1"/>
                </a:solidFill>
              </a:rPr>
            </a:br>
            <a:r>
              <a:rPr lang="en-US" sz="2200" smtClean="0">
                <a:solidFill>
                  <a:schemeClr val="bg1"/>
                </a:solidFill>
              </a:rPr>
              <a:t>Dance with you till day--</a:t>
            </a:r>
            <a:br>
              <a:rPr lang="en-US" sz="2200" smtClean="0">
                <a:solidFill>
                  <a:schemeClr val="bg1"/>
                </a:solidFill>
              </a:rPr>
            </a:br>
            <a:r>
              <a:rPr lang="en-US" sz="2200" smtClean="0">
                <a:solidFill>
                  <a:schemeClr val="bg1"/>
                </a:solidFill>
              </a:rPr>
              <a:t>Dance with you, my sweet brown Harlem girl.</a:t>
            </a:r>
          </a:p>
        </p:txBody>
      </p:sp>
      <p:sp>
        <p:nvSpPr>
          <p:cNvPr id="3" name="Title 2"/>
          <p:cNvSpPr>
            <a:spLocks noGrp="1"/>
          </p:cNvSpPr>
          <p:nvPr>
            <p:ph type="title"/>
          </p:nvPr>
        </p:nvSpPr>
        <p:spPr>
          <a:xfrm>
            <a:off x="466725" y="-298450"/>
            <a:ext cx="8229600" cy="1219200"/>
          </a:xfrm>
        </p:spPr>
        <p:txBody>
          <a:bodyPr/>
          <a:lstStyle/>
          <a:p>
            <a:pPr eaLnBrk="1" fontAlgn="auto" hangingPunct="1">
              <a:spcAft>
                <a:spcPts val="0"/>
              </a:spcAft>
              <a:defRPr/>
            </a:pPr>
            <a:r>
              <a:rPr smtClean="0"/>
              <a:t>Let's try actively reading a poem:</a:t>
            </a:r>
            <a:endParaRPr/>
          </a:p>
        </p:txBody>
      </p:sp>
    </p:spTree>
  </p:cSld>
  <p:clrMapOvr>
    <a:masterClrMapping/>
  </p:clrMapOvr>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Content Placeholder 1"/>
          <p:cNvSpPr>
            <a:spLocks noGrp="1"/>
          </p:cNvSpPr>
          <p:nvPr>
            <p:ph idx="4294967295"/>
          </p:nvPr>
        </p:nvSpPr>
        <p:spPr>
          <a:xfrm>
            <a:off x="304800" y="990600"/>
            <a:ext cx="8305800" cy="5181600"/>
          </a:xfrm>
        </p:spPr>
        <p:txBody>
          <a:bodyPr/>
          <a:lstStyle/>
          <a:p>
            <a:pPr algn="ctr" eaLnBrk="1" hangingPunct="1">
              <a:lnSpc>
                <a:spcPct val="80000"/>
              </a:lnSpc>
              <a:buFont typeface="Wingdings 2" pitchFamily="18" charset="2"/>
              <a:buNone/>
            </a:pPr>
            <a:r>
              <a:rPr lang="en-US" sz="3500" smtClean="0">
                <a:solidFill>
                  <a:schemeClr val="bg1"/>
                </a:solidFill>
              </a:rPr>
              <a:t>“Jukebox Love Song”</a:t>
            </a:r>
          </a:p>
          <a:p>
            <a:pPr algn="ctr" eaLnBrk="1" hangingPunct="1">
              <a:lnSpc>
                <a:spcPct val="80000"/>
              </a:lnSpc>
              <a:buFont typeface="Wingdings 2" pitchFamily="18" charset="2"/>
              <a:buNone/>
            </a:pPr>
            <a:r>
              <a:rPr lang="en-US" sz="2400" smtClean="0">
                <a:solidFill>
                  <a:schemeClr val="bg1"/>
                </a:solidFill>
              </a:rPr>
              <a:t>by Langston Hughes</a:t>
            </a:r>
          </a:p>
          <a:p>
            <a:pPr algn="ctr" eaLnBrk="1" hangingPunct="1">
              <a:lnSpc>
                <a:spcPct val="80000"/>
              </a:lnSpc>
              <a:buFont typeface="Wingdings 2" pitchFamily="18" charset="2"/>
              <a:buNone/>
            </a:pPr>
            <a:endParaRPr lang="en-US" sz="2400" smtClean="0">
              <a:solidFill>
                <a:schemeClr val="bg1"/>
              </a:solidFill>
            </a:endParaRPr>
          </a:p>
          <a:p>
            <a:pPr algn="ctr" eaLnBrk="1" hangingPunct="1">
              <a:lnSpc>
                <a:spcPct val="80000"/>
              </a:lnSpc>
              <a:buFont typeface="Wingdings 2" pitchFamily="18" charset="2"/>
              <a:buNone/>
            </a:pPr>
            <a:r>
              <a:rPr lang="en-US" sz="2400" smtClean="0">
                <a:solidFill>
                  <a:schemeClr val="bg1"/>
                </a:solidFill>
              </a:rPr>
              <a:t>Discuss</a:t>
            </a:r>
          </a:p>
          <a:p>
            <a:pPr algn="ctr" eaLnBrk="1" hangingPunct="1">
              <a:lnSpc>
                <a:spcPct val="80000"/>
              </a:lnSpc>
              <a:buFont typeface="Wingdings 2" pitchFamily="18" charset="2"/>
              <a:buNone/>
            </a:pPr>
            <a:r>
              <a:rPr lang="en-US" sz="2400" smtClean="0">
                <a:solidFill>
                  <a:schemeClr val="bg1"/>
                </a:solidFill>
              </a:rPr>
              <a:t>Share</a:t>
            </a:r>
          </a:p>
          <a:p>
            <a:pPr algn="ctr" eaLnBrk="1" hangingPunct="1">
              <a:lnSpc>
                <a:spcPct val="80000"/>
              </a:lnSpc>
              <a:buFont typeface="Wingdings 2" pitchFamily="18" charset="2"/>
              <a:buNone/>
            </a:pPr>
            <a:endParaRPr lang="en-US" sz="2400" smtClean="0">
              <a:solidFill>
                <a:schemeClr val="bg1"/>
              </a:solidFill>
            </a:endParaRPr>
          </a:p>
          <a:p>
            <a:pPr algn="ctr" eaLnBrk="1" hangingPunct="1">
              <a:lnSpc>
                <a:spcPct val="80000"/>
              </a:lnSpc>
              <a:buFont typeface="Wingdings 2" pitchFamily="18" charset="2"/>
              <a:buNone/>
            </a:pPr>
            <a:r>
              <a:rPr lang="en-US" sz="2400" smtClean="0">
                <a:solidFill>
                  <a:schemeClr val="bg1"/>
                </a:solidFill>
              </a:rPr>
              <a:t>What is the theme or message that you get from the poem?</a:t>
            </a:r>
          </a:p>
          <a:p>
            <a:pPr algn="ctr" eaLnBrk="1" hangingPunct="1">
              <a:lnSpc>
                <a:spcPct val="80000"/>
              </a:lnSpc>
              <a:buFont typeface="Wingdings 2" pitchFamily="18" charset="2"/>
              <a:buNone/>
            </a:pPr>
            <a:endParaRPr lang="en-US" sz="2400" smtClean="0">
              <a:solidFill>
                <a:schemeClr val="bg1"/>
              </a:solidFill>
            </a:endParaRPr>
          </a:p>
          <a:p>
            <a:pPr algn="ctr" eaLnBrk="1" hangingPunct="1">
              <a:lnSpc>
                <a:spcPct val="80000"/>
              </a:lnSpc>
              <a:buFont typeface="Wingdings 2" pitchFamily="18" charset="2"/>
              <a:buNone/>
            </a:pPr>
            <a:r>
              <a:rPr lang="en-US" sz="2400" smtClean="0">
                <a:solidFill>
                  <a:schemeClr val="bg1"/>
                </a:solidFill>
              </a:rPr>
              <a:t>What else can you talk about? </a:t>
            </a:r>
          </a:p>
        </p:txBody>
      </p:sp>
      <p:sp>
        <p:nvSpPr>
          <p:cNvPr id="3" name="Title 2"/>
          <p:cNvSpPr>
            <a:spLocks noGrp="1"/>
          </p:cNvSpPr>
          <p:nvPr>
            <p:ph type="title" idx="4294967295"/>
          </p:nvPr>
        </p:nvSpPr>
        <p:spPr>
          <a:xfrm>
            <a:off x="466725" y="-298450"/>
            <a:ext cx="8229600" cy="1219200"/>
          </a:xfrm>
        </p:spPr>
        <p:txBody>
          <a:bodyPr rtlCol="0"/>
          <a:lstStyle/>
          <a:p>
            <a:pPr eaLnBrk="1" fontAlgn="auto" hangingPunct="1">
              <a:spcAft>
                <a:spcPts val="0"/>
              </a:spcAft>
              <a:defRPr/>
            </a:pPr>
            <a:r>
              <a:rPr smtClean="0"/>
              <a:t>Let's try actively reading a poem:</a:t>
            </a:r>
            <a:endParaRPr/>
          </a:p>
        </p:txBody>
      </p:sp>
    </p:spTree>
  </p:cSld>
  <p:clrMapOvr>
    <a:masterClrMapping/>
  </p:clrMapOvr>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Content Placeholder 1"/>
          <p:cNvSpPr>
            <a:spLocks noGrp="1"/>
          </p:cNvSpPr>
          <p:nvPr>
            <p:ph idx="4294967295"/>
          </p:nvPr>
        </p:nvSpPr>
        <p:spPr>
          <a:xfrm>
            <a:off x="304800" y="990600"/>
            <a:ext cx="8305800" cy="5181600"/>
          </a:xfrm>
        </p:spPr>
        <p:txBody>
          <a:bodyPr/>
          <a:lstStyle/>
          <a:p>
            <a:pPr algn="ctr" eaLnBrk="1" hangingPunct="1">
              <a:buFont typeface="Wingdings 2" pitchFamily="18" charset="2"/>
              <a:buNone/>
            </a:pPr>
            <a:r>
              <a:rPr lang="en-US" sz="3400" smtClean="0">
                <a:solidFill>
                  <a:schemeClr val="bg1"/>
                </a:solidFill>
              </a:rPr>
              <a:t>from “The Love Song of J. Alfred Prufrock” </a:t>
            </a:r>
          </a:p>
          <a:p>
            <a:pPr algn="ctr" eaLnBrk="1" hangingPunct="1">
              <a:buFont typeface="Wingdings 2" pitchFamily="18" charset="2"/>
              <a:buNone/>
            </a:pPr>
            <a:r>
              <a:rPr lang="en-US" sz="2400" smtClean="0">
                <a:solidFill>
                  <a:schemeClr val="bg1"/>
                </a:solidFill>
              </a:rPr>
              <a:t>by T. S. Eliot</a:t>
            </a:r>
          </a:p>
          <a:p>
            <a:pPr algn="ctr" eaLnBrk="1" hangingPunct="1">
              <a:buFont typeface="Wingdings 2" pitchFamily="18" charset="2"/>
              <a:buNone/>
            </a:pPr>
            <a:endParaRPr lang="en-US" sz="2400" smtClean="0">
              <a:solidFill>
                <a:schemeClr val="bg1"/>
              </a:solidFill>
            </a:endParaRPr>
          </a:p>
          <a:p>
            <a:pPr marL="742950" lvl="1" indent="-285750" eaLnBrk="1" hangingPunct="1">
              <a:buFont typeface="Wingdings 2" pitchFamily="18" charset="2"/>
              <a:buNone/>
            </a:pPr>
            <a:r>
              <a:rPr lang="en-US" smtClean="0">
                <a:solidFill>
                  <a:schemeClr val="bg1"/>
                </a:solidFill>
              </a:rPr>
              <a:t>Let us go then, you and I, </a:t>
            </a:r>
          </a:p>
          <a:p>
            <a:pPr marL="742950" lvl="1" indent="-285750" eaLnBrk="1" hangingPunct="1">
              <a:buFont typeface="Wingdings 2" pitchFamily="18" charset="2"/>
              <a:buNone/>
            </a:pPr>
            <a:r>
              <a:rPr lang="en-US" smtClean="0">
                <a:solidFill>
                  <a:schemeClr val="bg1"/>
                </a:solidFill>
              </a:rPr>
              <a:t>When the evening is spread out against the sky </a:t>
            </a:r>
          </a:p>
          <a:p>
            <a:pPr marL="742950" lvl="1" indent="-285750" eaLnBrk="1" hangingPunct="1">
              <a:buFont typeface="Wingdings 2" pitchFamily="18" charset="2"/>
              <a:buNone/>
            </a:pPr>
            <a:r>
              <a:rPr lang="en-US" smtClean="0">
                <a:solidFill>
                  <a:schemeClr val="bg1"/>
                </a:solidFill>
              </a:rPr>
              <a:t>Like a patient etherized upon a table; </a:t>
            </a:r>
          </a:p>
          <a:p>
            <a:pPr marL="742950" lvl="1" indent="-285750" eaLnBrk="1" hangingPunct="1">
              <a:buFont typeface="Wingdings 2" pitchFamily="18" charset="2"/>
              <a:buNone/>
            </a:pPr>
            <a:r>
              <a:rPr lang="en-US" smtClean="0">
                <a:solidFill>
                  <a:schemeClr val="bg1"/>
                </a:solidFill>
              </a:rPr>
              <a:t>Let us go, through certain half-deserted streets, </a:t>
            </a:r>
          </a:p>
          <a:p>
            <a:pPr marL="742950" lvl="1" indent="-285750" eaLnBrk="1" hangingPunct="1">
              <a:buFont typeface="Wingdings 2" pitchFamily="18" charset="2"/>
              <a:buNone/>
            </a:pPr>
            <a:r>
              <a:rPr lang="en-US" smtClean="0">
                <a:solidFill>
                  <a:schemeClr val="bg1"/>
                </a:solidFill>
              </a:rPr>
              <a:t>The muttering retreats </a:t>
            </a:r>
          </a:p>
          <a:p>
            <a:pPr marL="742950" lvl="1" indent="-285750" eaLnBrk="1" hangingPunct="1">
              <a:buFont typeface="Wingdings 2" pitchFamily="18" charset="2"/>
              <a:buNone/>
            </a:pPr>
            <a:r>
              <a:rPr lang="en-US" smtClean="0">
                <a:solidFill>
                  <a:schemeClr val="bg1"/>
                </a:solidFill>
              </a:rPr>
              <a:t>Of restless nights in one-night cheap hotels </a:t>
            </a:r>
          </a:p>
          <a:p>
            <a:pPr marL="742950" lvl="1" indent="-285750" eaLnBrk="1" hangingPunct="1">
              <a:buFont typeface="Wingdings 2" pitchFamily="18" charset="2"/>
              <a:buNone/>
            </a:pPr>
            <a:r>
              <a:rPr lang="en-US" smtClean="0">
                <a:solidFill>
                  <a:schemeClr val="bg1"/>
                </a:solidFill>
              </a:rPr>
              <a:t>And sawdust restaurants with oyster-shells</a:t>
            </a:r>
          </a:p>
        </p:txBody>
      </p:sp>
      <p:sp>
        <p:nvSpPr>
          <p:cNvPr id="3" name="Title 2"/>
          <p:cNvSpPr>
            <a:spLocks noGrp="1"/>
          </p:cNvSpPr>
          <p:nvPr>
            <p:ph type="title" idx="4294967295"/>
          </p:nvPr>
        </p:nvSpPr>
        <p:spPr>
          <a:xfrm>
            <a:off x="466725" y="-298450"/>
            <a:ext cx="8229600" cy="1219200"/>
          </a:xfrm>
        </p:spPr>
        <p:txBody>
          <a:bodyPr rtlCol="0"/>
          <a:lstStyle/>
          <a:p>
            <a:pPr eaLnBrk="1" fontAlgn="auto" hangingPunct="1">
              <a:spcAft>
                <a:spcPts val="0"/>
              </a:spcAft>
              <a:defRPr/>
            </a:pPr>
            <a:r>
              <a:rPr smtClean="0"/>
              <a:t>Let's try actively reading a poem:</a:t>
            </a:r>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381000" y="457200"/>
            <a:ext cx="8382000" cy="1143000"/>
          </a:xfrm>
          <a:prstGeom prst="rect">
            <a:avLst/>
          </a:prstGeom>
          <a:noFill/>
          <a:ln w="9525">
            <a:noFill/>
            <a:miter lim="800000"/>
            <a:headEnd/>
            <a:tailEnd/>
          </a:ln>
        </p:spPr>
        <p:txBody>
          <a:bodyPr anchor="ctr"/>
          <a:lstStyle/>
          <a:p>
            <a:pPr algn="ctr"/>
            <a:r>
              <a:rPr lang="en-US" sz="4400">
                <a:solidFill>
                  <a:schemeClr val="tx2"/>
                </a:solidFill>
              </a:rPr>
              <a:t>ASSONANCE</a:t>
            </a:r>
          </a:p>
        </p:txBody>
      </p:sp>
      <p:sp>
        <p:nvSpPr>
          <p:cNvPr id="21507" name="Rectangle 3"/>
          <p:cNvSpPr>
            <a:spLocks noChangeArrowheads="1"/>
          </p:cNvSpPr>
          <p:nvPr/>
        </p:nvSpPr>
        <p:spPr bwMode="auto">
          <a:xfrm>
            <a:off x="990600" y="18288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a:t>Repeated VOWEL sounds in a line or lines of poetry.</a:t>
            </a:r>
          </a:p>
          <a:p>
            <a:pPr marL="342900" indent="-342900">
              <a:spcBef>
                <a:spcPct val="20000"/>
              </a:spcBef>
              <a:buFontTx/>
              <a:buChar char="•"/>
            </a:pPr>
            <a:r>
              <a:rPr lang="en-US" sz="3200"/>
              <a:t>Often creates near rhyme.</a:t>
            </a:r>
          </a:p>
          <a:p>
            <a:pPr marL="342900" indent="-342900">
              <a:spcBef>
                <a:spcPct val="20000"/>
              </a:spcBef>
              <a:buFont typeface="Monotype Sorts" pitchFamily="2" charset="2"/>
              <a:buChar char=" "/>
            </a:pPr>
            <a:endParaRPr lang="en-US" sz="3200"/>
          </a:p>
          <a:p>
            <a:pPr marL="342900" indent="-342900" algn="ctr">
              <a:spcBef>
                <a:spcPct val="20000"/>
              </a:spcBef>
              <a:buFont typeface="Monotype Sorts" pitchFamily="2" charset="2"/>
              <a:buChar char=" "/>
            </a:pPr>
            <a:r>
              <a:rPr lang="en-US" sz="3200"/>
              <a:t>L</a:t>
            </a:r>
            <a:r>
              <a:rPr lang="en-US" sz="3200">
                <a:solidFill>
                  <a:srgbClr val="FF0000"/>
                </a:solidFill>
              </a:rPr>
              <a:t>a</a:t>
            </a:r>
            <a:r>
              <a:rPr lang="en-US" sz="3200"/>
              <a:t>ke	F</a:t>
            </a:r>
            <a:r>
              <a:rPr lang="en-US" sz="3200">
                <a:solidFill>
                  <a:srgbClr val="FF0000"/>
                </a:solidFill>
              </a:rPr>
              <a:t>a</a:t>
            </a:r>
            <a:r>
              <a:rPr lang="en-US" sz="3200"/>
              <a:t>te		B</a:t>
            </a:r>
            <a:r>
              <a:rPr lang="en-US" sz="3200">
                <a:solidFill>
                  <a:srgbClr val="FF0000"/>
                </a:solidFill>
              </a:rPr>
              <a:t>a</a:t>
            </a:r>
            <a:r>
              <a:rPr lang="en-US" sz="3200"/>
              <a:t>se	F</a:t>
            </a:r>
            <a:r>
              <a:rPr lang="en-US" sz="3200">
                <a:solidFill>
                  <a:srgbClr val="FF0000"/>
                </a:solidFill>
              </a:rPr>
              <a:t>a</a:t>
            </a:r>
            <a:r>
              <a:rPr lang="en-US" sz="3200"/>
              <a:t>de</a:t>
            </a:r>
          </a:p>
          <a:p>
            <a:pPr marL="342900" indent="-342900" algn="ctr">
              <a:spcBef>
                <a:spcPct val="20000"/>
              </a:spcBef>
              <a:buFont typeface="Monotype Sorts" pitchFamily="2" charset="2"/>
              <a:buChar char=" "/>
            </a:pPr>
            <a:r>
              <a:rPr lang="en-US" sz="3200"/>
              <a:t>(All share the long “</a:t>
            </a:r>
            <a:r>
              <a:rPr lang="en-US" sz="3200">
                <a:solidFill>
                  <a:srgbClr val="FF0000"/>
                </a:solidFill>
              </a:rPr>
              <a:t>a</a:t>
            </a:r>
            <a:r>
              <a:rPr lang="en-US" sz="3200"/>
              <a:t>” sound.)</a:t>
            </a:r>
          </a:p>
          <a:p>
            <a:pPr marL="342900" indent="-342900" algn="ctr">
              <a:spcBef>
                <a:spcPct val="20000"/>
              </a:spcBef>
              <a:buFont typeface="Monotype Sorts" pitchFamily="2" charset="2"/>
              <a:buChar char=" "/>
            </a:pPr>
            <a:endParaRPr lang="en-US" sz="3200"/>
          </a:p>
        </p:txBody>
      </p:sp>
    </p:spTree>
  </p:cSld>
  <p:clrMapOvr>
    <a:masterClrMapping/>
  </p:clrMapOvr>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Content Placeholder 1"/>
          <p:cNvSpPr>
            <a:spLocks noGrp="1"/>
          </p:cNvSpPr>
          <p:nvPr>
            <p:ph idx="4294967295"/>
          </p:nvPr>
        </p:nvSpPr>
        <p:spPr>
          <a:xfrm>
            <a:off x="304800" y="990600"/>
            <a:ext cx="8305800" cy="5181600"/>
          </a:xfrm>
        </p:spPr>
        <p:txBody>
          <a:bodyPr/>
          <a:lstStyle/>
          <a:p>
            <a:pPr algn="ctr" eaLnBrk="1" hangingPunct="1">
              <a:buFont typeface="Wingdings 2" pitchFamily="18" charset="2"/>
              <a:buNone/>
            </a:pPr>
            <a:r>
              <a:rPr lang="en-US" sz="3400" dirty="0" smtClean="0">
                <a:solidFill>
                  <a:schemeClr val="bg1"/>
                </a:solidFill>
              </a:rPr>
              <a:t>from “The Love Song of J. Alfred </a:t>
            </a:r>
            <a:r>
              <a:rPr lang="en-US" sz="3400" dirty="0" err="1" smtClean="0">
                <a:solidFill>
                  <a:schemeClr val="bg1"/>
                </a:solidFill>
              </a:rPr>
              <a:t>Prufrock</a:t>
            </a:r>
            <a:r>
              <a:rPr lang="en-US" sz="3400" dirty="0" smtClean="0">
                <a:solidFill>
                  <a:schemeClr val="bg1"/>
                </a:solidFill>
              </a:rPr>
              <a:t>” </a:t>
            </a:r>
          </a:p>
          <a:p>
            <a:pPr algn="ctr" eaLnBrk="1" hangingPunct="1">
              <a:buFont typeface="Wingdings 2" pitchFamily="18" charset="2"/>
              <a:buNone/>
            </a:pPr>
            <a:r>
              <a:rPr lang="en-US" sz="2400" dirty="0" smtClean="0">
                <a:solidFill>
                  <a:schemeClr val="bg1"/>
                </a:solidFill>
              </a:rPr>
              <a:t>by T. S. Eliot</a:t>
            </a:r>
          </a:p>
          <a:p>
            <a:pPr algn="ctr" eaLnBrk="1" hangingPunct="1">
              <a:buFont typeface="Wingdings 2" pitchFamily="18" charset="2"/>
              <a:buNone/>
            </a:pPr>
            <a:endParaRPr lang="en-US" sz="2400" dirty="0" smtClean="0">
              <a:solidFill>
                <a:schemeClr val="bg1"/>
              </a:solidFill>
            </a:endParaRPr>
          </a:p>
          <a:p>
            <a:pPr algn="ctr" eaLnBrk="1" hangingPunct="1">
              <a:lnSpc>
                <a:spcPct val="80000"/>
              </a:lnSpc>
              <a:buFont typeface="Wingdings 2" pitchFamily="18" charset="2"/>
              <a:buNone/>
            </a:pPr>
            <a:r>
              <a:rPr lang="en-US" sz="2400" dirty="0" smtClean="0">
                <a:solidFill>
                  <a:schemeClr val="bg1"/>
                </a:solidFill>
              </a:rPr>
              <a:t>Discuss</a:t>
            </a:r>
          </a:p>
          <a:p>
            <a:pPr algn="ctr" eaLnBrk="1" hangingPunct="1">
              <a:lnSpc>
                <a:spcPct val="80000"/>
              </a:lnSpc>
              <a:buFont typeface="Wingdings 2" pitchFamily="18" charset="2"/>
              <a:buNone/>
            </a:pPr>
            <a:r>
              <a:rPr lang="en-US" sz="2400" dirty="0" smtClean="0">
                <a:solidFill>
                  <a:schemeClr val="bg1"/>
                </a:solidFill>
              </a:rPr>
              <a:t>Share</a:t>
            </a:r>
          </a:p>
          <a:p>
            <a:pPr algn="ctr" eaLnBrk="1" hangingPunct="1">
              <a:lnSpc>
                <a:spcPct val="80000"/>
              </a:lnSpc>
              <a:buFont typeface="Wingdings 2" pitchFamily="18" charset="2"/>
              <a:buNone/>
            </a:pPr>
            <a:endParaRPr lang="en-US" sz="2400" dirty="0" smtClean="0">
              <a:solidFill>
                <a:schemeClr val="bg1"/>
              </a:solidFill>
            </a:endParaRPr>
          </a:p>
          <a:p>
            <a:pPr algn="ctr" eaLnBrk="1" hangingPunct="1">
              <a:lnSpc>
                <a:spcPct val="80000"/>
              </a:lnSpc>
              <a:buFont typeface="Wingdings 2" pitchFamily="18" charset="2"/>
              <a:buNone/>
            </a:pPr>
            <a:r>
              <a:rPr lang="en-US" sz="2400" dirty="0" smtClean="0">
                <a:solidFill>
                  <a:schemeClr val="bg1"/>
                </a:solidFill>
              </a:rPr>
              <a:t>What is the theme or message that you get</a:t>
            </a:r>
          </a:p>
          <a:p>
            <a:pPr algn="ctr" eaLnBrk="1" hangingPunct="1">
              <a:lnSpc>
                <a:spcPct val="80000"/>
              </a:lnSpc>
              <a:buFont typeface="Wingdings 2" pitchFamily="18" charset="2"/>
              <a:buNone/>
            </a:pPr>
            <a:r>
              <a:rPr lang="en-US" sz="2400" dirty="0" smtClean="0">
                <a:solidFill>
                  <a:schemeClr val="bg1"/>
                </a:solidFill>
              </a:rPr>
              <a:t>from the excerpt of the poem?</a:t>
            </a:r>
          </a:p>
          <a:p>
            <a:pPr algn="ctr" eaLnBrk="1" hangingPunct="1">
              <a:lnSpc>
                <a:spcPct val="80000"/>
              </a:lnSpc>
              <a:buFont typeface="Wingdings 2" pitchFamily="18" charset="2"/>
              <a:buNone/>
            </a:pPr>
            <a:endParaRPr lang="en-US" sz="2400" dirty="0" smtClean="0">
              <a:solidFill>
                <a:schemeClr val="bg1"/>
              </a:solidFill>
            </a:endParaRPr>
          </a:p>
          <a:p>
            <a:pPr algn="ctr" eaLnBrk="1" hangingPunct="1">
              <a:lnSpc>
                <a:spcPct val="80000"/>
              </a:lnSpc>
              <a:buFont typeface="Wingdings 2" pitchFamily="18" charset="2"/>
              <a:buNone/>
            </a:pPr>
            <a:r>
              <a:rPr lang="en-US" sz="2400" dirty="0" smtClean="0">
                <a:solidFill>
                  <a:schemeClr val="bg1"/>
                </a:solidFill>
              </a:rPr>
              <a:t>What else can you talk about? </a:t>
            </a:r>
          </a:p>
        </p:txBody>
      </p:sp>
      <p:sp>
        <p:nvSpPr>
          <p:cNvPr id="3" name="Title 2"/>
          <p:cNvSpPr>
            <a:spLocks noGrp="1"/>
          </p:cNvSpPr>
          <p:nvPr>
            <p:ph type="title" idx="4294967295"/>
          </p:nvPr>
        </p:nvSpPr>
        <p:spPr>
          <a:xfrm>
            <a:off x="466725" y="-298450"/>
            <a:ext cx="8229600" cy="1219200"/>
          </a:xfrm>
        </p:spPr>
        <p:txBody>
          <a:bodyPr rtlCol="0"/>
          <a:lstStyle/>
          <a:p>
            <a:pPr eaLnBrk="1" fontAlgn="auto" hangingPunct="1">
              <a:spcAft>
                <a:spcPts val="0"/>
              </a:spcAft>
              <a:defRPr/>
            </a:pPr>
            <a:r>
              <a:rPr smtClean="0"/>
              <a:t>Let's try actively reading a poem:</a:t>
            </a:r>
            <a:endParaRPr/>
          </a:p>
        </p:txBody>
      </p:sp>
    </p:spTree>
  </p:cSld>
  <p:clrMapOvr>
    <a:masterClrMapping/>
  </p:clrMapOvr>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371600" y="0"/>
            <a:ext cx="9753600" cy="1143000"/>
          </a:xfrm>
        </p:spPr>
        <p:txBody>
          <a:bodyPr/>
          <a:lstStyle/>
          <a:p>
            <a:pPr eaLnBrk="1" hangingPunct="1">
              <a:defRPr/>
            </a:pPr>
            <a:r>
              <a:rPr sz="5400" b="1" i="1" u="sng" smtClean="0">
                <a:solidFill>
                  <a:schemeClr val="tx1"/>
                </a:solidFill>
                <a:latin typeface="Times New Roman" pitchFamily="18" charset="0"/>
              </a:rPr>
              <a:t>We’ve looked at</a:t>
            </a:r>
          </a:p>
        </p:txBody>
      </p:sp>
      <p:sp>
        <p:nvSpPr>
          <p:cNvPr id="47107" name="Rectangle 3"/>
          <p:cNvSpPr>
            <a:spLocks noGrp="1" noChangeArrowheads="1"/>
          </p:cNvSpPr>
          <p:nvPr>
            <p:ph type="body" idx="1"/>
          </p:nvPr>
        </p:nvSpPr>
        <p:spPr>
          <a:xfrm>
            <a:off x="228600" y="1066800"/>
            <a:ext cx="8610600" cy="5410200"/>
          </a:xfrm>
        </p:spPr>
        <p:txBody>
          <a:bodyPr/>
          <a:lstStyle/>
          <a:p>
            <a:pPr eaLnBrk="1" hangingPunct="1">
              <a:buFont typeface="Wingdings" pitchFamily="2" charset="2"/>
              <a:buNone/>
            </a:pPr>
            <a:r>
              <a:rPr lang="en-US" sz="4500" i="1" dirty="0" smtClean="0"/>
              <a:t>Literal              </a:t>
            </a:r>
            <a:r>
              <a:rPr lang="en-US" sz="4500" dirty="0" smtClean="0"/>
              <a:t>vs.         </a:t>
            </a:r>
            <a:r>
              <a:rPr lang="en-US" sz="4500" i="1" dirty="0" smtClean="0"/>
              <a:t>Figurative</a:t>
            </a:r>
            <a:r>
              <a:rPr lang="en-US" sz="4500" dirty="0" smtClean="0"/>
              <a:t> </a:t>
            </a:r>
          </a:p>
          <a:p>
            <a:pPr algn="ctr">
              <a:buNone/>
            </a:pPr>
            <a:r>
              <a:rPr lang="en-US" sz="4500" dirty="0" smtClean="0"/>
              <a:t>Remember</a:t>
            </a:r>
          </a:p>
          <a:p>
            <a:pPr>
              <a:buNone/>
            </a:pPr>
            <a:r>
              <a:rPr lang="en-US" sz="4500" i="1" dirty="0" smtClean="0"/>
              <a:t>  Real                 </a:t>
            </a:r>
            <a:r>
              <a:rPr lang="en-US" sz="4500" dirty="0" smtClean="0"/>
              <a:t>vs.           </a:t>
            </a:r>
            <a:r>
              <a:rPr lang="en-US" sz="4500" i="1" dirty="0" smtClean="0"/>
              <a:t>Imaginary</a:t>
            </a:r>
          </a:p>
          <a:p>
            <a:pPr>
              <a:buNone/>
            </a:pPr>
            <a:r>
              <a:rPr lang="en-US" sz="2800" i="1" dirty="0" smtClean="0"/>
              <a:t>This could be understood a number of ways</a:t>
            </a:r>
          </a:p>
          <a:p>
            <a:pPr marL="577850"/>
            <a:r>
              <a:rPr lang="en-US" sz="3200" i="1" dirty="0" smtClean="0">
                <a:latin typeface="Bell MT" pitchFamily="18" charset="0"/>
              </a:rPr>
              <a:t>Real </a:t>
            </a:r>
            <a:r>
              <a:rPr lang="en-US" sz="3200" b="1" i="1" u="sng" dirty="0" smtClean="0">
                <a:latin typeface="Bell MT" pitchFamily="18" charset="0"/>
              </a:rPr>
              <a:t>is to </a:t>
            </a:r>
            <a:r>
              <a:rPr lang="en-US" sz="3200" i="1" dirty="0" smtClean="0">
                <a:latin typeface="Bell MT" pitchFamily="18" charset="0"/>
              </a:rPr>
              <a:t>literal </a:t>
            </a:r>
            <a:r>
              <a:rPr lang="en-US" sz="3200" b="1" i="1" dirty="0" smtClean="0">
                <a:solidFill>
                  <a:schemeClr val="tx2">
                    <a:lumMod val="50000"/>
                  </a:schemeClr>
                </a:solidFill>
                <a:effectLst>
                  <a:outerShdw blurRad="38100" dist="38100" dir="2700000" algn="tl">
                    <a:srgbClr val="000000">
                      <a:alpha val="43137"/>
                    </a:srgbClr>
                  </a:outerShdw>
                </a:effectLst>
                <a:latin typeface="Bell MT" pitchFamily="18" charset="0"/>
              </a:rPr>
              <a:t>as</a:t>
            </a:r>
            <a:r>
              <a:rPr lang="en-US" sz="3200" i="1" dirty="0" smtClean="0">
                <a:effectLst>
                  <a:outerShdw blurRad="38100" dist="38100" dir="2700000" algn="tl">
                    <a:srgbClr val="000000">
                      <a:alpha val="43137"/>
                    </a:srgbClr>
                  </a:outerShdw>
                </a:effectLst>
                <a:latin typeface="Bell MT" pitchFamily="18" charset="0"/>
              </a:rPr>
              <a:t> </a:t>
            </a:r>
            <a:r>
              <a:rPr lang="en-US" sz="3200" i="1" dirty="0" smtClean="0">
                <a:latin typeface="Bell MT" pitchFamily="18" charset="0"/>
              </a:rPr>
              <a:t>imaginary </a:t>
            </a:r>
            <a:r>
              <a:rPr lang="en-US" sz="3200" b="1" i="1" u="sng" dirty="0" smtClean="0">
                <a:latin typeface="Bell MT" pitchFamily="18" charset="0"/>
              </a:rPr>
              <a:t>is to </a:t>
            </a:r>
            <a:r>
              <a:rPr lang="en-US" sz="3200" i="1" dirty="0" smtClean="0">
                <a:latin typeface="Bell MT" pitchFamily="18" charset="0"/>
              </a:rPr>
              <a:t>figurative    </a:t>
            </a:r>
          </a:p>
          <a:p>
            <a:pPr marL="577850">
              <a:buNone/>
            </a:pPr>
            <a:r>
              <a:rPr lang="en-US" sz="3200" i="1" dirty="0" smtClean="0">
                <a:latin typeface="Bell MT" pitchFamily="18" charset="0"/>
              </a:rPr>
              <a:t>AND</a:t>
            </a:r>
          </a:p>
          <a:p>
            <a:pPr marL="577850"/>
            <a:r>
              <a:rPr lang="en-US" sz="3200" i="1" dirty="0" smtClean="0">
                <a:latin typeface="Bell MT" pitchFamily="18" charset="0"/>
              </a:rPr>
              <a:t>Figurative is to real as Literal is to imaginary</a:t>
            </a:r>
          </a:p>
          <a:p>
            <a:pPr marL="577850">
              <a:buNone/>
            </a:pPr>
            <a:r>
              <a:rPr lang="en-US" sz="3200" i="1" dirty="0" smtClean="0">
                <a:latin typeface="Bell MT" pitchFamily="18" charset="0"/>
              </a:rPr>
              <a:t>AND</a:t>
            </a:r>
          </a:p>
          <a:p>
            <a:pPr marL="577850"/>
            <a:r>
              <a:rPr lang="en-US" sz="3200" i="1" dirty="0" smtClean="0">
                <a:latin typeface="Bell MT" pitchFamily="18" charset="0"/>
              </a:rPr>
              <a:t>Real is to imaginary as literal is to figurative.</a:t>
            </a:r>
          </a:p>
          <a:p>
            <a:pPr>
              <a:buNone/>
            </a:pPr>
            <a:r>
              <a:rPr lang="en-US" sz="4500" i="1" dirty="0" smtClean="0"/>
              <a:t>	</a:t>
            </a:r>
            <a:endParaRPr lang="en-US" sz="4500" dirty="0" smtClean="0"/>
          </a:p>
        </p:txBody>
      </p:sp>
      <p:sp>
        <p:nvSpPr>
          <p:cNvPr id="47108" name="Rectangle 4"/>
          <p:cNvSpPr>
            <a:spLocks noChangeArrowheads="1"/>
          </p:cNvSpPr>
          <p:nvPr/>
        </p:nvSpPr>
        <p:spPr bwMode="auto">
          <a:xfrm>
            <a:off x="381000" y="1524000"/>
            <a:ext cx="8458200" cy="762000"/>
          </a:xfrm>
          <a:prstGeom prst="rect">
            <a:avLst/>
          </a:prstGeom>
          <a:noFill/>
          <a:ln w="9525">
            <a:noFill/>
            <a:miter lim="800000"/>
            <a:headEnd/>
            <a:tailEnd/>
          </a:ln>
          <a:effectLst/>
        </p:spPr>
        <p:txBody>
          <a:bodyPr>
            <a:spAutoFit/>
          </a:bodyPr>
          <a:lstStyle/>
          <a:p>
            <a:pPr>
              <a:defRPr/>
            </a:pPr>
            <a:endParaRPr lang="en-US" sz="4400" i="1">
              <a:solidFill>
                <a:schemeClr val="tx2"/>
              </a:solidFill>
              <a:effectLst>
                <a:outerShdw blurRad="38100" dist="38100" dir="2700000" algn="tl">
                  <a:srgbClr val="000000"/>
                </a:outerShdw>
              </a:effectLst>
              <a:latin typeface="Verdana" pitchFamily="34" charset="0"/>
            </a:endParaRP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7106"/>
                                        </p:tgtEl>
                                        <p:attrNameLst>
                                          <p:attrName>style.visibility</p:attrName>
                                        </p:attrNameLst>
                                      </p:cBhvr>
                                      <p:to>
                                        <p:strVal val="visible"/>
                                      </p:to>
                                    </p:set>
                                    <p:anim calcmode="lin" valueType="num">
                                      <p:cBhvr additive="base">
                                        <p:cTn id="7" dur="500" fill="hold"/>
                                        <p:tgtEl>
                                          <p:spTgt spid="47106"/>
                                        </p:tgtEl>
                                        <p:attrNameLst>
                                          <p:attrName>ppt_x</p:attrName>
                                        </p:attrNameLst>
                                      </p:cBhvr>
                                      <p:tavLst>
                                        <p:tav tm="0">
                                          <p:val>
                                            <p:strVal val="0-#ppt_w/2"/>
                                          </p:val>
                                        </p:tav>
                                        <p:tav tm="100000">
                                          <p:val>
                                            <p:strVal val="#ppt_x"/>
                                          </p:val>
                                        </p:tav>
                                      </p:tavLst>
                                    </p:anim>
                                    <p:anim calcmode="lin" valueType="num">
                                      <p:cBhvr additive="base">
                                        <p:cTn id="8" dur="500" fill="hold"/>
                                        <p:tgtEl>
                                          <p:spTgt spid="471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nodePh="1">
                                  <p:stCondLst>
                                    <p:cond delay="0"/>
                                  </p:stCondLst>
                                  <p:endCondLst>
                                    <p:cond evt="begin" delay="0">
                                      <p:tn val="11"/>
                                    </p:cond>
                                  </p:endCondLst>
                                  <p:childTnLst>
                                    <p:set>
                                      <p:cBhvr>
                                        <p:cTn id="12" dur="1" fill="hold">
                                          <p:stCondLst>
                                            <p:cond delay="0"/>
                                          </p:stCondLst>
                                        </p:cTn>
                                        <p:tgtEl>
                                          <p:spTgt spid="47108"/>
                                        </p:tgtEl>
                                        <p:attrNameLst>
                                          <p:attrName>style.visibility</p:attrName>
                                        </p:attrNameLst>
                                      </p:cBhvr>
                                      <p:to>
                                        <p:strVal val="visible"/>
                                      </p:to>
                                    </p:set>
                                    <p:anim calcmode="lin" valueType="num">
                                      <p:cBhvr additive="base">
                                        <p:cTn id="13" dur="500" fill="hold"/>
                                        <p:tgtEl>
                                          <p:spTgt spid="47108"/>
                                        </p:tgtEl>
                                        <p:attrNameLst>
                                          <p:attrName>ppt_x</p:attrName>
                                        </p:attrNameLst>
                                      </p:cBhvr>
                                      <p:tavLst>
                                        <p:tav tm="0">
                                          <p:val>
                                            <p:strVal val="0-#ppt_w/2"/>
                                          </p:val>
                                        </p:tav>
                                        <p:tav tm="100000">
                                          <p:val>
                                            <p:strVal val="#ppt_x"/>
                                          </p:val>
                                        </p:tav>
                                      </p:tavLst>
                                    </p:anim>
                                    <p:anim calcmode="lin" valueType="num">
                                      <p:cBhvr additive="base">
                                        <p:cTn id="14" dur="500" fill="hold"/>
                                        <p:tgtEl>
                                          <p:spTgt spid="4710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wd">
                                    <p:tmPct val="100000"/>
                                  </p:iterate>
                                  <p:childTnLst>
                                    <p:set>
                                      <p:cBhvr>
                                        <p:cTn id="18" dur="1" fill="hold">
                                          <p:stCondLst>
                                            <p:cond delay="0"/>
                                          </p:stCondLst>
                                        </p:cTn>
                                        <p:tgtEl>
                                          <p:spTgt spid="47107">
                                            <p:txEl>
                                              <p:pRg st="0" end="0"/>
                                            </p:txEl>
                                          </p:spTgt>
                                        </p:tgtEl>
                                        <p:attrNameLst>
                                          <p:attrName>style.visibility</p:attrName>
                                        </p:attrNameLst>
                                      </p:cBhvr>
                                      <p:to>
                                        <p:strVal val="visible"/>
                                      </p:to>
                                    </p:set>
                                    <p:anim calcmode="lin" valueType="num">
                                      <p:cBhvr additive="base">
                                        <p:cTn id="19" dur="300" fill="hold"/>
                                        <p:tgtEl>
                                          <p:spTgt spid="47107">
                                            <p:txEl>
                                              <p:pRg st="0" end="0"/>
                                            </p:txEl>
                                          </p:spTgt>
                                        </p:tgtEl>
                                        <p:attrNameLst>
                                          <p:attrName>ppt_x</p:attrName>
                                        </p:attrNameLst>
                                      </p:cBhvr>
                                      <p:tavLst>
                                        <p:tav tm="0">
                                          <p:val>
                                            <p:strVal val="0-#ppt_w/2"/>
                                          </p:val>
                                        </p:tav>
                                        <p:tav tm="100000">
                                          <p:val>
                                            <p:strVal val="#ppt_x"/>
                                          </p:val>
                                        </p:tav>
                                      </p:tavLst>
                                    </p:anim>
                                    <p:anim calcmode="lin" valueType="num">
                                      <p:cBhvr additive="base">
                                        <p:cTn id="20" dur="300" fill="hold"/>
                                        <p:tgtEl>
                                          <p:spTgt spid="4710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wd">
                                    <p:tmPct val="100000"/>
                                  </p:iterate>
                                  <p:childTnLst>
                                    <p:set>
                                      <p:cBhvr>
                                        <p:cTn id="24" dur="1" fill="hold">
                                          <p:stCondLst>
                                            <p:cond delay="0"/>
                                          </p:stCondLst>
                                        </p:cTn>
                                        <p:tgtEl>
                                          <p:spTgt spid="47107">
                                            <p:txEl>
                                              <p:pRg st="1" end="1"/>
                                            </p:txEl>
                                          </p:spTgt>
                                        </p:tgtEl>
                                        <p:attrNameLst>
                                          <p:attrName>style.visibility</p:attrName>
                                        </p:attrNameLst>
                                      </p:cBhvr>
                                      <p:to>
                                        <p:strVal val="visible"/>
                                      </p:to>
                                    </p:set>
                                    <p:anim calcmode="lin" valueType="num">
                                      <p:cBhvr additive="base">
                                        <p:cTn id="25" dur="300" fill="hold"/>
                                        <p:tgtEl>
                                          <p:spTgt spid="47107">
                                            <p:txEl>
                                              <p:pRg st="1" end="1"/>
                                            </p:txEl>
                                          </p:spTgt>
                                        </p:tgtEl>
                                        <p:attrNameLst>
                                          <p:attrName>ppt_x</p:attrName>
                                        </p:attrNameLst>
                                      </p:cBhvr>
                                      <p:tavLst>
                                        <p:tav tm="0">
                                          <p:val>
                                            <p:strVal val="0-#ppt_w/2"/>
                                          </p:val>
                                        </p:tav>
                                        <p:tav tm="100000">
                                          <p:val>
                                            <p:strVal val="#ppt_x"/>
                                          </p:val>
                                        </p:tav>
                                      </p:tavLst>
                                    </p:anim>
                                    <p:anim calcmode="lin" valueType="num">
                                      <p:cBhvr additive="base">
                                        <p:cTn id="26" dur="300" fill="hold"/>
                                        <p:tgtEl>
                                          <p:spTgt spid="4710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wd">
                                    <p:tmPct val="100000"/>
                                  </p:iterate>
                                  <p:childTnLst>
                                    <p:set>
                                      <p:cBhvr>
                                        <p:cTn id="30" dur="1" fill="hold">
                                          <p:stCondLst>
                                            <p:cond delay="0"/>
                                          </p:stCondLst>
                                        </p:cTn>
                                        <p:tgtEl>
                                          <p:spTgt spid="47107">
                                            <p:txEl>
                                              <p:pRg st="2" end="2"/>
                                            </p:txEl>
                                          </p:spTgt>
                                        </p:tgtEl>
                                        <p:attrNameLst>
                                          <p:attrName>style.visibility</p:attrName>
                                        </p:attrNameLst>
                                      </p:cBhvr>
                                      <p:to>
                                        <p:strVal val="visible"/>
                                      </p:to>
                                    </p:set>
                                    <p:anim calcmode="lin" valueType="num">
                                      <p:cBhvr additive="base">
                                        <p:cTn id="31" dur="300" fill="hold"/>
                                        <p:tgtEl>
                                          <p:spTgt spid="47107">
                                            <p:txEl>
                                              <p:pRg st="2" end="2"/>
                                            </p:txEl>
                                          </p:spTgt>
                                        </p:tgtEl>
                                        <p:attrNameLst>
                                          <p:attrName>ppt_x</p:attrName>
                                        </p:attrNameLst>
                                      </p:cBhvr>
                                      <p:tavLst>
                                        <p:tav tm="0">
                                          <p:val>
                                            <p:strVal val="0-#ppt_w/2"/>
                                          </p:val>
                                        </p:tav>
                                        <p:tav tm="100000">
                                          <p:val>
                                            <p:strVal val="#ppt_x"/>
                                          </p:val>
                                        </p:tav>
                                      </p:tavLst>
                                    </p:anim>
                                    <p:anim calcmode="lin" valueType="num">
                                      <p:cBhvr additive="base">
                                        <p:cTn id="32" dur="300" fill="hold"/>
                                        <p:tgtEl>
                                          <p:spTgt spid="4710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wd">
                                    <p:tmPct val="100000"/>
                                  </p:iterate>
                                  <p:childTnLst>
                                    <p:set>
                                      <p:cBhvr>
                                        <p:cTn id="36" dur="1" fill="hold">
                                          <p:stCondLst>
                                            <p:cond delay="0"/>
                                          </p:stCondLst>
                                        </p:cTn>
                                        <p:tgtEl>
                                          <p:spTgt spid="47107">
                                            <p:txEl>
                                              <p:pRg st="3" end="3"/>
                                            </p:txEl>
                                          </p:spTgt>
                                        </p:tgtEl>
                                        <p:attrNameLst>
                                          <p:attrName>style.visibility</p:attrName>
                                        </p:attrNameLst>
                                      </p:cBhvr>
                                      <p:to>
                                        <p:strVal val="visible"/>
                                      </p:to>
                                    </p:set>
                                    <p:anim calcmode="lin" valueType="num">
                                      <p:cBhvr additive="base">
                                        <p:cTn id="37" dur="300" fill="hold"/>
                                        <p:tgtEl>
                                          <p:spTgt spid="47107">
                                            <p:txEl>
                                              <p:pRg st="3" end="3"/>
                                            </p:txEl>
                                          </p:spTgt>
                                        </p:tgtEl>
                                        <p:attrNameLst>
                                          <p:attrName>ppt_x</p:attrName>
                                        </p:attrNameLst>
                                      </p:cBhvr>
                                      <p:tavLst>
                                        <p:tav tm="0">
                                          <p:val>
                                            <p:strVal val="0-#ppt_w/2"/>
                                          </p:val>
                                        </p:tav>
                                        <p:tav tm="100000">
                                          <p:val>
                                            <p:strVal val="#ppt_x"/>
                                          </p:val>
                                        </p:tav>
                                      </p:tavLst>
                                    </p:anim>
                                    <p:anim calcmode="lin" valueType="num">
                                      <p:cBhvr additive="base">
                                        <p:cTn id="38" dur="300" fill="hold"/>
                                        <p:tgtEl>
                                          <p:spTgt spid="4710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type="wd">
                                    <p:tmPct val="100000"/>
                                  </p:iterate>
                                  <p:childTnLst>
                                    <p:set>
                                      <p:cBhvr>
                                        <p:cTn id="42" dur="1" fill="hold">
                                          <p:stCondLst>
                                            <p:cond delay="0"/>
                                          </p:stCondLst>
                                        </p:cTn>
                                        <p:tgtEl>
                                          <p:spTgt spid="47107">
                                            <p:txEl>
                                              <p:pRg st="4" end="4"/>
                                            </p:txEl>
                                          </p:spTgt>
                                        </p:tgtEl>
                                        <p:attrNameLst>
                                          <p:attrName>style.visibility</p:attrName>
                                        </p:attrNameLst>
                                      </p:cBhvr>
                                      <p:to>
                                        <p:strVal val="visible"/>
                                      </p:to>
                                    </p:set>
                                    <p:anim calcmode="lin" valueType="num">
                                      <p:cBhvr additive="base">
                                        <p:cTn id="43" dur="300" fill="hold"/>
                                        <p:tgtEl>
                                          <p:spTgt spid="47107">
                                            <p:txEl>
                                              <p:pRg st="4" end="4"/>
                                            </p:txEl>
                                          </p:spTgt>
                                        </p:tgtEl>
                                        <p:attrNameLst>
                                          <p:attrName>ppt_x</p:attrName>
                                        </p:attrNameLst>
                                      </p:cBhvr>
                                      <p:tavLst>
                                        <p:tav tm="0">
                                          <p:val>
                                            <p:strVal val="0-#ppt_w/2"/>
                                          </p:val>
                                        </p:tav>
                                        <p:tav tm="100000">
                                          <p:val>
                                            <p:strVal val="#ppt_x"/>
                                          </p:val>
                                        </p:tav>
                                      </p:tavLst>
                                    </p:anim>
                                    <p:anim calcmode="lin" valueType="num">
                                      <p:cBhvr additive="base">
                                        <p:cTn id="44" dur="300" fill="hold"/>
                                        <p:tgtEl>
                                          <p:spTgt spid="4710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grpId="0" nodeType="clickEffect">
                                  <p:stCondLst>
                                    <p:cond delay="0"/>
                                  </p:stCondLst>
                                  <p:iterate type="wd">
                                    <p:tmPct val="100000"/>
                                  </p:iterate>
                                  <p:childTnLst>
                                    <p:set>
                                      <p:cBhvr>
                                        <p:cTn id="48" dur="1" fill="hold">
                                          <p:stCondLst>
                                            <p:cond delay="0"/>
                                          </p:stCondLst>
                                        </p:cTn>
                                        <p:tgtEl>
                                          <p:spTgt spid="47107">
                                            <p:txEl>
                                              <p:pRg st="5" end="5"/>
                                            </p:txEl>
                                          </p:spTgt>
                                        </p:tgtEl>
                                        <p:attrNameLst>
                                          <p:attrName>style.visibility</p:attrName>
                                        </p:attrNameLst>
                                      </p:cBhvr>
                                      <p:to>
                                        <p:strVal val="visible"/>
                                      </p:to>
                                    </p:set>
                                    <p:anim calcmode="lin" valueType="num">
                                      <p:cBhvr additive="base">
                                        <p:cTn id="49" dur="300" fill="hold"/>
                                        <p:tgtEl>
                                          <p:spTgt spid="47107">
                                            <p:txEl>
                                              <p:pRg st="5" end="5"/>
                                            </p:txEl>
                                          </p:spTgt>
                                        </p:tgtEl>
                                        <p:attrNameLst>
                                          <p:attrName>ppt_x</p:attrName>
                                        </p:attrNameLst>
                                      </p:cBhvr>
                                      <p:tavLst>
                                        <p:tav tm="0">
                                          <p:val>
                                            <p:strVal val="0-#ppt_w/2"/>
                                          </p:val>
                                        </p:tav>
                                        <p:tav tm="100000">
                                          <p:val>
                                            <p:strVal val="#ppt_x"/>
                                          </p:val>
                                        </p:tav>
                                      </p:tavLst>
                                    </p:anim>
                                    <p:anim calcmode="lin" valueType="num">
                                      <p:cBhvr additive="base">
                                        <p:cTn id="50" dur="300" fill="hold"/>
                                        <p:tgtEl>
                                          <p:spTgt spid="4710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grpId="0" nodeType="clickEffect">
                                  <p:stCondLst>
                                    <p:cond delay="0"/>
                                  </p:stCondLst>
                                  <p:iterate type="wd">
                                    <p:tmPct val="100000"/>
                                  </p:iterate>
                                  <p:childTnLst>
                                    <p:set>
                                      <p:cBhvr>
                                        <p:cTn id="54" dur="1" fill="hold">
                                          <p:stCondLst>
                                            <p:cond delay="0"/>
                                          </p:stCondLst>
                                        </p:cTn>
                                        <p:tgtEl>
                                          <p:spTgt spid="47107">
                                            <p:txEl>
                                              <p:pRg st="6" end="6"/>
                                            </p:txEl>
                                          </p:spTgt>
                                        </p:tgtEl>
                                        <p:attrNameLst>
                                          <p:attrName>style.visibility</p:attrName>
                                        </p:attrNameLst>
                                      </p:cBhvr>
                                      <p:to>
                                        <p:strVal val="visible"/>
                                      </p:to>
                                    </p:set>
                                    <p:anim calcmode="lin" valueType="num">
                                      <p:cBhvr additive="base">
                                        <p:cTn id="55" dur="300" fill="hold"/>
                                        <p:tgtEl>
                                          <p:spTgt spid="47107">
                                            <p:txEl>
                                              <p:pRg st="6" end="6"/>
                                            </p:txEl>
                                          </p:spTgt>
                                        </p:tgtEl>
                                        <p:attrNameLst>
                                          <p:attrName>ppt_x</p:attrName>
                                        </p:attrNameLst>
                                      </p:cBhvr>
                                      <p:tavLst>
                                        <p:tav tm="0">
                                          <p:val>
                                            <p:strVal val="0-#ppt_w/2"/>
                                          </p:val>
                                        </p:tav>
                                        <p:tav tm="100000">
                                          <p:val>
                                            <p:strVal val="#ppt_x"/>
                                          </p:val>
                                        </p:tav>
                                      </p:tavLst>
                                    </p:anim>
                                    <p:anim calcmode="lin" valueType="num">
                                      <p:cBhvr additive="base">
                                        <p:cTn id="56" dur="300" fill="hold"/>
                                        <p:tgtEl>
                                          <p:spTgt spid="4710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8" fill="hold" grpId="0" nodeType="clickEffect">
                                  <p:stCondLst>
                                    <p:cond delay="0"/>
                                  </p:stCondLst>
                                  <p:iterate type="wd">
                                    <p:tmPct val="100000"/>
                                  </p:iterate>
                                  <p:childTnLst>
                                    <p:set>
                                      <p:cBhvr>
                                        <p:cTn id="60" dur="1" fill="hold">
                                          <p:stCondLst>
                                            <p:cond delay="0"/>
                                          </p:stCondLst>
                                        </p:cTn>
                                        <p:tgtEl>
                                          <p:spTgt spid="47107">
                                            <p:txEl>
                                              <p:pRg st="7" end="7"/>
                                            </p:txEl>
                                          </p:spTgt>
                                        </p:tgtEl>
                                        <p:attrNameLst>
                                          <p:attrName>style.visibility</p:attrName>
                                        </p:attrNameLst>
                                      </p:cBhvr>
                                      <p:to>
                                        <p:strVal val="visible"/>
                                      </p:to>
                                    </p:set>
                                    <p:anim calcmode="lin" valueType="num">
                                      <p:cBhvr additive="base">
                                        <p:cTn id="61" dur="300" fill="hold"/>
                                        <p:tgtEl>
                                          <p:spTgt spid="47107">
                                            <p:txEl>
                                              <p:pRg st="7" end="7"/>
                                            </p:txEl>
                                          </p:spTgt>
                                        </p:tgtEl>
                                        <p:attrNameLst>
                                          <p:attrName>ppt_x</p:attrName>
                                        </p:attrNameLst>
                                      </p:cBhvr>
                                      <p:tavLst>
                                        <p:tav tm="0">
                                          <p:val>
                                            <p:strVal val="0-#ppt_w/2"/>
                                          </p:val>
                                        </p:tav>
                                        <p:tav tm="100000">
                                          <p:val>
                                            <p:strVal val="#ppt_x"/>
                                          </p:val>
                                        </p:tav>
                                      </p:tavLst>
                                    </p:anim>
                                    <p:anim calcmode="lin" valueType="num">
                                      <p:cBhvr additive="base">
                                        <p:cTn id="62" dur="300" fill="hold"/>
                                        <p:tgtEl>
                                          <p:spTgt spid="47107">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8" fill="hold" grpId="0" nodeType="clickEffect">
                                  <p:stCondLst>
                                    <p:cond delay="0"/>
                                  </p:stCondLst>
                                  <p:iterate type="wd">
                                    <p:tmPct val="100000"/>
                                  </p:iterate>
                                  <p:childTnLst>
                                    <p:set>
                                      <p:cBhvr>
                                        <p:cTn id="66" dur="1" fill="hold">
                                          <p:stCondLst>
                                            <p:cond delay="0"/>
                                          </p:stCondLst>
                                        </p:cTn>
                                        <p:tgtEl>
                                          <p:spTgt spid="47107">
                                            <p:txEl>
                                              <p:pRg st="8" end="8"/>
                                            </p:txEl>
                                          </p:spTgt>
                                        </p:tgtEl>
                                        <p:attrNameLst>
                                          <p:attrName>style.visibility</p:attrName>
                                        </p:attrNameLst>
                                      </p:cBhvr>
                                      <p:to>
                                        <p:strVal val="visible"/>
                                      </p:to>
                                    </p:set>
                                    <p:anim calcmode="lin" valueType="num">
                                      <p:cBhvr additive="base">
                                        <p:cTn id="67" dur="300" fill="hold"/>
                                        <p:tgtEl>
                                          <p:spTgt spid="47107">
                                            <p:txEl>
                                              <p:pRg st="8" end="8"/>
                                            </p:txEl>
                                          </p:spTgt>
                                        </p:tgtEl>
                                        <p:attrNameLst>
                                          <p:attrName>ppt_x</p:attrName>
                                        </p:attrNameLst>
                                      </p:cBhvr>
                                      <p:tavLst>
                                        <p:tav tm="0">
                                          <p:val>
                                            <p:strVal val="0-#ppt_w/2"/>
                                          </p:val>
                                        </p:tav>
                                        <p:tav tm="100000">
                                          <p:val>
                                            <p:strVal val="#ppt_x"/>
                                          </p:val>
                                        </p:tav>
                                      </p:tavLst>
                                    </p:anim>
                                    <p:anim calcmode="lin" valueType="num">
                                      <p:cBhvr additive="base">
                                        <p:cTn id="68" dur="300" fill="hold"/>
                                        <p:tgtEl>
                                          <p:spTgt spid="47107">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8" fill="hold" grpId="0" nodeType="clickEffect">
                                  <p:stCondLst>
                                    <p:cond delay="0"/>
                                  </p:stCondLst>
                                  <p:iterate type="wd">
                                    <p:tmPct val="100000"/>
                                  </p:iterate>
                                  <p:childTnLst>
                                    <p:set>
                                      <p:cBhvr>
                                        <p:cTn id="72" dur="1" fill="hold">
                                          <p:stCondLst>
                                            <p:cond delay="0"/>
                                          </p:stCondLst>
                                        </p:cTn>
                                        <p:tgtEl>
                                          <p:spTgt spid="47107">
                                            <p:txEl>
                                              <p:pRg st="9" end="9"/>
                                            </p:txEl>
                                          </p:spTgt>
                                        </p:tgtEl>
                                        <p:attrNameLst>
                                          <p:attrName>style.visibility</p:attrName>
                                        </p:attrNameLst>
                                      </p:cBhvr>
                                      <p:to>
                                        <p:strVal val="visible"/>
                                      </p:to>
                                    </p:set>
                                    <p:anim calcmode="lin" valueType="num">
                                      <p:cBhvr additive="base">
                                        <p:cTn id="73" dur="300" fill="hold"/>
                                        <p:tgtEl>
                                          <p:spTgt spid="47107">
                                            <p:txEl>
                                              <p:pRg st="9" end="9"/>
                                            </p:txEl>
                                          </p:spTgt>
                                        </p:tgtEl>
                                        <p:attrNameLst>
                                          <p:attrName>ppt_x</p:attrName>
                                        </p:attrNameLst>
                                      </p:cBhvr>
                                      <p:tavLst>
                                        <p:tav tm="0">
                                          <p:val>
                                            <p:strVal val="0-#ppt_w/2"/>
                                          </p:val>
                                        </p:tav>
                                        <p:tav tm="100000">
                                          <p:val>
                                            <p:strVal val="#ppt_x"/>
                                          </p:val>
                                        </p:tav>
                                      </p:tavLst>
                                    </p:anim>
                                    <p:anim calcmode="lin" valueType="num">
                                      <p:cBhvr additive="base">
                                        <p:cTn id="74" dur="300" fill="hold"/>
                                        <p:tgtEl>
                                          <p:spTgt spid="47107">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autoUpdateAnimBg="0"/>
      <p:bldP spid="47108" grpId="0" autoUpdateAnimBg="0"/>
    </p:bldLst>
  </p:timing>
</p:sld>
</file>

<file path=ppt/slides/slide1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298" name="Footer Placeholder 4"/>
          <p:cNvSpPr>
            <a:spLocks noGrp="1"/>
          </p:cNvSpPr>
          <p:nvPr>
            <p:ph type="ftr" sz="quarter" idx="11"/>
          </p:nvPr>
        </p:nvSpPr>
        <p:spPr/>
        <p:txBody>
          <a:bodyPr/>
          <a:lstStyle/>
          <a:p>
            <a:pPr>
              <a:defRPr/>
            </a:pPr>
            <a:r>
              <a:rPr lang="en-US"/>
              <a:t>Joyet       2004</a:t>
            </a:r>
          </a:p>
        </p:txBody>
      </p:sp>
      <p:sp>
        <p:nvSpPr>
          <p:cNvPr id="55299" name="Slide Number Placeholder 5"/>
          <p:cNvSpPr>
            <a:spLocks noGrp="1"/>
          </p:cNvSpPr>
          <p:nvPr>
            <p:ph type="sldNum" sz="quarter" idx="12"/>
          </p:nvPr>
        </p:nvSpPr>
        <p:spPr/>
        <p:txBody>
          <a:bodyPr/>
          <a:lstStyle/>
          <a:p>
            <a:pPr>
              <a:defRPr/>
            </a:pPr>
            <a:fld id="{ACA75854-9E32-4322-A4AF-EA26F41EB4C8}" type="slidenum">
              <a:rPr lang="en-US" smtClean="0"/>
              <a:pPr>
                <a:defRPr/>
              </a:pPr>
              <a:t>142</a:t>
            </a:fld>
            <a:endParaRPr lang="en-US" smtClean="0"/>
          </a:p>
        </p:txBody>
      </p:sp>
      <p:sp>
        <p:nvSpPr>
          <p:cNvPr id="75778" name="Rectangle 2"/>
          <p:cNvSpPr>
            <a:spLocks noGrp="1" noChangeArrowheads="1"/>
          </p:cNvSpPr>
          <p:nvPr>
            <p:ph type="title"/>
          </p:nvPr>
        </p:nvSpPr>
        <p:spPr>
          <a:xfrm>
            <a:off x="0" y="152400"/>
            <a:ext cx="9144000" cy="990600"/>
          </a:xfrm>
        </p:spPr>
        <p:txBody>
          <a:bodyPr/>
          <a:lstStyle/>
          <a:p>
            <a:pPr eaLnBrk="1" hangingPunct="1">
              <a:defRPr/>
            </a:pPr>
            <a:r>
              <a:rPr sz="5400" b="1" i="1" u="sng" smtClean="0">
                <a:solidFill>
                  <a:schemeClr val="tx1"/>
                </a:solidFill>
                <a:latin typeface="Times New Roman" pitchFamily="18" charset="0"/>
              </a:rPr>
              <a:t>We’ve looked at</a:t>
            </a:r>
          </a:p>
        </p:txBody>
      </p:sp>
      <p:sp>
        <p:nvSpPr>
          <p:cNvPr id="75779" name="Rectangle 3"/>
          <p:cNvSpPr>
            <a:spLocks noGrp="1" noChangeArrowheads="1"/>
          </p:cNvSpPr>
          <p:nvPr>
            <p:ph type="body" idx="1"/>
          </p:nvPr>
        </p:nvSpPr>
        <p:spPr>
          <a:xfrm>
            <a:off x="0" y="1066800"/>
            <a:ext cx="9144000" cy="5791200"/>
          </a:xfrm>
        </p:spPr>
        <p:txBody>
          <a:bodyPr/>
          <a:lstStyle/>
          <a:p>
            <a:pPr eaLnBrk="1" hangingPunct="1">
              <a:buFont typeface="Wingdings" pitchFamily="2" charset="2"/>
              <a:buNone/>
            </a:pPr>
            <a:r>
              <a:rPr lang="en-US" sz="4400" dirty="0" smtClean="0"/>
              <a:t>Seven </a:t>
            </a:r>
            <a:r>
              <a:rPr lang="en-US" sz="4000" i="1" dirty="0" smtClean="0"/>
              <a:t>Figurative Language.</a:t>
            </a:r>
            <a:r>
              <a:rPr lang="en-US" sz="4400" dirty="0" smtClean="0"/>
              <a:t> techniques:    </a:t>
            </a:r>
          </a:p>
          <a:p>
            <a:pPr eaLnBrk="1" hangingPunct="1"/>
            <a:r>
              <a:rPr lang="en-US" sz="4400" dirty="0" smtClean="0"/>
              <a:t> onomatopoeia</a:t>
            </a:r>
          </a:p>
          <a:p>
            <a:pPr eaLnBrk="1" hangingPunct="1"/>
            <a:r>
              <a:rPr lang="en-US" sz="4400" dirty="0" smtClean="0"/>
              <a:t> alliteration </a:t>
            </a:r>
          </a:p>
          <a:p>
            <a:pPr eaLnBrk="1" hangingPunct="1"/>
            <a:r>
              <a:rPr lang="en-US" sz="4400" dirty="0" smtClean="0"/>
              <a:t> simile</a:t>
            </a:r>
          </a:p>
          <a:p>
            <a:pPr eaLnBrk="1" hangingPunct="1"/>
            <a:endParaRPr lang="en-US" sz="4400" dirty="0" smtClean="0"/>
          </a:p>
          <a:p>
            <a:pPr eaLnBrk="1" hangingPunct="1">
              <a:buNone/>
            </a:pPr>
            <a:r>
              <a:rPr lang="en-US" sz="4400" dirty="0" smtClean="0"/>
              <a:t>And then some other techniques authors like to put into action.</a:t>
            </a:r>
          </a:p>
        </p:txBody>
      </p:sp>
      <p:sp>
        <p:nvSpPr>
          <p:cNvPr id="75780" name="Text Box 4"/>
          <p:cNvSpPr txBox="1">
            <a:spLocks noChangeArrowheads="1"/>
          </p:cNvSpPr>
          <p:nvPr/>
        </p:nvSpPr>
        <p:spPr bwMode="auto">
          <a:xfrm>
            <a:off x="4191000" y="1828800"/>
            <a:ext cx="4754562" cy="3897312"/>
          </a:xfrm>
          <a:prstGeom prst="rect">
            <a:avLst/>
          </a:prstGeom>
          <a:noFill/>
          <a:ln w="9525">
            <a:noFill/>
            <a:miter lim="800000"/>
            <a:headEnd/>
            <a:tailEnd/>
          </a:ln>
        </p:spPr>
        <p:txBody>
          <a:bodyPr wrap="none">
            <a:spAutoFit/>
          </a:bodyPr>
          <a:lstStyle/>
          <a:p>
            <a:pPr>
              <a:lnSpc>
                <a:spcPct val="90000"/>
              </a:lnSpc>
              <a:spcBef>
                <a:spcPct val="20000"/>
              </a:spcBef>
              <a:buClr>
                <a:schemeClr val="accent2"/>
              </a:buClr>
              <a:buSzPct val="80000"/>
              <a:buFont typeface="Wingdings" pitchFamily="2" charset="2"/>
              <a:buChar char="l"/>
            </a:pPr>
            <a:r>
              <a:rPr lang="en-US" sz="4800" dirty="0"/>
              <a:t>	metaphor </a:t>
            </a:r>
          </a:p>
          <a:p>
            <a:pPr>
              <a:lnSpc>
                <a:spcPct val="90000"/>
              </a:lnSpc>
              <a:spcBef>
                <a:spcPct val="20000"/>
              </a:spcBef>
              <a:buClr>
                <a:schemeClr val="accent2"/>
              </a:buClr>
              <a:buSzPct val="80000"/>
              <a:buFont typeface="Wingdings" pitchFamily="2" charset="2"/>
              <a:buChar char="l"/>
            </a:pPr>
            <a:r>
              <a:rPr lang="en-US" sz="4800" dirty="0"/>
              <a:t>	personification</a:t>
            </a:r>
          </a:p>
          <a:p>
            <a:pPr>
              <a:lnSpc>
                <a:spcPct val="90000"/>
              </a:lnSpc>
              <a:spcBef>
                <a:spcPct val="20000"/>
              </a:spcBef>
              <a:buClr>
                <a:schemeClr val="accent2"/>
              </a:buClr>
              <a:buSzPct val="80000"/>
              <a:buFont typeface="Wingdings" pitchFamily="2" charset="2"/>
              <a:buChar char="l"/>
            </a:pPr>
            <a:r>
              <a:rPr lang="en-US" sz="4800" dirty="0"/>
              <a:t>	idiom</a:t>
            </a:r>
          </a:p>
          <a:p>
            <a:pPr>
              <a:lnSpc>
                <a:spcPct val="90000"/>
              </a:lnSpc>
              <a:spcBef>
                <a:spcPct val="20000"/>
              </a:spcBef>
              <a:buClr>
                <a:schemeClr val="accent2"/>
              </a:buClr>
              <a:buSzPct val="80000"/>
              <a:buFont typeface="Wingdings" pitchFamily="2" charset="2"/>
              <a:buChar char="l"/>
            </a:pPr>
            <a:r>
              <a:rPr lang="en-US" sz="4800" dirty="0"/>
              <a:t>    hyperbole</a:t>
            </a:r>
          </a:p>
          <a:p>
            <a:endParaRPr lang="en-US" sz="4800" dirty="0"/>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5778"/>
                                        </p:tgtEl>
                                        <p:attrNameLst>
                                          <p:attrName>style.visibility</p:attrName>
                                        </p:attrNameLst>
                                      </p:cBhvr>
                                      <p:to>
                                        <p:strVal val="visible"/>
                                      </p:to>
                                    </p:set>
                                    <p:anim calcmode="lin" valueType="num">
                                      <p:cBhvr additive="base">
                                        <p:cTn id="7" dur="500" fill="hold"/>
                                        <p:tgtEl>
                                          <p:spTgt spid="75778"/>
                                        </p:tgtEl>
                                        <p:attrNameLst>
                                          <p:attrName>ppt_x</p:attrName>
                                        </p:attrNameLst>
                                      </p:cBhvr>
                                      <p:tavLst>
                                        <p:tav tm="0">
                                          <p:val>
                                            <p:strVal val="0-#ppt_w/2"/>
                                          </p:val>
                                        </p:tav>
                                        <p:tav tm="100000">
                                          <p:val>
                                            <p:strVal val="#ppt_x"/>
                                          </p:val>
                                        </p:tav>
                                      </p:tavLst>
                                    </p:anim>
                                    <p:anim calcmode="lin" valueType="num">
                                      <p:cBhvr additive="base">
                                        <p:cTn id="8" dur="500" fill="hold"/>
                                        <p:tgtEl>
                                          <p:spTgt spid="7577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75779">
                                            <p:txEl>
                                              <p:pRg st="0" end="0"/>
                                            </p:txEl>
                                          </p:spTgt>
                                        </p:tgtEl>
                                        <p:attrNameLst>
                                          <p:attrName>style.visibility</p:attrName>
                                        </p:attrNameLst>
                                      </p:cBhvr>
                                      <p:to>
                                        <p:strVal val="visible"/>
                                      </p:to>
                                    </p:set>
                                    <p:anim calcmode="lin" valueType="num">
                                      <p:cBhvr additive="base">
                                        <p:cTn id="13" dur="75" fill="hold"/>
                                        <p:tgtEl>
                                          <p:spTgt spid="75779">
                                            <p:txEl>
                                              <p:pRg st="0" end="0"/>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7577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75779">
                                            <p:txEl>
                                              <p:pRg st="1" end="1"/>
                                            </p:txEl>
                                          </p:spTgt>
                                        </p:tgtEl>
                                        <p:attrNameLst>
                                          <p:attrName>style.visibility</p:attrName>
                                        </p:attrNameLst>
                                      </p:cBhvr>
                                      <p:to>
                                        <p:strVal val="visible"/>
                                      </p:to>
                                    </p:set>
                                    <p:anim calcmode="lin" valueType="num">
                                      <p:cBhvr additive="base">
                                        <p:cTn id="19" dur="75" fill="hold"/>
                                        <p:tgtEl>
                                          <p:spTgt spid="75779">
                                            <p:txEl>
                                              <p:pRg st="1" end="1"/>
                                            </p:txEl>
                                          </p:spTgt>
                                        </p:tgtEl>
                                        <p:attrNameLst>
                                          <p:attrName>ppt_x</p:attrName>
                                        </p:attrNameLst>
                                      </p:cBhvr>
                                      <p:tavLst>
                                        <p:tav tm="0">
                                          <p:val>
                                            <p:strVal val="0-#ppt_w/2"/>
                                          </p:val>
                                        </p:tav>
                                        <p:tav tm="100000">
                                          <p:val>
                                            <p:strVal val="#ppt_x"/>
                                          </p:val>
                                        </p:tav>
                                      </p:tavLst>
                                    </p:anim>
                                    <p:anim calcmode="lin" valueType="num">
                                      <p:cBhvr additive="base">
                                        <p:cTn id="20" dur="75" fill="hold"/>
                                        <p:tgtEl>
                                          <p:spTgt spid="75779">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75779">
                                            <p:txEl>
                                              <p:pRg st="2" end="2"/>
                                            </p:txEl>
                                          </p:spTgt>
                                        </p:tgtEl>
                                        <p:attrNameLst>
                                          <p:attrName>style.visibility</p:attrName>
                                        </p:attrNameLst>
                                      </p:cBhvr>
                                      <p:to>
                                        <p:strVal val="visible"/>
                                      </p:to>
                                    </p:set>
                                    <p:anim calcmode="lin" valueType="num">
                                      <p:cBhvr additive="base">
                                        <p:cTn id="25" dur="75" fill="hold"/>
                                        <p:tgtEl>
                                          <p:spTgt spid="75779">
                                            <p:txEl>
                                              <p:pRg st="2" end="2"/>
                                            </p:txEl>
                                          </p:spTgt>
                                        </p:tgtEl>
                                        <p:attrNameLst>
                                          <p:attrName>ppt_x</p:attrName>
                                        </p:attrNameLst>
                                      </p:cBhvr>
                                      <p:tavLst>
                                        <p:tav tm="0">
                                          <p:val>
                                            <p:strVal val="0-#ppt_w/2"/>
                                          </p:val>
                                        </p:tav>
                                        <p:tav tm="100000">
                                          <p:val>
                                            <p:strVal val="#ppt_x"/>
                                          </p:val>
                                        </p:tav>
                                      </p:tavLst>
                                    </p:anim>
                                    <p:anim calcmode="lin" valueType="num">
                                      <p:cBhvr additive="base">
                                        <p:cTn id="26" dur="75" fill="hold"/>
                                        <p:tgtEl>
                                          <p:spTgt spid="7577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75779">
                                            <p:txEl>
                                              <p:pRg st="3" end="3"/>
                                            </p:txEl>
                                          </p:spTgt>
                                        </p:tgtEl>
                                        <p:attrNameLst>
                                          <p:attrName>style.visibility</p:attrName>
                                        </p:attrNameLst>
                                      </p:cBhvr>
                                      <p:to>
                                        <p:strVal val="visible"/>
                                      </p:to>
                                    </p:set>
                                    <p:anim calcmode="lin" valueType="num">
                                      <p:cBhvr additive="base">
                                        <p:cTn id="31" dur="75" fill="hold"/>
                                        <p:tgtEl>
                                          <p:spTgt spid="75779">
                                            <p:txEl>
                                              <p:pRg st="3" end="3"/>
                                            </p:txEl>
                                          </p:spTgt>
                                        </p:tgtEl>
                                        <p:attrNameLst>
                                          <p:attrName>ppt_x</p:attrName>
                                        </p:attrNameLst>
                                      </p:cBhvr>
                                      <p:tavLst>
                                        <p:tav tm="0">
                                          <p:val>
                                            <p:strVal val="0-#ppt_w/2"/>
                                          </p:val>
                                        </p:tav>
                                        <p:tav tm="100000">
                                          <p:val>
                                            <p:strVal val="#ppt_x"/>
                                          </p:val>
                                        </p:tav>
                                      </p:tavLst>
                                    </p:anim>
                                    <p:anim calcmode="lin" valueType="num">
                                      <p:cBhvr additive="base">
                                        <p:cTn id="32" dur="75" fill="hold"/>
                                        <p:tgtEl>
                                          <p:spTgt spid="75779">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iterate type="lt">
                                    <p:tmPct val="100000"/>
                                  </p:iterate>
                                  <p:childTnLst>
                                    <p:set>
                                      <p:cBhvr>
                                        <p:cTn id="36" dur="1" fill="hold">
                                          <p:stCondLst>
                                            <p:cond delay="0"/>
                                          </p:stCondLst>
                                        </p:cTn>
                                        <p:tgtEl>
                                          <p:spTgt spid="75779">
                                            <p:txEl>
                                              <p:pRg st="5" end="5"/>
                                            </p:txEl>
                                          </p:spTgt>
                                        </p:tgtEl>
                                        <p:attrNameLst>
                                          <p:attrName>style.visibility</p:attrName>
                                        </p:attrNameLst>
                                      </p:cBhvr>
                                      <p:to>
                                        <p:strVal val="visible"/>
                                      </p:to>
                                    </p:set>
                                    <p:anim calcmode="lin" valueType="num">
                                      <p:cBhvr additive="base">
                                        <p:cTn id="37" dur="75" fill="hold"/>
                                        <p:tgtEl>
                                          <p:spTgt spid="75779">
                                            <p:txEl>
                                              <p:pRg st="5" end="5"/>
                                            </p:txEl>
                                          </p:spTgt>
                                        </p:tgtEl>
                                        <p:attrNameLst>
                                          <p:attrName>ppt_x</p:attrName>
                                        </p:attrNameLst>
                                      </p:cBhvr>
                                      <p:tavLst>
                                        <p:tav tm="0">
                                          <p:val>
                                            <p:strVal val="0-#ppt_w/2"/>
                                          </p:val>
                                        </p:tav>
                                        <p:tav tm="100000">
                                          <p:val>
                                            <p:strVal val="#ppt_x"/>
                                          </p:val>
                                        </p:tav>
                                      </p:tavLst>
                                    </p:anim>
                                    <p:anim calcmode="lin" valueType="num">
                                      <p:cBhvr additive="base">
                                        <p:cTn id="38" dur="75" fill="hold"/>
                                        <p:tgtEl>
                                          <p:spTgt spid="75779">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grpId="0" nodeType="clickEffect">
                                  <p:stCondLst>
                                    <p:cond delay="0"/>
                                  </p:stCondLst>
                                  <p:iterate type="lt">
                                    <p:tmPct val="100000"/>
                                  </p:iterate>
                                  <p:childTnLst>
                                    <p:set>
                                      <p:cBhvr>
                                        <p:cTn id="42" dur="1" fill="hold">
                                          <p:stCondLst>
                                            <p:cond delay="0"/>
                                          </p:stCondLst>
                                        </p:cTn>
                                        <p:tgtEl>
                                          <p:spTgt spid="75780"/>
                                        </p:tgtEl>
                                        <p:attrNameLst>
                                          <p:attrName>style.visibility</p:attrName>
                                        </p:attrNameLst>
                                      </p:cBhvr>
                                      <p:to>
                                        <p:strVal val="visible"/>
                                      </p:to>
                                    </p:set>
                                    <p:anim calcmode="lin" valueType="num">
                                      <p:cBhvr additive="base">
                                        <p:cTn id="43" dur="75" fill="hold"/>
                                        <p:tgtEl>
                                          <p:spTgt spid="75780"/>
                                        </p:tgtEl>
                                        <p:attrNameLst>
                                          <p:attrName>ppt_x</p:attrName>
                                        </p:attrNameLst>
                                      </p:cBhvr>
                                      <p:tavLst>
                                        <p:tav tm="0">
                                          <p:val>
                                            <p:strVal val="0-#ppt_w/2"/>
                                          </p:val>
                                        </p:tav>
                                        <p:tav tm="100000">
                                          <p:val>
                                            <p:strVal val="#ppt_x"/>
                                          </p:val>
                                        </p:tav>
                                      </p:tavLst>
                                    </p:anim>
                                    <p:anim calcmode="lin" valueType="num">
                                      <p:cBhvr additive="base">
                                        <p:cTn id="44" dur="75" fill="hold"/>
                                        <p:tgtEl>
                                          <p:spTgt spid="7578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autoUpdateAnimBg="0"/>
      <p:bldP spid="75780" grpId="0" autoUpdateAnimBg="0"/>
    </p:bld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685800" y="3505200"/>
            <a:ext cx="7924800" cy="1371600"/>
          </a:xfrm>
        </p:spPr>
        <p:txBody>
          <a:bodyPr>
            <a:noAutofit/>
          </a:bodyPr>
          <a:lstStyle/>
          <a:p>
            <a:pPr eaLnBrk="1" fontAlgn="auto" hangingPunct="1">
              <a:spcAft>
                <a:spcPts val="0"/>
              </a:spcAft>
              <a:defRPr/>
            </a:pPr>
            <a:r>
              <a:rPr sz="4800" smtClean="0">
                <a:ln w="3200">
                  <a:solidFill>
                    <a:schemeClr val="bg2">
                      <a:shade val="25000"/>
                      <a:alpha val="25000"/>
                    </a:schemeClr>
                  </a:solidFill>
                  <a:prstDash val="solid"/>
                  <a:round/>
                </a:ln>
                <a:effectLst>
                  <a:innerShdw blurRad="38100" dist="25400" dir="13500000">
                    <a:prstClr val="black">
                      <a:alpha val="70000"/>
                    </a:prstClr>
                  </a:innerShdw>
                </a:effectLst>
              </a:rPr>
              <a:t>Poetry &amp; Active Reading &amp; Discussion Strategies </a:t>
            </a:r>
            <a:endParaRPr sz="4800">
              <a:ln w="3200">
                <a:solidFill>
                  <a:schemeClr val="bg2">
                    <a:shade val="25000"/>
                    <a:alpha val="25000"/>
                  </a:schemeClr>
                </a:solidFill>
                <a:prstDash val="solid"/>
                <a:round/>
              </a:ln>
              <a:effectLst>
                <a:innerShdw blurRad="38100" dist="25400" dir="13500000">
                  <a:prstClr val="black">
                    <a:alpha val="70000"/>
                  </a:prstClr>
                </a:innerShdw>
              </a:effectLst>
            </a:endParaRPr>
          </a:p>
        </p:txBody>
      </p:sp>
      <p:sp>
        <p:nvSpPr>
          <p:cNvPr id="3" name="Text Placeholder 2"/>
          <p:cNvSpPr>
            <a:spLocks noGrp="1"/>
          </p:cNvSpPr>
          <p:nvPr>
            <p:ph type="body" idx="4294967295"/>
          </p:nvPr>
        </p:nvSpPr>
        <p:spPr>
          <a:xfrm>
            <a:off x="685800" y="4959350"/>
            <a:ext cx="7924800" cy="984250"/>
          </a:xfrm>
        </p:spPr>
        <p:txBody>
          <a:bodyPr>
            <a:normAutofit fontScale="92500" lnSpcReduction="20000"/>
          </a:bodyPr>
          <a:lstStyle/>
          <a:p>
            <a:pPr marL="0" indent="0" eaLnBrk="1" fontAlgn="auto" hangingPunct="1">
              <a:spcAft>
                <a:spcPts val="0"/>
              </a:spcAft>
              <a:buFont typeface="Wingdings 2"/>
              <a:buNone/>
              <a:defRPr/>
            </a:pPr>
            <a:r>
              <a:rPr lang="en-US" sz="2000" spc="100" dirty="0" smtClean="0">
                <a:solidFill>
                  <a:schemeClr val="tx2"/>
                </a:solidFill>
              </a:rPr>
              <a:t>Learn to Read </a:t>
            </a:r>
          </a:p>
          <a:p>
            <a:pPr marL="0" indent="0" eaLnBrk="1" fontAlgn="auto" hangingPunct="1">
              <a:spcAft>
                <a:spcPts val="0"/>
              </a:spcAft>
              <a:buFont typeface="Wingdings 2"/>
              <a:buNone/>
              <a:defRPr/>
            </a:pPr>
            <a:r>
              <a:rPr lang="en-US" sz="2000" spc="100" dirty="0" smtClean="0">
                <a:solidFill>
                  <a:schemeClr val="tx2"/>
                </a:solidFill>
              </a:rPr>
              <a:t>a Poem. </a:t>
            </a:r>
          </a:p>
          <a:p>
            <a:pPr marL="0" indent="0" eaLnBrk="1" fontAlgn="auto" hangingPunct="1">
              <a:spcAft>
                <a:spcPts val="0"/>
              </a:spcAft>
              <a:buFont typeface="Wingdings 2"/>
              <a:buNone/>
              <a:defRPr/>
            </a:pPr>
            <a:r>
              <a:rPr lang="en-US" sz="2000" spc="100" dirty="0" smtClean="0">
                <a:solidFill>
                  <a:schemeClr val="tx2"/>
                </a:solidFill>
              </a:rPr>
              <a:t>Well?</a:t>
            </a:r>
            <a:endParaRPr lang="en-US" sz="2000" spc="100" dirty="0">
              <a:solidFill>
                <a:schemeClr val="tx2"/>
              </a:solidFill>
            </a:endParaRPr>
          </a:p>
        </p:txBody>
      </p:sp>
    </p:spTree>
  </p:cSld>
  <p:clrMapOvr>
    <a:masterClrMapping/>
  </p:clrMapOvr>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838200"/>
            <a:ext cx="8229600" cy="6019800"/>
          </a:xfrm>
        </p:spPr>
        <p:txBody>
          <a:bodyPr/>
          <a:lstStyle/>
          <a:p>
            <a:pPr eaLnBrk="1" hangingPunct="1"/>
            <a:endParaRPr lang="en-US" sz="2000" dirty="0" smtClean="0">
              <a:solidFill>
                <a:schemeClr val="bg1"/>
              </a:solidFill>
            </a:endParaRPr>
          </a:p>
          <a:p>
            <a:pPr eaLnBrk="1" hangingPunct="1">
              <a:buFont typeface="Wingdings 2" pitchFamily="18" charset="2"/>
              <a:buNone/>
            </a:pPr>
            <a:r>
              <a:rPr lang="en-US" sz="3500" dirty="0" smtClean="0">
                <a:solidFill>
                  <a:schemeClr val="bg1"/>
                </a:solidFill>
              </a:rPr>
              <a:t>Before you start reading anything: </a:t>
            </a:r>
            <a:endParaRPr lang="en-US" sz="1100" dirty="0" smtClean="0">
              <a:solidFill>
                <a:schemeClr val="bg1"/>
              </a:solidFill>
            </a:endParaRPr>
          </a:p>
          <a:p>
            <a:pPr marL="742950" lvl="1" indent="-285750" eaLnBrk="1" hangingPunct="1"/>
            <a:r>
              <a:rPr lang="en-US" sz="2500" dirty="0" smtClean="0">
                <a:solidFill>
                  <a:schemeClr val="bg1"/>
                </a:solidFill>
              </a:rPr>
              <a:t>Find someone (or more than one person) to read with. </a:t>
            </a:r>
            <a:r>
              <a:rPr lang="en-US" sz="2500" dirty="0" smtClean="0">
                <a:solidFill>
                  <a:schemeClr val="bg1"/>
                </a:solidFill>
              </a:rPr>
              <a:t> This </a:t>
            </a:r>
            <a:r>
              <a:rPr lang="en-US" sz="2500" dirty="0" smtClean="0">
                <a:solidFill>
                  <a:schemeClr val="bg1"/>
                </a:solidFill>
              </a:rPr>
              <a:t>could be a literature circle.</a:t>
            </a:r>
            <a:endParaRPr lang="en-US" sz="1000" dirty="0" smtClean="0">
              <a:solidFill>
                <a:schemeClr val="bg1"/>
              </a:solidFill>
            </a:endParaRPr>
          </a:p>
          <a:p>
            <a:pPr marL="742950" lvl="1" indent="-285750" eaLnBrk="1" hangingPunct="1"/>
            <a:r>
              <a:rPr lang="en-US" sz="2500" dirty="0" smtClean="0">
                <a:solidFill>
                  <a:schemeClr val="bg1"/>
                </a:solidFill>
              </a:rPr>
              <a:t>Have your reader’s notebook or a blank sheet of paper ready. </a:t>
            </a:r>
            <a:endParaRPr lang="en-US" sz="1000" dirty="0" smtClean="0">
              <a:solidFill>
                <a:schemeClr val="bg1"/>
              </a:solidFill>
            </a:endParaRPr>
          </a:p>
          <a:p>
            <a:pPr marL="742950" lvl="1" indent="-285750" eaLnBrk="1" hangingPunct="1"/>
            <a:r>
              <a:rPr lang="en-US" sz="2500" dirty="0" smtClean="0">
                <a:solidFill>
                  <a:schemeClr val="bg1"/>
                </a:solidFill>
              </a:rPr>
              <a:t>Preview the poem - read aloud the first few lines.</a:t>
            </a:r>
          </a:p>
          <a:p>
            <a:pPr marL="742950" lvl="1" indent="-285750" eaLnBrk="1" hangingPunct="1"/>
            <a:r>
              <a:rPr lang="en-US" sz="2500" i="1" dirty="0" smtClean="0">
                <a:solidFill>
                  <a:schemeClr val="bg1"/>
                </a:solidFill>
              </a:rPr>
              <a:t>Listen to the message, Not the Messenger!</a:t>
            </a:r>
          </a:p>
          <a:p>
            <a:pPr marL="1143000" lvl="2" eaLnBrk="1" hangingPunct="1"/>
            <a:r>
              <a:rPr lang="en-US" sz="2200" i="1" dirty="0" smtClean="0">
                <a:solidFill>
                  <a:schemeClr val="bg1"/>
                </a:solidFill>
              </a:rPr>
              <a:t>Forget who wrote it, and what you THINK you know about that person. The author is not the character in the poem.</a:t>
            </a:r>
          </a:p>
          <a:p>
            <a:pPr marL="1143000" lvl="2" eaLnBrk="1" hangingPunct="1"/>
            <a:r>
              <a:rPr lang="en-US" sz="2200" i="1" dirty="0" smtClean="0">
                <a:solidFill>
                  <a:schemeClr val="bg1"/>
                </a:solidFill>
              </a:rPr>
              <a:t>Listen for the message in the poem; what is the poem trying to say?</a:t>
            </a:r>
          </a:p>
        </p:txBody>
      </p:sp>
      <p:sp>
        <p:nvSpPr>
          <p:cNvPr id="131075" name="Text Box 3"/>
          <p:cNvSpPr txBox="1">
            <a:spLocks noChangeArrowheads="1"/>
          </p:cNvSpPr>
          <p:nvPr/>
        </p:nvSpPr>
        <p:spPr bwMode="auto">
          <a:xfrm>
            <a:off x="304800" y="152400"/>
            <a:ext cx="8610600" cy="990600"/>
          </a:xfrm>
          <a:prstGeom prst="rect">
            <a:avLst/>
          </a:prstGeom>
          <a:noFill/>
          <a:ln w="9525">
            <a:noFill/>
            <a:miter lim="800000"/>
            <a:headEnd/>
            <a:tailEnd/>
          </a:ln>
        </p:spPr>
        <p:txBody>
          <a:bodyPr/>
          <a:lstStyle/>
          <a:p>
            <a:pPr>
              <a:spcBef>
                <a:spcPct val="50000"/>
              </a:spcBef>
            </a:pPr>
            <a:r>
              <a:rPr lang="en-US" sz="4000">
                <a:latin typeface="Book Antiqua" pitchFamily="18" charset="0"/>
              </a:rPr>
              <a:t>Active Reading Process for Poetry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anim calcmode="lin" valueType="num">
                                      <p:cBhvr additive="base">
                                        <p:cTn id="1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2" end="2"/>
                                            </p:txEl>
                                          </p:spTgt>
                                        </p:tgtEl>
                                        <p:attrNameLst>
                                          <p:attrName>style.visibility</p:attrName>
                                        </p:attrNameLst>
                                      </p:cBhvr>
                                      <p:to>
                                        <p:strVal val="visible"/>
                                      </p:to>
                                    </p:set>
                                    <p:anim calcmode="lin" valueType="num">
                                      <p:cBhvr additive="base">
                                        <p:cTn id="3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1" end="1"/>
                                            </p:txEl>
                                          </p:spTgt>
                                        </p:tgtEl>
                                        <p:attrNameLst>
                                          <p:attrName>style.visibility</p:attrName>
                                        </p:attrNameLst>
                                      </p:cBhvr>
                                      <p:to>
                                        <p:strVal val="visible"/>
                                      </p:to>
                                    </p:set>
                                    <p:anim calcmode="lin" valueType="num">
                                      <p:cBhvr additive="base">
                                        <p:cTn id="4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838200"/>
            <a:ext cx="8229600" cy="4572000"/>
          </a:xfrm>
        </p:spPr>
        <p:txBody>
          <a:bodyPr/>
          <a:lstStyle/>
          <a:p>
            <a:pPr eaLnBrk="1" hangingPunct="1"/>
            <a:r>
              <a:rPr lang="en-US" sz="3500" dirty="0" smtClean="0">
                <a:solidFill>
                  <a:schemeClr val="bg1"/>
                </a:solidFill>
              </a:rPr>
              <a:t>Part I - 1</a:t>
            </a:r>
            <a:r>
              <a:rPr lang="en-US" sz="3500" baseline="30000" dirty="0" smtClean="0">
                <a:solidFill>
                  <a:schemeClr val="bg1"/>
                </a:solidFill>
              </a:rPr>
              <a:t>st</a:t>
            </a:r>
            <a:r>
              <a:rPr lang="en-US" sz="3500" dirty="0" smtClean="0">
                <a:solidFill>
                  <a:schemeClr val="bg1"/>
                </a:solidFill>
              </a:rPr>
              <a:t> Complete read of the poem</a:t>
            </a:r>
          </a:p>
          <a:p>
            <a:pPr eaLnBrk="1" hangingPunct="1"/>
            <a:endParaRPr lang="en-US" sz="1000" dirty="0" smtClean="0">
              <a:solidFill>
                <a:schemeClr val="bg1"/>
              </a:solidFill>
            </a:endParaRPr>
          </a:p>
          <a:p>
            <a:pPr eaLnBrk="1" hangingPunct="1"/>
            <a:r>
              <a:rPr lang="en-US" sz="3500" dirty="0" smtClean="0">
                <a:solidFill>
                  <a:schemeClr val="bg1"/>
                </a:solidFill>
              </a:rPr>
              <a:t>Part II - Share one thing from your </a:t>
            </a:r>
            <a:r>
              <a:rPr lang="en-US" sz="3500" dirty="0" smtClean="0">
                <a:solidFill>
                  <a:schemeClr val="bg1"/>
                </a:solidFill>
              </a:rPr>
              <a:t>list q</a:t>
            </a:r>
            <a:r>
              <a:rPr lang="en-US" sz="3200" dirty="0" smtClean="0">
                <a:solidFill>
                  <a:schemeClr val="bg1"/>
                </a:solidFill>
              </a:rPr>
              <a:t>uickly </a:t>
            </a:r>
            <a:r>
              <a:rPr lang="en-US" sz="3200" dirty="0" smtClean="0">
                <a:solidFill>
                  <a:schemeClr val="bg1"/>
                </a:solidFill>
              </a:rPr>
              <a:t>around the group</a:t>
            </a:r>
          </a:p>
          <a:p>
            <a:pPr marL="742950" lvl="1" indent="-285750" eaLnBrk="1" hangingPunct="1"/>
            <a:endParaRPr lang="en-US" sz="1000" dirty="0" smtClean="0">
              <a:solidFill>
                <a:schemeClr val="bg1"/>
              </a:solidFill>
            </a:endParaRPr>
          </a:p>
          <a:p>
            <a:pPr eaLnBrk="1" hangingPunct="1"/>
            <a:r>
              <a:rPr lang="en-US" sz="3500" dirty="0" smtClean="0">
                <a:solidFill>
                  <a:schemeClr val="bg1"/>
                </a:solidFill>
              </a:rPr>
              <a:t>Part III - 2</a:t>
            </a:r>
            <a:r>
              <a:rPr lang="en-US" sz="3500" baseline="30000" dirty="0" smtClean="0">
                <a:solidFill>
                  <a:schemeClr val="bg1"/>
                </a:solidFill>
              </a:rPr>
              <a:t>nd</a:t>
            </a:r>
            <a:r>
              <a:rPr lang="en-US" sz="3500" dirty="0" smtClean="0">
                <a:solidFill>
                  <a:schemeClr val="bg1"/>
                </a:solidFill>
              </a:rPr>
              <a:t> complete read of the poem</a:t>
            </a:r>
          </a:p>
          <a:p>
            <a:pPr eaLnBrk="1" hangingPunct="1"/>
            <a:endParaRPr lang="en-US" sz="1000" dirty="0" smtClean="0">
              <a:solidFill>
                <a:schemeClr val="bg1"/>
              </a:solidFill>
            </a:endParaRPr>
          </a:p>
          <a:p>
            <a:pPr eaLnBrk="1" hangingPunct="1"/>
            <a:r>
              <a:rPr lang="en-US" sz="3500" dirty="0" smtClean="0">
                <a:solidFill>
                  <a:schemeClr val="bg1"/>
                </a:solidFill>
              </a:rPr>
              <a:t>Part IV – Share a new thing from your </a:t>
            </a:r>
            <a:r>
              <a:rPr lang="en-US" sz="3500" dirty="0" smtClean="0">
                <a:solidFill>
                  <a:schemeClr val="bg1"/>
                </a:solidFill>
              </a:rPr>
              <a:t>list q</a:t>
            </a:r>
            <a:r>
              <a:rPr lang="en-US" sz="3200" dirty="0" smtClean="0">
                <a:solidFill>
                  <a:schemeClr val="bg1"/>
                </a:solidFill>
              </a:rPr>
              <a:t>uickly </a:t>
            </a:r>
            <a:r>
              <a:rPr lang="en-US" sz="3200" dirty="0" smtClean="0">
                <a:solidFill>
                  <a:schemeClr val="bg1"/>
                </a:solidFill>
              </a:rPr>
              <a:t>around the group</a:t>
            </a:r>
          </a:p>
          <a:p>
            <a:pPr marL="742950" lvl="1" indent="-285750" eaLnBrk="1" hangingPunct="1"/>
            <a:endParaRPr lang="en-US" sz="1000" dirty="0" smtClean="0">
              <a:solidFill>
                <a:schemeClr val="bg1"/>
              </a:solidFill>
            </a:endParaRPr>
          </a:p>
          <a:p>
            <a:pPr eaLnBrk="1" hangingPunct="1"/>
            <a:r>
              <a:rPr lang="en-US" sz="3500" dirty="0" smtClean="0">
                <a:solidFill>
                  <a:schemeClr val="bg1"/>
                </a:solidFill>
              </a:rPr>
              <a:t>Part V – Discuss</a:t>
            </a:r>
          </a:p>
        </p:txBody>
      </p:sp>
      <p:sp>
        <p:nvSpPr>
          <p:cNvPr id="132099" name="Text Box 3"/>
          <p:cNvSpPr txBox="1">
            <a:spLocks noChangeArrowheads="1"/>
          </p:cNvSpPr>
          <p:nvPr/>
        </p:nvSpPr>
        <p:spPr bwMode="auto">
          <a:xfrm>
            <a:off x="304800" y="152400"/>
            <a:ext cx="8610600" cy="990600"/>
          </a:xfrm>
          <a:prstGeom prst="rect">
            <a:avLst/>
          </a:prstGeom>
          <a:noFill/>
          <a:ln w="9525">
            <a:noFill/>
            <a:miter lim="800000"/>
            <a:headEnd/>
            <a:tailEnd/>
          </a:ln>
        </p:spPr>
        <p:txBody>
          <a:bodyPr/>
          <a:lstStyle/>
          <a:p>
            <a:pPr>
              <a:spcBef>
                <a:spcPct val="50000"/>
              </a:spcBef>
            </a:pPr>
            <a:r>
              <a:rPr lang="en-US" sz="4000">
                <a:latin typeface="Book Antiqua" pitchFamily="18" charset="0"/>
              </a:rPr>
              <a:t>Active Reading Process for Poetry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838200"/>
            <a:ext cx="8229600" cy="6019800"/>
          </a:xfrm>
        </p:spPr>
        <p:txBody>
          <a:bodyPr/>
          <a:lstStyle/>
          <a:p>
            <a:pPr algn="ctr" eaLnBrk="1" hangingPunct="1">
              <a:buFont typeface="Wingdings 2" pitchFamily="18" charset="2"/>
              <a:buNone/>
            </a:pPr>
            <a:r>
              <a:rPr lang="en-US" sz="2800" dirty="0" smtClean="0">
                <a:solidFill>
                  <a:schemeClr val="bg1"/>
                </a:solidFill>
              </a:rPr>
              <a:t>Part I - 1</a:t>
            </a:r>
            <a:r>
              <a:rPr lang="en-US" sz="2800" baseline="30000" dirty="0" smtClean="0">
                <a:solidFill>
                  <a:schemeClr val="bg1"/>
                </a:solidFill>
              </a:rPr>
              <a:t>st</a:t>
            </a:r>
            <a:r>
              <a:rPr lang="en-US" sz="2800" dirty="0" smtClean="0">
                <a:solidFill>
                  <a:schemeClr val="bg1"/>
                </a:solidFill>
              </a:rPr>
              <a:t> complete read of the poem</a:t>
            </a:r>
          </a:p>
          <a:p>
            <a:pPr eaLnBrk="1" hangingPunct="1">
              <a:buFont typeface="Wingdings 2" pitchFamily="18" charset="2"/>
              <a:buNone/>
            </a:pPr>
            <a:endParaRPr lang="en-US" sz="800" dirty="0" smtClean="0">
              <a:solidFill>
                <a:schemeClr val="bg1"/>
              </a:solidFill>
            </a:endParaRPr>
          </a:p>
          <a:p>
            <a:pPr eaLnBrk="1" hangingPunct="1"/>
            <a:r>
              <a:rPr lang="en-US" sz="2000" dirty="0" smtClean="0">
                <a:solidFill>
                  <a:schemeClr val="bg1"/>
                </a:solidFill>
              </a:rPr>
              <a:t>The poem is read out loud with everyone listening.</a:t>
            </a:r>
          </a:p>
          <a:p>
            <a:pPr eaLnBrk="1" hangingPunct="1"/>
            <a:r>
              <a:rPr lang="en-US" sz="2000" i="1" u="sng" dirty="0" smtClean="0">
                <a:solidFill>
                  <a:schemeClr val="bg1"/>
                </a:solidFill>
              </a:rPr>
              <a:t>Write down </a:t>
            </a:r>
            <a:r>
              <a:rPr lang="en-US" sz="3200" i="1" u="sng" dirty="0" smtClean="0">
                <a:solidFill>
                  <a:schemeClr val="bg1"/>
                </a:solidFill>
                <a:latin typeface="Chiller" pitchFamily="82" charset="0"/>
              </a:rPr>
              <a:t>quickly</a:t>
            </a:r>
            <a:r>
              <a:rPr lang="en-US" sz="2000" i="1" u="sng" dirty="0" smtClean="0">
                <a:solidFill>
                  <a:schemeClr val="bg1"/>
                </a:solidFill>
              </a:rPr>
              <a:t> anything/everything that pops into your head. </a:t>
            </a:r>
          </a:p>
          <a:p>
            <a:pPr marL="1143000" lvl="2" eaLnBrk="1" hangingPunct="1"/>
            <a:r>
              <a:rPr lang="en-US" sz="2000" dirty="0" smtClean="0">
                <a:solidFill>
                  <a:schemeClr val="bg1"/>
                </a:solidFill>
              </a:rPr>
              <a:t>Visualize the </a:t>
            </a:r>
            <a:r>
              <a:rPr lang="en-US" sz="2000" i="1" u="sng" dirty="0" smtClean="0">
                <a:solidFill>
                  <a:schemeClr val="bg1"/>
                </a:solidFill>
              </a:rPr>
              <a:t>images</a:t>
            </a:r>
            <a:r>
              <a:rPr lang="en-US" sz="2000" dirty="0" smtClean="0">
                <a:solidFill>
                  <a:schemeClr val="bg1"/>
                </a:solidFill>
              </a:rPr>
              <a:t> and Draw </a:t>
            </a:r>
          </a:p>
          <a:p>
            <a:pPr marL="1143000" lvl="2" eaLnBrk="1" hangingPunct="1"/>
            <a:r>
              <a:rPr lang="en-US" sz="2000" dirty="0" smtClean="0">
                <a:solidFill>
                  <a:schemeClr val="bg1"/>
                </a:solidFill>
              </a:rPr>
              <a:t>Think about the </a:t>
            </a:r>
            <a:r>
              <a:rPr lang="en-US" sz="2000" i="1" u="sng" dirty="0" smtClean="0">
                <a:solidFill>
                  <a:schemeClr val="bg1"/>
                </a:solidFill>
              </a:rPr>
              <a:t>words and phrases</a:t>
            </a:r>
          </a:p>
          <a:p>
            <a:pPr marL="1143000" lvl="2" eaLnBrk="1" hangingPunct="1"/>
            <a:r>
              <a:rPr lang="en-US" sz="2000" dirty="0" smtClean="0">
                <a:solidFill>
                  <a:schemeClr val="bg1"/>
                </a:solidFill>
              </a:rPr>
              <a:t>Make </a:t>
            </a:r>
            <a:r>
              <a:rPr lang="en-US" sz="2000" i="1" u="sng" dirty="0" smtClean="0">
                <a:solidFill>
                  <a:schemeClr val="bg1"/>
                </a:solidFill>
              </a:rPr>
              <a:t>connections or allusions</a:t>
            </a:r>
          </a:p>
          <a:p>
            <a:pPr marL="1143000" lvl="2" eaLnBrk="1" hangingPunct="1"/>
            <a:r>
              <a:rPr lang="en-US" sz="2000" dirty="0" smtClean="0">
                <a:solidFill>
                  <a:schemeClr val="bg1"/>
                </a:solidFill>
              </a:rPr>
              <a:t>Make </a:t>
            </a:r>
            <a:r>
              <a:rPr lang="en-US" sz="2000" i="1" u="sng" dirty="0" smtClean="0">
                <a:solidFill>
                  <a:schemeClr val="bg1"/>
                </a:solidFill>
              </a:rPr>
              <a:t>inferences</a:t>
            </a:r>
          </a:p>
          <a:p>
            <a:pPr marL="1143000" lvl="2" eaLnBrk="1" hangingPunct="1"/>
            <a:r>
              <a:rPr lang="en-US" sz="2000" i="1" u="sng" dirty="0" smtClean="0">
                <a:solidFill>
                  <a:schemeClr val="bg1"/>
                </a:solidFill>
              </a:rPr>
              <a:t>Poetic Techniques</a:t>
            </a:r>
          </a:p>
          <a:p>
            <a:pPr marL="1143000" lvl="2" eaLnBrk="1" hangingPunct="1"/>
            <a:r>
              <a:rPr lang="en-US" sz="2000" i="1" u="sng" dirty="0" smtClean="0">
                <a:solidFill>
                  <a:schemeClr val="bg1"/>
                </a:solidFill>
              </a:rPr>
              <a:t>Figurative Language</a:t>
            </a:r>
          </a:p>
          <a:p>
            <a:pPr marL="1143000" lvl="2" eaLnBrk="1" hangingPunct="1"/>
            <a:r>
              <a:rPr lang="en-US" sz="2000" i="1" u="sng" dirty="0" smtClean="0">
                <a:solidFill>
                  <a:schemeClr val="bg1"/>
                </a:solidFill>
              </a:rPr>
              <a:t>Plot </a:t>
            </a:r>
            <a:r>
              <a:rPr lang="en-US" sz="2000" i="1" u="sng" dirty="0" smtClean="0">
                <a:solidFill>
                  <a:schemeClr val="bg1"/>
                </a:solidFill>
              </a:rPr>
              <a:t>Elements</a:t>
            </a:r>
          </a:p>
          <a:p>
            <a:pPr marL="411162" eaLnBrk="1" hangingPunct="1"/>
            <a:r>
              <a:rPr lang="en-US" sz="2800" i="1" u="sng" dirty="0" smtClean="0">
                <a:solidFill>
                  <a:schemeClr val="bg1"/>
                </a:solidFill>
              </a:rPr>
              <a:t>Try to answer these questions</a:t>
            </a:r>
          </a:p>
          <a:p>
            <a:pPr marL="777875" lvl="1" eaLnBrk="1" hangingPunct="1"/>
            <a:r>
              <a:rPr lang="en-US" i="1" u="sng" dirty="0" smtClean="0">
                <a:solidFill>
                  <a:schemeClr val="bg1"/>
                </a:solidFill>
              </a:rPr>
              <a:t>“What </a:t>
            </a:r>
            <a:r>
              <a:rPr lang="en-US" i="1" u="sng" dirty="0" smtClean="0">
                <a:solidFill>
                  <a:schemeClr val="bg1"/>
                </a:solidFill>
              </a:rPr>
              <a:t>do you notice about this poem so far</a:t>
            </a:r>
            <a:r>
              <a:rPr lang="en-US" i="1" u="sng" dirty="0" smtClean="0">
                <a:solidFill>
                  <a:schemeClr val="bg1"/>
                </a:solidFill>
              </a:rPr>
              <a:t>?”</a:t>
            </a:r>
          </a:p>
          <a:p>
            <a:pPr marL="777875" lvl="1" eaLnBrk="1" hangingPunct="1"/>
            <a:r>
              <a:rPr lang="en-US" i="1" u="sng" dirty="0" smtClean="0">
                <a:solidFill>
                  <a:schemeClr val="bg1"/>
                </a:solidFill>
              </a:rPr>
              <a:t>“</a:t>
            </a:r>
            <a:r>
              <a:rPr lang="en-US" i="1" u="sng" dirty="0" smtClean="0">
                <a:solidFill>
                  <a:schemeClr val="bg1"/>
                </a:solidFill>
              </a:rPr>
              <a:t>What is this poem about?”</a:t>
            </a:r>
            <a:endParaRPr lang="en-US" i="1" u="sng" dirty="0" smtClean="0">
              <a:solidFill>
                <a:schemeClr val="bg1"/>
              </a:solidFill>
            </a:endParaRPr>
          </a:p>
        </p:txBody>
      </p:sp>
      <p:sp>
        <p:nvSpPr>
          <p:cNvPr id="133123" name="Text Box 3"/>
          <p:cNvSpPr txBox="1">
            <a:spLocks noChangeArrowheads="1"/>
          </p:cNvSpPr>
          <p:nvPr/>
        </p:nvSpPr>
        <p:spPr bwMode="auto">
          <a:xfrm>
            <a:off x="304800" y="152400"/>
            <a:ext cx="8610600" cy="990600"/>
          </a:xfrm>
          <a:prstGeom prst="rect">
            <a:avLst/>
          </a:prstGeom>
          <a:noFill/>
          <a:ln w="9525">
            <a:noFill/>
            <a:miter lim="800000"/>
            <a:headEnd/>
            <a:tailEnd/>
          </a:ln>
        </p:spPr>
        <p:txBody>
          <a:bodyPr/>
          <a:lstStyle/>
          <a:p>
            <a:pPr>
              <a:spcBef>
                <a:spcPct val="50000"/>
              </a:spcBef>
            </a:pPr>
            <a:r>
              <a:rPr lang="en-US" sz="4000">
                <a:latin typeface="Book Antiqua" pitchFamily="18" charset="0"/>
              </a:rPr>
              <a:t>Active Reading Process for Poetry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838200"/>
            <a:ext cx="8229600" cy="4953000"/>
          </a:xfrm>
        </p:spPr>
        <p:txBody>
          <a:bodyPr/>
          <a:lstStyle/>
          <a:p>
            <a:pPr algn="ctr" eaLnBrk="1" hangingPunct="1">
              <a:buFont typeface="Wingdings 2" pitchFamily="18" charset="2"/>
              <a:buNone/>
            </a:pPr>
            <a:r>
              <a:rPr lang="en-US" sz="3500" dirty="0" smtClean="0">
                <a:solidFill>
                  <a:schemeClr val="bg1"/>
                </a:solidFill>
              </a:rPr>
              <a:t>Part II - Share one thing from your list</a:t>
            </a:r>
          </a:p>
          <a:p>
            <a:pPr marL="742950" lvl="1" indent="-285750" eaLnBrk="1" hangingPunct="1"/>
            <a:endParaRPr lang="en-US" sz="1000" dirty="0" smtClean="0">
              <a:solidFill>
                <a:schemeClr val="bg1"/>
              </a:solidFill>
            </a:endParaRPr>
          </a:p>
          <a:p>
            <a:pPr marL="742950" lvl="1" indent="-285750" eaLnBrk="1" hangingPunct="1"/>
            <a:r>
              <a:rPr lang="en-US" sz="3000" i="1" u="sng" dirty="0" smtClean="0">
                <a:solidFill>
                  <a:schemeClr val="bg1"/>
                </a:solidFill>
              </a:rPr>
              <a:t>Read</a:t>
            </a:r>
            <a:r>
              <a:rPr lang="en-US" sz="3000" dirty="0" smtClean="0">
                <a:solidFill>
                  <a:schemeClr val="bg1"/>
                </a:solidFill>
              </a:rPr>
              <a:t> one thing you wrote down - </a:t>
            </a:r>
            <a:r>
              <a:rPr lang="en-US" sz="3000" i="1" u="sng" dirty="0" smtClean="0">
                <a:solidFill>
                  <a:schemeClr val="bg1"/>
                </a:solidFill>
              </a:rPr>
              <a:t>the best example of something related to the poem</a:t>
            </a:r>
            <a:r>
              <a:rPr lang="en-US" sz="3000" dirty="0" smtClean="0">
                <a:solidFill>
                  <a:schemeClr val="bg1"/>
                </a:solidFill>
              </a:rPr>
              <a:t>.</a:t>
            </a:r>
          </a:p>
          <a:p>
            <a:pPr marL="742950" lvl="1" indent="-285750" eaLnBrk="1" hangingPunct="1"/>
            <a:r>
              <a:rPr lang="en-US" sz="3000" dirty="0" smtClean="0">
                <a:solidFill>
                  <a:schemeClr val="bg1"/>
                </a:solidFill>
              </a:rPr>
              <a:t>If you have not written anything down, then </a:t>
            </a:r>
            <a:r>
              <a:rPr lang="en-US" sz="3000" i="1" u="sng" dirty="0" smtClean="0">
                <a:solidFill>
                  <a:schemeClr val="bg1"/>
                </a:solidFill>
              </a:rPr>
              <a:t>write down something(s) you hear</a:t>
            </a:r>
            <a:r>
              <a:rPr lang="en-US" sz="3000" dirty="0" smtClean="0">
                <a:solidFill>
                  <a:schemeClr val="bg1"/>
                </a:solidFill>
              </a:rPr>
              <a:t>.</a:t>
            </a:r>
          </a:p>
          <a:p>
            <a:pPr marL="742950" lvl="1" indent="-285750" eaLnBrk="1" hangingPunct="1"/>
            <a:r>
              <a:rPr lang="en-US" sz="3000" dirty="0" smtClean="0">
                <a:solidFill>
                  <a:schemeClr val="bg1"/>
                </a:solidFill>
              </a:rPr>
              <a:t>Try to </a:t>
            </a:r>
            <a:r>
              <a:rPr lang="en-US" sz="3000" i="1" u="sng" dirty="0" smtClean="0">
                <a:solidFill>
                  <a:schemeClr val="bg1"/>
                </a:solidFill>
              </a:rPr>
              <a:t>figure out the topic, theme.</a:t>
            </a:r>
            <a:endParaRPr lang="en-US" sz="3000" dirty="0" smtClean="0">
              <a:solidFill>
                <a:schemeClr val="bg1"/>
              </a:solidFill>
            </a:endParaRPr>
          </a:p>
          <a:p>
            <a:pPr marL="742950" lvl="1" indent="-285750" eaLnBrk="1" hangingPunct="1"/>
            <a:r>
              <a:rPr lang="en-US" sz="3000" dirty="0" smtClean="0">
                <a:solidFill>
                  <a:schemeClr val="bg1"/>
                </a:solidFill>
              </a:rPr>
              <a:t>Make </a:t>
            </a:r>
            <a:r>
              <a:rPr lang="en-US" sz="3000" i="1" u="sng" dirty="0" smtClean="0">
                <a:solidFill>
                  <a:schemeClr val="bg1"/>
                </a:solidFill>
              </a:rPr>
              <a:t>inferences.</a:t>
            </a:r>
          </a:p>
          <a:p>
            <a:pPr marL="742950" lvl="1" indent="-285750" eaLnBrk="1" hangingPunct="1"/>
            <a:r>
              <a:rPr lang="en-US" sz="3000" i="1" u="sng" dirty="0" smtClean="0">
                <a:solidFill>
                  <a:schemeClr val="bg1"/>
                </a:solidFill>
              </a:rPr>
              <a:t>Identify Poetic Techniques/Figurative Language</a:t>
            </a:r>
          </a:p>
          <a:p>
            <a:pPr marL="742950" lvl="1" indent="-285750" eaLnBrk="1" hangingPunct="1"/>
            <a:endParaRPr lang="en-US" sz="3000" dirty="0" smtClean="0">
              <a:solidFill>
                <a:schemeClr val="bg1"/>
              </a:solidFill>
            </a:endParaRPr>
          </a:p>
          <a:p>
            <a:pPr marL="742950" lvl="1" indent="-285750" eaLnBrk="1" hangingPunct="1"/>
            <a:endParaRPr lang="en-US" sz="2500" dirty="0" smtClean="0">
              <a:solidFill>
                <a:schemeClr val="bg1"/>
              </a:solidFill>
            </a:endParaRPr>
          </a:p>
        </p:txBody>
      </p:sp>
      <p:sp>
        <p:nvSpPr>
          <p:cNvPr id="134147" name="Text Box 3"/>
          <p:cNvSpPr txBox="1">
            <a:spLocks noChangeArrowheads="1"/>
          </p:cNvSpPr>
          <p:nvPr/>
        </p:nvSpPr>
        <p:spPr bwMode="auto">
          <a:xfrm>
            <a:off x="304800" y="152400"/>
            <a:ext cx="8610600" cy="990600"/>
          </a:xfrm>
          <a:prstGeom prst="rect">
            <a:avLst/>
          </a:prstGeom>
          <a:noFill/>
          <a:ln w="9525">
            <a:noFill/>
            <a:miter lim="800000"/>
            <a:headEnd/>
            <a:tailEnd/>
          </a:ln>
        </p:spPr>
        <p:txBody>
          <a:bodyPr/>
          <a:lstStyle/>
          <a:p>
            <a:pPr>
              <a:spcBef>
                <a:spcPct val="50000"/>
              </a:spcBef>
            </a:pPr>
            <a:r>
              <a:rPr lang="en-US" sz="4000">
                <a:latin typeface="Book Antiqua" pitchFamily="18" charset="0"/>
              </a:rPr>
              <a:t>Active Reading Process for Poetry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 calcmode="lin" valueType="num">
                                      <p:cBhvr additive="base">
                                        <p:cTn id="37"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381000" y="685800"/>
            <a:ext cx="8229600" cy="5867400"/>
          </a:xfrm>
        </p:spPr>
        <p:txBody>
          <a:bodyPr/>
          <a:lstStyle/>
          <a:p>
            <a:pPr marL="495300" indent="-495300" algn="ctr" eaLnBrk="1" hangingPunct="1">
              <a:buFont typeface="Wingdings 2" pitchFamily="18" charset="2"/>
              <a:buNone/>
            </a:pPr>
            <a:r>
              <a:rPr lang="en-US" sz="3500" dirty="0" smtClean="0">
                <a:solidFill>
                  <a:schemeClr val="bg1"/>
                </a:solidFill>
              </a:rPr>
              <a:t>Part III - 2</a:t>
            </a:r>
            <a:r>
              <a:rPr lang="en-US" sz="3500" baseline="30000" dirty="0" smtClean="0">
                <a:solidFill>
                  <a:schemeClr val="bg1"/>
                </a:solidFill>
              </a:rPr>
              <a:t>nd</a:t>
            </a:r>
            <a:r>
              <a:rPr lang="en-US" sz="3500" dirty="0" smtClean="0">
                <a:solidFill>
                  <a:schemeClr val="bg1"/>
                </a:solidFill>
              </a:rPr>
              <a:t> complete read of the poem</a:t>
            </a:r>
          </a:p>
          <a:p>
            <a:pPr marL="495300" indent="-495300" eaLnBrk="1" hangingPunct="1"/>
            <a:r>
              <a:rPr lang="en-US" sz="2400" dirty="0" smtClean="0">
                <a:solidFill>
                  <a:schemeClr val="bg1"/>
                </a:solidFill>
              </a:rPr>
              <a:t>AGAIN, the poem is read out loud with everyone listening.</a:t>
            </a:r>
          </a:p>
          <a:p>
            <a:pPr marL="495300" indent="-495300" eaLnBrk="1" hangingPunct="1"/>
            <a:r>
              <a:rPr lang="en-US" sz="2000" dirty="0" smtClean="0">
                <a:solidFill>
                  <a:schemeClr val="bg1"/>
                </a:solidFill>
              </a:rPr>
              <a:t>Write down </a:t>
            </a:r>
            <a:r>
              <a:rPr lang="en-US" sz="2000" i="1" u="sng" dirty="0" smtClean="0">
                <a:solidFill>
                  <a:schemeClr val="bg1"/>
                </a:solidFill>
                <a:latin typeface="Bookman Old Style" pitchFamily="18" charset="0"/>
              </a:rPr>
              <a:t>quickly</a:t>
            </a:r>
            <a:r>
              <a:rPr lang="en-US" sz="2000" dirty="0" smtClean="0">
                <a:solidFill>
                  <a:schemeClr val="bg1"/>
                </a:solidFill>
              </a:rPr>
              <a:t> anything/everything that pops into your head. </a:t>
            </a:r>
          </a:p>
          <a:p>
            <a:pPr marL="1314450" lvl="2" indent="-400050" eaLnBrk="1" hangingPunct="1"/>
            <a:r>
              <a:rPr lang="en-US" sz="2700" dirty="0" smtClean="0">
                <a:solidFill>
                  <a:schemeClr val="bg1"/>
                </a:solidFill>
              </a:rPr>
              <a:t>Visualize the </a:t>
            </a:r>
            <a:r>
              <a:rPr lang="en-US" sz="2700" i="1" u="sng" dirty="0" smtClean="0">
                <a:solidFill>
                  <a:schemeClr val="bg1"/>
                </a:solidFill>
              </a:rPr>
              <a:t>images</a:t>
            </a:r>
            <a:r>
              <a:rPr lang="en-US" sz="2700" dirty="0" smtClean="0">
                <a:solidFill>
                  <a:schemeClr val="bg1"/>
                </a:solidFill>
              </a:rPr>
              <a:t> and Draw </a:t>
            </a:r>
          </a:p>
          <a:p>
            <a:pPr marL="1314450" lvl="2" indent="-400050" eaLnBrk="1" hangingPunct="1"/>
            <a:r>
              <a:rPr lang="en-US" sz="2700" dirty="0" smtClean="0">
                <a:solidFill>
                  <a:schemeClr val="bg1"/>
                </a:solidFill>
              </a:rPr>
              <a:t>Think about the </a:t>
            </a:r>
            <a:r>
              <a:rPr lang="en-US" sz="2700" i="1" u="sng" dirty="0" smtClean="0">
                <a:solidFill>
                  <a:schemeClr val="bg1"/>
                </a:solidFill>
              </a:rPr>
              <a:t>words and phrases</a:t>
            </a:r>
          </a:p>
          <a:p>
            <a:pPr marL="1314450" lvl="2" indent="-400050" eaLnBrk="1" hangingPunct="1"/>
            <a:r>
              <a:rPr lang="en-US" sz="2700" dirty="0" smtClean="0">
                <a:solidFill>
                  <a:schemeClr val="bg1"/>
                </a:solidFill>
              </a:rPr>
              <a:t>Make </a:t>
            </a:r>
            <a:r>
              <a:rPr lang="en-US" sz="2700" i="1" u="sng" dirty="0" smtClean="0">
                <a:solidFill>
                  <a:schemeClr val="bg1"/>
                </a:solidFill>
              </a:rPr>
              <a:t>connections or allusions</a:t>
            </a:r>
          </a:p>
          <a:p>
            <a:pPr marL="1314450" lvl="2" indent="-400050" eaLnBrk="1" hangingPunct="1"/>
            <a:r>
              <a:rPr lang="en-US" sz="2700" dirty="0" smtClean="0">
                <a:solidFill>
                  <a:schemeClr val="bg1"/>
                </a:solidFill>
              </a:rPr>
              <a:t>Make </a:t>
            </a:r>
            <a:r>
              <a:rPr lang="en-US" sz="2700" i="1" u="sng" dirty="0" smtClean="0">
                <a:solidFill>
                  <a:schemeClr val="bg1"/>
                </a:solidFill>
              </a:rPr>
              <a:t>inferences</a:t>
            </a:r>
          </a:p>
          <a:p>
            <a:pPr marL="1314450" lvl="2" indent="-400050" eaLnBrk="1" hangingPunct="1"/>
            <a:r>
              <a:rPr lang="en-US" sz="2700" i="1" u="sng" dirty="0" smtClean="0">
                <a:solidFill>
                  <a:schemeClr val="bg1"/>
                </a:solidFill>
              </a:rPr>
              <a:t>Poetic Techniques</a:t>
            </a:r>
          </a:p>
          <a:p>
            <a:pPr marL="1314450" lvl="2" indent="-400050" eaLnBrk="1" hangingPunct="1"/>
            <a:r>
              <a:rPr lang="en-US" sz="2700" i="1" u="sng" dirty="0" smtClean="0">
                <a:solidFill>
                  <a:schemeClr val="bg1"/>
                </a:solidFill>
              </a:rPr>
              <a:t>Figurative Language</a:t>
            </a:r>
          </a:p>
          <a:p>
            <a:pPr marL="1314450" lvl="2" indent="-400050" eaLnBrk="1" hangingPunct="1"/>
            <a:r>
              <a:rPr lang="en-US" sz="2700" i="1" u="sng" dirty="0" smtClean="0">
                <a:solidFill>
                  <a:schemeClr val="bg1"/>
                </a:solidFill>
              </a:rPr>
              <a:t>Plot Elements</a:t>
            </a:r>
          </a:p>
          <a:p>
            <a:pPr marL="1314450" lvl="2" indent="-400050" eaLnBrk="1" hangingPunct="1"/>
            <a:r>
              <a:rPr lang="en-US" sz="2700" dirty="0" smtClean="0">
                <a:solidFill>
                  <a:schemeClr val="bg1"/>
                </a:solidFill>
              </a:rPr>
              <a:t>Now that you wrote all of the notes for this step, realize that it’s the same as Step I.</a:t>
            </a:r>
          </a:p>
        </p:txBody>
      </p:sp>
      <p:sp>
        <p:nvSpPr>
          <p:cNvPr id="135171" name="Text Box 3"/>
          <p:cNvSpPr txBox="1">
            <a:spLocks noChangeArrowheads="1"/>
          </p:cNvSpPr>
          <p:nvPr/>
        </p:nvSpPr>
        <p:spPr bwMode="auto">
          <a:xfrm>
            <a:off x="304800" y="0"/>
            <a:ext cx="8610600" cy="990600"/>
          </a:xfrm>
          <a:prstGeom prst="rect">
            <a:avLst/>
          </a:prstGeom>
          <a:noFill/>
          <a:ln w="9525">
            <a:noFill/>
            <a:miter lim="800000"/>
            <a:headEnd/>
            <a:tailEnd/>
          </a:ln>
        </p:spPr>
        <p:txBody>
          <a:bodyPr/>
          <a:lstStyle/>
          <a:p>
            <a:pPr>
              <a:spcBef>
                <a:spcPct val="50000"/>
              </a:spcBef>
            </a:pPr>
            <a:r>
              <a:rPr lang="en-US" sz="4000">
                <a:latin typeface="Book Antiqua" pitchFamily="18" charset="0"/>
              </a:rPr>
              <a:t>Active Reading Process for Poetry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838200"/>
            <a:ext cx="8229600" cy="4572000"/>
          </a:xfrm>
        </p:spPr>
        <p:txBody>
          <a:bodyPr/>
          <a:lstStyle/>
          <a:p>
            <a:pPr eaLnBrk="1" hangingPunct="1">
              <a:buFont typeface="Wingdings 2" pitchFamily="18" charset="2"/>
              <a:buNone/>
            </a:pPr>
            <a:r>
              <a:rPr lang="en-US" sz="3500" dirty="0" smtClean="0">
                <a:solidFill>
                  <a:schemeClr val="bg1"/>
                </a:solidFill>
              </a:rPr>
              <a:t>Part IV - Share a new thing from your list</a:t>
            </a:r>
          </a:p>
          <a:p>
            <a:pPr marL="742950" lvl="1" indent="-285750" eaLnBrk="1" hangingPunct="1"/>
            <a:endParaRPr lang="en-US" sz="1000" dirty="0" smtClean="0">
              <a:solidFill>
                <a:schemeClr val="bg1"/>
              </a:solidFill>
            </a:endParaRPr>
          </a:p>
          <a:p>
            <a:pPr marL="742950" lvl="1" indent="-285750" eaLnBrk="1" hangingPunct="1"/>
            <a:r>
              <a:rPr lang="en-US" sz="2500" i="1" u="sng" dirty="0" smtClean="0">
                <a:solidFill>
                  <a:schemeClr val="bg1"/>
                </a:solidFill>
              </a:rPr>
              <a:t>Read one new thing</a:t>
            </a:r>
            <a:r>
              <a:rPr lang="en-US" sz="2500" dirty="0" smtClean="0">
                <a:solidFill>
                  <a:schemeClr val="bg1"/>
                </a:solidFill>
              </a:rPr>
              <a:t> - the best example of something related to the poem.</a:t>
            </a:r>
          </a:p>
          <a:p>
            <a:pPr marL="742950" lvl="1" indent="-285750" eaLnBrk="1" hangingPunct="1"/>
            <a:endParaRPr lang="en-US" sz="2500" dirty="0" smtClean="0">
              <a:solidFill>
                <a:schemeClr val="bg1"/>
              </a:solidFill>
            </a:endParaRPr>
          </a:p>
          <a:p>
            <a:pPr marL="742950" lvl="1" indent="-285750" eaLnBrk="1" hangingPunct="1"/>
            <a:r>
              <a:rPr lang="en-US" sz="2500" dirty="0" smtClean="0">
                <a:solidFill>
                  <a:schemeClr val="bg1"/>
                </a:solidFill>
              </a:rPr>
              <a:t>If you have not written anything down, then </a:t>
            </a:r>
            <a:r>
              <a:rPr lang="en-US" sz="2500" i="1" u="sng" dirty="0" smtClean="0">
                <a:solidFill>
                  <a:schemeClr val="bg1"/>
                </a:solidFill>
              </a:rPr>
              <a:t>write down something(s) you hear</a:t>
            </a:r>
            <a:r>
              <a:rPr lang="en-US" sz="2500" dirty="0" smtClean="0">
                <a:solidFill>
                  <a:schemeClr val="bg1"/>
                </a:solidFill>
              </a:rPr>
              <a:t>.</a:t>
            </a:r>
          </a:p>
          <a:p>
            <a:pPr marL="742950" lvl="1" indent="-285750" eaLnBrk="1" hangingPunct="1"/>
            <a:endParaRPr lang="en-US" sz="2500" dirty="0" smtClean="0">
              <a:solidFill>
                <a:schemeClr val="bg1"/>
              </a:solidFill>
            </a:endParaRPr>
          </a:p>
          <a:p>
            <a:pPr marL="742950" lvl="1" indent="-285750" eaLnBrk="1" hangingPunct="1"/>
            <a:r>
              <a:rPr lang="en-US" sz="2500" dirty="0" smtClean="0">
                <a:solidFill>
                  <a:schemeClr val="bg1"/>
                </a:solidFill>
              </a:rPr>
              <a:t>Try to </a:t>
            </a:r>
            <a:r>
              <a:rPr lang="en-US" sz="2500" b="1" i="1" u="sng" dirty="0" smtClean="0">
                <a:solidFill>
                  <a:schemeClr val="bg1"/>
                </a:solidFill>
              </a:rPr>
              <a:t>figure out the topic, subject and theme</a:t>
            </a:r>
            <a:r>
              <a:rPr lang="en-US" sz="2500" dirty="0" smtClean="0">
                <a:solidFill>
                  <a:schemeClr val="bg1"/>
                </a:solidFill>
              </a:rPr>
              <a:t>, in the poem.</a:t>
            </a:r>
            <a:endParaRPr lang="en-US" sz="3500" dirty="0" smtClean="0">
              <a:solidFill>
                <a:schemeClr val="bg1"/>
              </a:solidFill>
            </a:endParaRPr>
          </a:p>
        </p:txBody>
      </p:sp>
      <p:sp>
        <p:nvSpPr>
          <p:cNvPr id="136195" name="Text Box 3"/>
          <p:cNvSpPr txBox="1">
            <a:spLocks noChangeArrowheads="1"/>
          </p:cNvSpPr>
          <p:nvPr/>
        </p:nvSpPr>
        <p:spPr bwMode="auto">
          <a:xfrm>
            <a:off x="304800" y="152400"/>
            <a:ext cx="8610600" cy="990600"/>
          </a:xfrm>
          <a:prstGeom prst="rect">
            <a:avLst/>
          </a:prstGeom>
          <a:noFill/>
          <a:ln w="9525">
            <a:noFill/>
            <a:miter lim="800000"/>
            <a:headEnd/>
            <a:tailEnd/>
          </a:ln>
        </p:spPr>
        <p:txBody>
          <a:bodyPr/>
          <a:lstStyle/>
          <a:p>
            <a:pPr>
              <a:spcBef>
                <a:spcPct val="50000"/>
              </a:spcBef>
            </a:pPr>
            <a:r>
              <a:rPr lang="en-US" sz="4000">
                <a:latin typeface="Book Antiqua" pitchFamily="18" charset="0"/>
              </a:rPr>
              <a:t>Active Reading Process for Poetry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990600" y="457200"/>
            <a:ext cx="7772400" cy="1143000"/>
          </a:xfrm>
          <a:prstGeom prst="rect">
            <a:avLst/>
          </a:prstGeom>
          <a:noFill/>
          <a:ln w="9525">
            <a:noFill/>
            <a:miter lim="800000"/>
            <a:headEnd/>
            <a:tailEnd/>
          </a:ln>
        </p:spPr>
        <p:txBody>
          <a:bodyPr anchor="ctr"/>
          <a:lstStyle/>
          <a:p>
            <a:pPr algn="ctr"/>
            <a:r>
              <a:rPr lang="en-US" sz="4400">
                <a:solidFill>
                  <a:schemeClr val="tx2"/>
                </a:solidFill>
              </a:rPr>
              <a:t>ASSONANCE cont.</a:t>
            </a:r>
          </a:p>
        </p:txBody>
      </p:sp>
      <p:sp>
        <p:nvSpPr>
          <p:cNvPr id="14339" name="Rectangle 3"/>
          <p:cNvSpPr>
            <a:spLocks noChangeArrowheads="1"/>
          </p:cNvSpPr>
          <p:nvPr/>
        </p:nvSpPr>
        <p:spPr bwMode="auto">
          <a:xfrm>
            <a:off x="228600" y="1371600"/>
            <a:ext cx="8534400" cy="5105400"/>
          </a:xfrm>
          <a:prstGeom prst="rect">
            <a:avLst/>
          </a:prstGeom>
          <a:noFill/>
          <a:ln w="9525">
            <a:noFill/>
            <a:miter lim="800000"/>
            <a:headEnd/>
            <a:tailEnd/>
          </a:ln>
        </p:spPr>
        <p:txBody>
          <a:bodyPr/>
          <a:lstStyle/>
          <a:p>
            <a:pPr marL="342900" indent="-342900">
              <a:spcBef>
                <a:spcPct val="20000"/>
              </a:spcBef>
              <a:defRPr/>
            </a:pPr>
            <a:r>
              <a:rPr lang="en-US" sz="3200" dirty="0">
                <a:latin typeface="Arial" charset="0"/>
              </a:rPr>
              <a:t>Examples of ASSONANCE</a:t>
            </a:r>
            <a:r>
              <a:rPr lang="en-US" sz="3200" dirty="0" smtClean="0">
                <a:latin typeface="Arial" charset="0"/>
              </a:rPr>
              <a:t>:</a:t>
            </a:r>
          </a:p>
          <a:p>
            <a:pPr marL="342900" indent="-342900">
              <a:spcBef>
                <a:spcPct val="20000"/>
              </a:spcBef>
              <a:defRPr/>
            </a:pPr>
            <a:r>
              <a:rPr lang="en-US" sz="3200" dirty="0" smtClean="0">
                <a:latin typeface="Arial" charset="0"/>
              </a:rPr>
              <a:t>“</a:t>
            </a:r>
            <a:r>
              <a:rPr lang="en-US" sz="3200" dirty="0">
                <a:latin typeface="Arial" charset="0"/>
              </a:rPr>
              <a:t>Sl</a:t>
            </a:r>
            <a:r>
              <a:rPr lang="en-US" sz="3200" dirty="0">
                <a:solidFill>
                  <a:srgbClr val="C00000"/>
                </a:solidFill>
                <a:latin typeface="Arial" charset="0"/>
              </a:rPr>
              <a:t>o</a:t>
            </a:r>
            <a:r>
              <a:rPr lang="en-US" sz="3200" dirty="0">
                <a:latin typeface="Arial" charset="0"/>
              </a:rPr>
              <a:t>w the l</a:t>
            </a:r>
            <a:r>
              <a:rPr lang="en-US" sz="3200" dirty="0">
                <a:solidFill>
                  <a:srgbClr val="C00000"/>
                </a:solidFill>
                <a:latin typeface="Arial" charset="0"/>
              </a:rPr>
              <a:t>o</a:t>
            </a:r>
            <a:r>
              <a:rPr lang="en-US" sz="3200" dirty="0">
                <a:latin typeface="Arial" charset="0"/>
              </a:rPr>
              <a:t>w gradual m</a:t>
            </a:r>
            <a:r>
              <a:rPr lang="en-US" sz="3200" dirty="0">
                <a:solidFill>
                  <a:srgbClr val="C00000"/>
                </a:solidFill>
                <a:latin typeface="Arial" charset="0"/>
              </a:rPr>
              <a:t>o</a:t>
            </a:r>
            <a:r>
              <a:rPr lang="en-US" sz="3200" dirty="0">
                <a:latin typeface="Arial" charset="0"/>
              </a:rPr>
              <a:t>an came in </a:t>
            </a:r>
            <a:r>
              <a:rPr lang="en-US" sz="3200" dirty="0" smtClean="0">
                <a:latin typeface="Arial" charset="0"/>
              </a:rPr>
              <a:t>the sn</a:t>
            </a:r>
            <a:r>
              <a:rPr lang="en-US" sz="3200" dirty="0" smtClean="0">
                <a:solidFill>
                  <a:srgbClr val="C00000"/>
                </a:solidFill>
                <a:latin typeface="Arial" charset="0"/>
              </a:rPr>
              <a:t>o</a:t>
            </a:r>
            <a:r>
              <a:rPr lang="en-US" sz="3200" dirty="0" smtClean="0">
                <a:latin typeface="Arial" charset="0"/>
              </a:rPr>
              <a:t>wing</a:t>
            </a:r>
            <a:r>
              <a:rPr lang="en-US" sz="3200" dirty="0">
                <a:latin typeface="Arial" charset="0"/>
              </a:rPr>
              <a:t>.”</a:t>
            </a:r>
          </a:p>
          <a:p>
            <a:pPr marL="342900" indent="-342900" algn="r">
              <a:spcBef>
                <a:spcPct val="20000"/>
              </a:spcBef>
              <a:buFontTx/>
              <a:buChar char="-"/>
              <a:defRPr/>
            </a:pPr>
            <a:r>
              <a:rPr lang="en-US" sz="3200" dirty="0">
                <a:latin typeface="Arial" charset="0"/>
              </a:rPr>
              <a:t>John Masefield</a:t>
            </a:r>
          </a:p>
          <a:p>
            <a:pPr marL="342900" indent="-342900" algn="ctr">
              <a:spcBef>
                <a:spcPct val="20000"/>
              </a:spcBef>
              <a:defRPr/>
            </a:pPr>
            <a:endParaRPr lang="en-US" sz="3200" dirty="0">
              <a:latin typeface="Arial" charset="0"/>
            </a:endParaRPr>
          </a:p>
          <a:p>
            <a:pPr marL="342900" indent="-342900" algn="ctr">
              <a:spcBef>
                <a:spcPct val="20000"/>
              </a:spcBef>
              <a:defRPr/>
            </a:pPr>
            <a:r>
              <a:rPr lang="en-US" sz="3200" dirty="0">
                <a:latin typeface="Arial" charset="0"/>
              </a:rPr>
              <a:t>“Shall </a:t>
            </a:r>
            <a:r>
              <a:rPr lang="en-US" sz="3200" dirty="0">
                <a:solidFill>
                  <a:srgbClr val="C00000"/>
                </a:solidFill>
                <a:latin typeface="Arial" charset="0"/>
              </a:rPr>
              <a:t>e</a:t>
            </a:r>
            <a:r>
              <a:rPr lang="en-US" sz="3200" dirty="0">
                <a:latin typeface="Arial" charset="0"/>
              </a:rPr>
              <a:t>ver m</a:t>
            </a:r>
            <a:r>
              <a:rPr lang="en-US" sz="3200" dirty="0">
                <a:solidFill>
                  <a:schemeClr val="accent4">
                    <a:lumMod val="75000"/>
                  </a:schemeClr>
                </a:solidFill>
                <a:latin typeface="Arial" charset="0"/>
              </a:rPr>
              <a:t>e</a:t>
            </a:r>
            <a:r>
              <a:rPr lang="en-US" sz="3200" dirty="0">
                <a:latin typeface="Arial" charset="0"/>
              </a:rPr>
              <a:t>dicine th</a:t>
            </a:r>
            <a:r>
              <a:rPr lang="en-US" sz="3200" dirty="0">
                <a:solidFill>
                  <a:srgbClr val="FFFF00"/>
                </a:solidFill>
                <a:latin typeface="Arial" charset="0"/>
              </a:rPr>
              <a:t>ee</a:t>
            </a:r>
            <a:r>
              <a:rPr lang="en-US" sz="3200" dirty="0">
                <a:latin typeface="Arial" charset="0"/>
              </a:rPr>
              <a:t> to that sw</a:t>
            </a:r>
            <a:r>
              <a:rPr lang="en-US" sz="3200" dirty="0">
                <a:solidFill>
                  <a:srgbClr val="FFFF00"/>
                </a:solidFill>
                <a:latin typeface="Arial" charset="0"/>
              </a:rPr>
              <a:t>ee</a:t>
            </a:r>
            <a:r>
              <a:rPr lang="en-US" sz="3200" dirty="0">
                <a:latin typeface="Arial" charset="0"/>
              </a:rPr>
              <a:t>t sl</a:t>
            </a:r>
            <a:r>
              <a:rPr lang="en-US" sz="3200" dirty="0">
                <a:solidFill>
                  <a:srgbClr val="FFFF00"/>
                </a:solidFill>
                <a:latin typeface="Arial" charset="0"/>
              </a:rPr>
              <a:t>ee</a:t>
            </a:r>
            <a:r>
              <a:rPr lang="en-US" sz="3200" dirty="0">
                <a:latin typeface="Arial" charset="0"/>
              </a:rPr>
              <a:t>p.”</a:t>
            </a:r>
          </a:p>
          <a:p>
            <a:pPr marL="342900" indent="-342900" algn="r">
              <a:spcBef>
                <a:spcPct val="20000"/>
              </a:spcBef>
              <a:defRPr/>
            </a:pPr>
            <a:r>
              <a:rPr lang="en-US" sz="3200" dirty="0">
                <a:latin typeface="Arial" charset="0"/>
              </a:rPr>
              <a:t>- William Shakespeare</a:t>
            </a:r>
          </a:p>
        </p:txBody>
      </p:sp>
    </p:spTree>
  </p:cSld>
  <p:clrMapOvr>
    <a:masterClrMapping/>
  </p:clrMapOvr>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838200"/>
            <a:ext cx="8229600" cy="4572000"/>
          </a:xfrm>
        </p:spPr>
        <p:txBody>
          <a:bodyPr/>
          <a:lstStyle/>
          <a:p>
            <a:pPr algn="ctr" eaLnBrk="1" hangingPunct="1">
              <a:buFont typeface="Wingdings 2" pitchFamily="18" charset="2"/>
              <a:buNone/>
            </a:pPr>
            <a:r>
              <a:rPr lang="en-US" sz="3500" smtClean="0">
                <a:solidFill>
                  <a:schemeClr val="bg1"/>
                </a:solidFill>
              </a:rPr>
              <a:t>Part V – Discuss</a:t>
            </a:r>
          </a:p>
          <a:p>
            <a:pPr marL="742950" lvl="1" indent="-285750" eaLnBrk="1" hangingPunct="1"/>
            <a:endParaRPr lang="en-US" sz="1000" smtClean="0">
              <a:solidFill>
                <a:schemeClr val="bg1"/>
              </a:solidFill>
            </a:endParaRPr>
          </a:p>
          <a:p>
            <a:pPr algn="ctr" eaLnBrk="1" hangingPunct="1">
              <a:buFont typeface="Wingdings 2" pitchFamily="18" charset="2"/>
              <a:buNone/>
            </a:pPr>
            <a:r>
              <a:rPr lang="en-US" sz="3000" smtClean="0">
                <a:solidFill>
                  <a:schemeClr val="bg1"/>
                </a:solidFill>
              </a:rPr>
              <a:t>Have a discussion.</a:t>
            </a:r>
          </a:p>
          <a:p>
            <a:pPr algn="ctr" eaLnBrk="1" hangingPunct="1">
              <a:buFont typeface="Wingdings 2" pitchFamily="18" charset="2"/>
              <a:buNone/>
            </a:pPr>
            <a:r>
              <a:rPr lang="en-US" sz="3000" smtClean="0">
                <a:solidFill>
                  <a:schemeClr val="bg1"/>
                </a:solidFill>
              </a:rPr>
              <a:t>Share everything you have.</a:t>
            </a:r>
          </a:p>
          <a:p>
            <a:pPr eaLnBrk="1" hangingPunct="1">
              <a:buFont typeface="Wingdings 2" pitchFamily="18" charset="2"/>
              <a:buNone/>
            </a:pPr>
            <a:endParaRPr lang="en-US" sz="3000" smtClean="0">
              <a:solidFill>
                <a:schemeClr val="bg1"/>
              </a:solidFill>
            </a:endParaRPr>
          </a:p>
          <a:p>
            <a:pPr marL="1143000" lvl="2" eaLnBrk="1" hangingPunct="1"/>
            <a:r>
              <a:rPr lang="en-US" sz="2500" smtClean="0">
                <a:solidFill>
                  <a:schemeClr val="bg1"/>
                </a:solidFill>
              </a:rPr>
              <a:t>Insights</a:t>
            </a:r>
          </a:p>
          <a:p>
            <a:pPr marL="1143000" lvl="2" eaLnBrk="1" hangingPunct="1"/>
            <a:r>
              <a:rPr lang="en-US" sz="2500" smtClean="0">
                <a:solidFill>
                  <a:schemeClr val="bg1"/>
                </a:solidFill>
              </a:rPr>
              <a:t>Questions</a:t>
            </a:r>
          </a:p>
          <a:p>
            <a:pPr marL="1143000" lvl="2" eaLnBrk="1" hangingPunct="1"/>
            <a:r>
              <a:rPr lang="en-US" sz="2500" smtClean="0">
                <a:solidFill>
                  <a:schemeClr val="bg1"/>
                </a:solidFill>
              </a:rPr>
              <a:t>Opinions</a:t>
            </a:r>
          </a:p>
          <a:p>
            <a:pPr marL="1143000" lvl="2" eaLnBrk="1" hangingPunct="1"/>
            <a:r>
              <a:rPr lang="en-US" sz="2500" smtClean="0">
                <a:solidFill>
                  <a:schemeClr val="bg1"/>
                </a:solidFill>
              </a:rPr>
              <a:t>Reflections</a:t>
            </a:r>
          </a:p>
          <a:p>
            <a:pPr marL="1143000" lvl="2" eaLnBrk="1" hangingPunct="1"/>
            <a:r>
              <a:rPr lang="en-US" sz="2500" smtClean="0">
                <a:solidFill>
                  <a:schemeClr val="bg1"/>
                </a:solidFill>
              </a:rPr>
              <a:t>Drawings</a:t>
            </a:r>
          </a:p>
          <a:p>
            <a:pPr marL="1143000" lvl="2" eaLnBrk="1" hangingPunct="1"/>
            <a:r>
              <a:rPr lang="en-US" sz="2500" smtClean="0">
                <a:solidFill>
                  <a:schemeClr val="bg1"/>
                </a:solidFill>
              </a:rPr>
              <a:t>Literature Circle Job Work</a:t>
            </a:r>
          </a:p>
        </p:txBody>
      </p:sp>
      <p:sp>
        <p:nvSpPr>
          <p:cNvPr id="137219" name="Text Box 3"/>
          <p:cNvSpPr txBox="1">
            <a:spLocks noChangeArrowheads="1"/>
          </p:cNvSpPr>
          <p:nvPr/>
        </p:nvSpPr>
        <p:spPr bwMode="auto">
          <a:xfrm>
            <a:off x="304800" y="152400"/>
            <a:ext cx="8610600" cy="990600"/>
          </a:xfrm>
          <a:prstGeom prst="rect">
            <a:avLst/>
          </a:prstGeom>
          <a:noFill/>
          <a:ln w="9525">
            <a:noFill/>
            <a:miter lim="800000"/>
            <a:headEnd/>
            <a:tailEnd/>
          </a:ln>
        </p:spPr>
        <p:txBody>
          <a:bodyPr/>
          <a:lstStyle/>
          <a:p>
            <a:pPr>
              <a:spcBef>
                <a:spcPct val="50000"/>
              </a:spcBef>
            </a:pPr>
            <a:r>
              <a:rPr lang="en-US" sz="4000">
                <a:latin typeface="Book Antiqua" pitchFamily="18" charset="0"/>
              </a:rPr>
              <a:t>Active Reading Process for Poetry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8" end="8"/>
                                            </p:txEl>
                                          </p:spTgt>
                                        </p:tgtEl>
                                        <p:attrNameLst>
                                          <p:attrName>style.visibility</p:attrName>
                                        </p:attrNameLst>
                                      </p:cBhvr>
                                      <p:to>
                                        <p:strVal val="visible"/>
                                      </p:to>
                                    </p:set>
                                    <p:anim calcmode="lin" valueType="num">
                                      <p:cBhvr additive="base">
                                        <p:cTn id="4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2">
                                            <p:txEl>
                                              <p:pRg st="9" end="9"/>
                                            </p:txEl>
                                          </p:spTgt>
                                        </p:tgtEl>
                                        <p:attrNameLst>
                                          <p:attrName>style.visibility</p:attrName>
                                        </p:attrNameLst>
                                      </p:cBhvr>
                                      <p:to>
                                        <p:strVal val="visible"/>
                                      </p:to>
                                    </p:set>
                                    <p:anim calcmode="lin" valueType="num">
                                      <p:cBhvr additive="base">
                                        <p:cTn id="49"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2">
                                            <p:txEl>
                                              <p:pRg st="10" end="10"/>
                                            </p:txEl>
                                          </p:spTgt>
                                        </p:tgtEl>
                                        <p:attrNameLst>
                                          <p:attrName>style.visibility</p:attrName>
                                        </p:attrNameLst>
                                      </p:cBhvr>
                                      <p:to>
                                        <p:strVal val="visible"/>
                                      </p:to>
                                    </p:set>
                                    <p:anim calcmode="lin" valueType="num">
                                      <p:cBhvr additive="base">
                                        <p:cTn id="5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838200"/>
            <a:ext cx="8305800" cy="5638800"/>
          </a:xfrm>
        </p:spPr>
        <p:txBody>
          <a:bodyPr/>
          <a:lstStyle/>
          <a:p>
            <a:pPr eaLnBrk="1" hangingPunct="1">
              <a:lnSpc>
                <a:spcPct val="90000"/>
              </a:lnSpc>
              <a:buFont typeface="Wingdings 2" pitchFamily="18" charset="2"/>
              <a:buNone/>
            </a:pPr>
            <a:r>
              <a:rPr lang="en-US" sz="4000" dirty="0" smtClean="0"/>
              <a:t>Meter— the </a:t>
            </a:r>
            <a:r>
              <a:rPr lang="en-US" sz="4000" b="1" i="1" u="sng" dirty="0" smtClean="0">
                <a:solidFill>
                  <a:srgbClr val="FF0000"/>
                </a:solidFill>
              </a:rPr>
              <a:t>pattern</a:t>
            </a:r>
            <a:r>
              <a:rPr lang="en-US" sz="4000" i="1" u="sng" dirty="0" smtClean="0"/>
              <a:t> of stressed and unstressed syllables in poetry.</a:t>
            </a:r>
          </a:p>
          <a:p>
            <a:pPr lvl="1" eaLnBrk="1" hangingPunct="1">
              <a:lnSpc>
                <a:spcPct val="90000"/>
              </a:lnSpc>
              <a:buFont typeface="Wingdings 2" pitchFamily="18" charset="2"/>
              <a:buNone/>
            </a:pPr>
            <a:r>
              <a:rPr lang="en-US" sz="4000" dirty="0" smtClean="0"/>
              <a:t>	</a:t>
            </a:r>
          </a:p>
          <a:p>
            <a:pPr lvl="1" eaLnBrk="1" hangingPunct="1">
              <a:lnSpc>
                <a:spcPct val="90000"/>
              </a:lnSpc>
              <a:buFont typeface="Wingdings 2" pitchFamily="18" charset="2"/>
              <a:buNone/>
            </a:pPr>
            <a:r>
              <a:rPr lang="en-US" sz="4000" dirty="0" smtClean="0"/>
              <a:t>To </a:t>
            </a:r>
            <a:r>
              <a:rPr lang="en-US" sz="4000" b="1" u="sng" dirty="0" smtClean="0"/>
              <a:t>swell</a:t>
            </a:r>
            <a:r>
              <a:rPr lang="en-US" sz="4000" dirty="0" smtClean="0"/>
              <a:t> the </a:t>
            </a:r>
            <a:r>
              <a:rPr lang="en-US" sz="4000" b="1" u="sng" dirty="0" smtClean="0"/>
              <a:t>gourd</a:t>
            </a:r>
            <a:r>
              <a:rPr lang="en-US" sz="4000" dirty="0" smtClean="0"/>
              <a:t>, and </a:t>
            </a:r>
            <a:r>
              <a:rPr lang="en-US" sz="4000" b="1" u="sng" dirty="0" smtClean="0"/>
              <a:t>plump</a:t>
            </a:r>
            <a:r>
              <a:rPr lang="en-US" sz="4000" dirty="0" smtClean="0"/>
              <a:t> the </a:t>
            </a:r>
            <a:r>
              <a:rPr lang="en-US" sz="4000" b="1" u="sng" dirty="0" smtClean="0"/>
              <a:t>ha</a:t>
            </a:r>
            <a:r>
              <a:rPr lang="en-US" sz="4000" dirty="0" smtClean="0"/>
              <a:t>zel </a:t>
            </a:r>
            <a:r>
              <a:rPr lang="en-US" sz="4000" b="1" u="sng" dirty="0" smtClean="0"/>
              <a:t>shells.</a:t>
            </a:r>
          </a:p>
          <a:p>
            <a:pPr lvl="1" eaLnBrk="1" hangingPunct="1">
              <a:lnSpc>
                <a:spcPct val="90000"/>
              </a:lnSpc>
              <a:buFont typeface="Wingdings 2" pitchFamily="18" charset="2"/>
              <a:buNone/>
            </a:pPr>
            <a:r>
              <a:rPr lang="en-US" sz="4000" b="1" dirty="0" smtClean="0"/>
              <a:t>	</a:t>
            </a:r>
          </a:p>
          <a:p>
            <a:pPr lvl="1" eaLnBrk="1" hangingPunct="1">
              <a:lnSpc>
                <a:spcPct val="90000"/>
              </a:lnSpc>
              <a:buFont typeface="Wingdings 2" pitchFamily="18" charset="2"/>
              <a:buNone/>
            </a:pPr>
            <a:r>
              <a:rPr lang="en-US" sz="4000" b="1" dirty="0" smtClean="0"/>
              <a:t>--</a:t>
            </a:r>
            <a:r>
              <a:rPr lang="en-US" sz="4000" dirty="0" smtClean="0"/>
              <a:t>John Keats, “Ode to </a:t>
            </a:r>
            <a:r>
              <a:rPr lang="en-US" sz="4000" dirty="0" err="1" smtClean="0"/>
              <a:t>Autmn</a:t>
            </a:r>
            <a:r>
              <a:rPr lang="en-US" sz="4000" dirty="0" smtClean="0"/>
              <a:t>”</a:t>
            </a:r>
          </a:p>
        </p:txBody>
      </p:sp>
      <p:sp>
        <p:nvSpPr>
          <p:cNvPr id="3" name="Title 2"/>
          <p:cNvSpPr>
            <a:spLocks noGrp="1"/>
          </p:cNvSpPr>
          <p:nvPr>
            <p:ph type="title"/>
          </p:nvPr>
        </p:nvSpPr>
        <p:spPr>
          <a:xfrm>
            <a:off x="0" y="0"/>
            <a:ext cx="8229600" cy="838200"/>
          </a:xfrm>
        </p:spPr>
        <p:txBody>
          <a:bodyPr/>
          <a:lstStyle/>
          <a:p>
            <a:pPr eaLnBrk="1" fontAlgn="auto" hangingPunct="1">
              <a:spcAft>
                <a:spcPts val="0"/>
              </a:spcAft>
              <a:defRPr/>
            </a:pPr>
            <a:r>
              <a:rPr smtClean="0"/>
              <a:t>Elements of Sound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anim calcmode="lin" valueType="num">
                                      <p:cBhvr additive="base">
                                        <p:cTn id="2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 calcmode="lin" valueType="num">
                                      <p:cBhvr additive="base">
                                        <p:cTn id="2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914400"/>
            <a:ext cx="8458200" cy="5562600"/>
          </a:xfrm>
        </p:spPr>
        <p:txBody>
          <a:bodyPr>
            <a:normAutofit fontScale="85000" lnSpcReduction="20000"/>
          </a:bodyPr>
          <a:lstStyle/>
          <a:p>
            <a:pPr lvl="1" eaLnBrk="1" hangingPunct="1">
              <a:lnSpc>
                <a:spcPct val="90000"/>
              </a:lnSpc>
              <a:buFont typeface="Wingdings 2" pitchFamily="18" charset="2"/>
              <a:buNone/>
              <a:defRPr/>
            </a:pPr>
            <a:r>
              <a:rPr lang="en-US" sz="3000" dirty="0" smtClean="0"/>
              <a:t>Rhythm— the </a:t>
            </a:r>
            <a:r>
              <a:rPr lang="en-US" sz="3000" b="1" i="1" u="sng" dirty="0" smtClean="0">
                <a:solidFill>
                  <a:schemeClr val="tx2">
                    <a:lumMod val="75000"/>
                  </a:schemeClr>
                </a:solidFill>
              </a:rPr>
              <a:t>musical quality produced </a:t>
            </a:r>
            <a:r>
              <a:rPr lang="en-US" sz="3000" i="1" u="sng" dirty="0" smtClean="0"/>
              <a:t>by the repetition of stressed and unstressed syllable patterns</a:t>
            </a:r>
            <a:r>
              <a:rPr lang="en-US" sz="3000" dirty="0" smtClean="0"/>
              <a:t>.</a:t>
            </a:r>
          </a:p>
          <a:p>
            <a:pPr lvl="1" eaLnBrk="1" hangingPunct="1">
              <a:lnSpc>
                <a:spcPct val="90000"/>
              </a:lnSpc>
              <a:buFont typeface="Wingdings 2" pitchFamily="18" charset="2"/>
              <a:buNone/>
              <a:defRPr/>
            </a:pPr>
            <a:r>
              <a:rPr lang="en-US" sz="2600" dirty="0" smtClean="0"/>
              <a:t>	</a:t>
            </a:r>
          </a:p>
          <a:p>
            <a:pPr eaLnBrk="1" hangingPunct="1">
              <a:lnSpc>
                <a:spcPct val="90000"/>
              </a:lnSpc>
              <a:buFont typeface="Wingdings 2" pitchFamily="18" charset="2"/>
              <a:buNone/>
              <a:defRPr/>
            </a:pPr>
            <a:r>
              <a:rPr lang="en-US" sz="4600" dirty="0" err="1" smtClean="0"/>
              <a:t>Fát</a:t>
            </a:r>
            <a:r>
              <a:rPr lang="en-US" sz="4600" dirty="0" smtClean="0"/>
              <a:t> </a:t>
            </a:r>
            <a:r>
              <a:rPr lang="en-US" sz="4600" dirty="0" err="1" smtClean="0"/>
              <a:t>bláck</a:t>
            </a:r>
            <a:r>
              <a:rPr lang="en-US" sz="4600" dirty="0" smtClean="0"/>
              <a:t> </a:t>
            </a:r>
            <a:r>
              <a:rPr lang="en-US" sz="4600" dirty="0" err="1" smtClean="0"/>
              <a:t>búcks</a:t>
            </a:r>
            <a:r>
              <a:rPr lang="en-US" sz="4600" dirty="0" smtClean="0"/>
              <a:t> </a:t>
            </a:r>
            <a:r>
              <a:rPr lang="en-US" sz="4600" dirty="0" err="1" smtClean="0"/>
              <a:t>ĭn</a:t>
            </a:r>
            <a:r>
              <a:rPr lang="en-US" sz="4600" dirty="0" smtClean="0"/>
              <a:t> ă </a:t>
            </a:r>
            <a:r>
              <a:rPr lang="en-US" sz="4600" dirty="0" err="1" smtClean="0"/>
              <a:t>wíne-bárrĕl</a:t>
            </a:r>
            <a:r>
              <a:rPr lang="en-US" sz="4600" dirty="0" smtClean="0"/>
              <a:t> </a:t>
            </a:r>
            <a:r>
              <a:rPr lang="en-US" sz="4600" dirty="0" err="1" smtClean="0"/>
              <a:t>róom</a:t>
            </a:r>
            <a:r>
              <a:rPr lang="en-US" sz="4600" dirty="0" smtClean="0"/>
              <a:t> </a:t>
            </a:r>
          </a:p>
          <a:p>
            <a:pPr eaLnBrk="1" hangingPunct="1">
              <a:lnSpc>
                <a:spcPct val="90000"/>
              </a:lnSpc>
              <a:buFont typeface="Wingdings 2" pitchFamily="18" charset="2"/>
              <a:buNone/>
              <a:defRPr/>
            </a:pPr>
            <a:endParaRPr lang="en-US" sz="4600" dirty="0" smtClean="0"/>
          </a:p>
          <a:p>
            <a:pPr eaLnBrk="1" hangingPunct="1">
              <a:lnSpc>
                <a:spcPct val="90000"/>
              </a:lnSpc>
              <a:buFont typeface="Wingdings 2" pitchFamily="18" charset="2"/>
              <a:buNone/>
              <a:defRPr/>
            </a:pPr>
            <a:r>
              <a:rPr lang="en-US" sz="3100" dirty="0" smtClean="0"/>
              <a:t>Barrel-house kings, with feet unstable,    (Copy this line) </a:t>
            </a:r>
          </a:p>
          <a:p>
            <a:pPr eaLnBrk="1" hangingPunct="1">
              <a:lnSpc>
                <a:spcPct val="90000"/>
              </a:lnSpc>
              <a:buFont typeface="Wingdings 2" pitchFamily="18" charset="2"/>
              <a:buNone/>
              <a:defRPr/>
            </a:pPr>
            <a:r>
              <a:rPr lang="en-US" sz="3100" dirty="0" smtClean="0"/>
              <a:t>Sagged and reeled and pounded on the table, </a:t>
            </a:r>
          </a:p>
          <a:p>
            <a:pPr eaLnBrk="1" hangingPunct="1">
              <a:lnSpc>
                <a:spcPct val="90000"/>
              </a:lnSpc>
              <a:buFont typeface="Wingdings 2" pitchFamily="18" charset="2"/>
              <a:buNone/>
              <a:defRPr/>
            </a:pPr>
            <a:r>
              <a:rPr lang="en-US" sz="3100" dirty="0" smtClean="0"/>
              <a:t>Pounded on the table, </a:t>
            </a:r>
          </a:p>
          <a:p>
            <a:pPr eaLnBrk="1" hangingPunct="1">
              <a:lnSpc>
                <a:spcPct val="90000"/>
              </a:lnSpc>
              <a:buFont typeface="Wingdings 2" pitchFamily="18" charset="2"/>
              <a:buNone/>
              <a:defRPr/>
            </a:pPr>
            <a:r>
              <a:rPr lang="en-US" sz="3100" dirty="0" smtClean="0"/>
              <a:t>Beat an empty barrel with the handle of a broom, </a:t>
            </a:r>
          </a:p>
          <a:p>
            <a:pPr eaLnBrk="1" hangingPunct="1">
              <a:lnSpc>
                <a:spcPct val="90000"/>
              </a:lnSpc>
              <a:buFont typeface="Wingdings 2" pitchFamily="18" charset="2"/>
              <a:buNone/>
              <a:defRPr/>
            </a:pPr>
            <a:r>
              <a:rPr lang="en-US" sz="3100" dirty="0" smtClean="0"/>
              <a:t>Hard as they were able </a:t>
            </a:r>
          </a:p>
          <a:p>
            <a:pPr eaLnBrk="1" hangingPunct="1">
              <a:lnSpc>
                <a:spcPct val="90000"/>
              </a:lnSpc>
              <a:buFont typeface="Wingdings 2" pitchFamily="18" charset="2"/>
              <a:buNone/>
              <a:defRPr/>
            </a:pPr>
            <a:r>
              <a:rPr lang="en-US" sz="3100" dirty="0" smtClean="0"/>
              <a:t>Boom, boom, BOOM, </a:t>
            </a:r>
          </a:p>
          <a:p>
            <a:pPr eaLnBrk="1" hangingPunct="1">
              <a:lnSpc>
                <a:spcPct val="90000"/>
              </a:lnSpc>
              <a:buFont typeface="Wingdings 2" pitchFamily="18" charset="2"/>
              <a:buNone/>
              <a:defRPr/>
            </a:pPr>
            <a:r>
              <a:rPr lang="en-US" sz="3100" dirty="0" smtClean="0"/>
              <a:t>With a silk umbrella and the handle of a broom, </a:t>
            </a:r>
          </a:p>
          <a:p>
            <a:pPr eaLnBrk="1" hangingPunct="1">
              <a:lnSpc>
                <a:spcPct val="90000"/>
              </a:lnSpc>
              <a:buFont typeface="Wingdings 2" pitchFamily="18" charset="2"/>
              <a:buNone/>
              <a:defRPr/>
            </a:pPr>
            <a:r>
              <a:rPr lang="en-US" sz="3100" dirty="0" err="1" smtClean="0"/>
              <a:t>Boomlay</a:t>
            </a:r>
            <a:r>
              <a:rPr lang="en-US" sz="3100" dirty="0" smtClean="0"/>
              <a:t>, </a:t>
            </a:r>
            <a:r>
              <a:rPr lang="en-US" sz="3100" dirty="0" err="1" smtClean="0"/>
              <a:t>boomlay</a:t>
            </a:r>
            <a:r>
              <a:rPr lang="en-US" sz="3100" dirty="0" smtClean="0"/>
              <a:t>, </a:t>
            </a:r>
            <a:r>
              <a:rPr lang="en-US" sz="3100" dirty="0" err="1" smtClean="0"/>
              <a:t>boomlay</a:t>
            </a:r>
            <a:r>
              <a:rPr lang="en-US" sz="3100" dirty="0" smtClean="0"/>
              <a:t>, BOOM.</a:t>
            </a:r>
          </a:p>
          <a:p>
            <a:pPr eaLnBrk="1" hangingPunct="1">
              <a:lnSpc>
                <a:spcPct val="90000"/>
              </a:lnSpc>
              <a:buFont typeface="Wingdings 2" pitchFamily="18" charset="2"/>
              <a:buNone/>
              <a:defRPr/>
            </a:pPr>
            <a:r>
              <a:rPr lang="en-US" sz="3100" dirty="0" smtClean="0"/>
              <a:t>	--</a:t>
            </a:r>
            <a:r>
              <a:rPr lang="en-US" sz="3100" dirty="0" err="1" smtClean="0"/>
              <a:t>Vachel</a:t>
            </a:r>
            <a:r>
              <a:rPr lang="en-US" sz="3100" dirty="0" smtClean="0"/>
              <a:t> Lindsay, “The Congo”</a:t>
            </a:r>
          </a:p>
        </p:txBody>
      </p:sp>
      <p:sp>
        <p:nvSpPr>
          <p:cNvPr id="3" name="Title 2"/>
          <p:cNvSpPr>
            <a:spLocks noGrp="1"/>
          </p:cNvSpPr>
          <p:nvPr>
            <p:ph type="title" idx="4294967295"/>
          </p:nvPr>
        </p:nvSpPr>
        <p:spPr>
          <a:xfrm>
            <a:off x="0" y="0"/>
            <a:ext cx="8229600" cy="914400"/>
          </a:xfrm>
        </p:spPr>
        <p:txBody>
          <a:bodyPr rtlCol="0"/>
          <a:lstStyle/>
          <a:p>
            <a:pPr eaLnBrk="1" fontAlgn="auto" hangingPunct="1">
              <a:spcAft>
                <a:spcPts val="0"/>
              </a:spcAft>
              <a:defRPr/>
            </a:pPr>
            <a:r>
              <a:rPr smtClean="0"/>
              <a:t>Elements of Sound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anim calcmode="lin" valueType="num">
                                      <p:cBhvr additive="base">
                                        <p:cTn id="51"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anim calcmode="lin" valueType="num">
                                      <p:cBhvr additive="base">
                                        <p:cTn id="55"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04800"/>
            <a:ext cx="9144000" cy="6247864"/>
          </a:xfrm>
          <a:prstGeom prst="rect">
            <a:avLst/>
          </a:prstGeom>
        </p:spPr>
        <p:txBody>
          <a:bodyPr wrap="square">
            <a:spAutoFit/>
          </a:bodyPr>
          <a:lstStyle/>
          <a:p>
            <a:pPr marL="742950" indent="-514350">
              <a:buFont typeface="+mj-lt"/>
              <a:buAutoNum type="arabicPeriod"/>
            </a:pPr>
            <a:r>
              <a:rPr lang="en-US" sz="3400" b="1" dirty="0" smtClean="0">
                <a:latin typeface="Baskerville Old Face" pitchFamily="18" charset="0"/>
              </a:rPr>
              <a:t>What types of rhyme are here? Label them.</a:t>
            </a:r>
          </a:p>
          <a:p>
            <a:pPr marL="742950" indent="-514350">
              <a:buFont typeface="+mj-lt"/>
              <a:buAutoNum type="arabicPeriod"/>
            </a:pPr>
            <a:r>
              <a:rPr lang="en-US" sz="3400" b="1" dirty="0" smtClean="0">
                <a:latin typeface="Baskerville Old Face" pitchFamily="18" charset="0"/>
              </a:rPr>
              <a:t>What syllables are STRESSED which are unstressed? Label them.</a:t>
            </a:r>
          </a:p>
          <a:p>
            <a:pPr marL="1143000" lvl="2" eaLnBrk="1" hangingPunct="1">
              <a:buFont typeface="Wingdings 2" pitchFamily="18" charset="2"/>
              <a:buNone/>
            </a:pPr>
            <a:endParaRPr lang="en-US" sz="3400" dirty="0" smtClean="0">
              <a:latin typeface="Baskerville Old Face" pitchFamily="18" charset="0"/>
            </a:endParaRPr>
          </a:p>
          <a:p>
            <a:pPr marL="228600">
              <a:buFont typeface="Wingdings 2" pitchFamily="18" charset="2"/>
              <a:buNone/>
            </a:pPr>
            <a:r>
              <a:rPr lang="en-US" sz="2600" b="1" dirty="0" smtClean="0">
                <a:solidFill>
                  <a:schemeClr val="bg1"/>
                </a:solidFill>
                <a:latin typeface="Baskerville Old Face" pitchFamily="18" charset="0"/>
              </a:rPr>
              <a:t>Men </a:t>
            </a:r>
            <a:r>
              <a:rPr lang="en-US" sz="4000" b="1" dirty="0" smtClean="0">
                <a:solidFill>
                  <a:schemeClr val="tx2">
                    <a:lumMod val="75000"/>
                  </a:schemeClr>
                </a:solidFill>
                <a:latin typeface="Baskerville Old Face" pitchFamily="18" charset="0"/>
              </a:rPr>
              <a:t>s</a:t>
            </a:r>
            <a:r>
              <a:rPr lang="en-US" sz="2600" b="1" dirty="0" smtClean="0">
                <a:solidFill>
                  <a:schemeClr val="bg1"/>
                </a:solidFill>
                <a:latin typeface="Baskerville Old Face" pitchFamily="18" charset="0"/>
              </a:rPr>
              <a:t>wift to </a:t>
            </a:r>
            <a:r>
              <a:rPr lang="en-US" sz="4000" b="1" dirty="0" smtClean="0">
                <a:solidFill>
                  <a:schemeClr val="tx2">
                    <a:lumMod val="75000"/>
                  </a:schemeClr>
                </a:solidFill>
                <a:latin typeface="Baskerville Old Face" pitchFamily="18" charset="0"/>
              </a:rPr>
              <a:t>s</a:t>
            </a:r>
            <a:r>
              <a:rPr lang="en-US" sz="2600" b="1" dirty="0" smtClean="0">
                <a:solidFill>
                  <a:schemeClr val="bg1"/>
                </a:solidFill>
                <a:latin typeface="Baskerville Old Face" pitchFamily="18" charset="0"/>
              </a:rPr>
              <a:t>ee done, and outrun, their extremist commanding—</a:t>
            </a:r>
          </a:p>
          <a:p>
            <a:pPr marL="228600">
              <a:buFont typeface="Wingdings 2" pitchFamily="18" charset="2"/>
              <a:buNone/>
            </a:pPr>
            <a:endParaRPr lang="en-US" sz="2600" b="1" dirty="0" smtClean="0">
              <a:solidFill>
                <a:schemeClr val="bg1"/>
              </a:solidFill>
              <a:latin typeface="Baskerville Old Face" pitchFamily="18" charset="0"/>
            </a:endParaRPr>
          </a:p>
          <a:p>
            <a:pPr marL="228600">
              <a:buFont typeface="Wingdings 2" pitchFamily="18" charset="2"/>
              <a:buNone/>
            </a:pPr>
            <a:endParaRPr lang="en-US" sz="2600" b="1" dirty="0" smtClean="0">
              <a:solidFill>
                <a:schemeClr val="bg1"/>
              </a:solidFill>
              <a:latin typeface="Baskerville Old Face" pitchFamily="18" charset="0"/>
            </a:endParaRPr>
          </a:p>
          <a:p>
            <a:pPr marL="228600">
              <a:buFont typeface="Wingdings 2" pitchFamily="18" charset="2"/>
              <a:buNone/>
            </a:pPr>
            <a:r>
              <a:rPr lang="en-US" sz="2600" b="1" dirty="0" smtClean="0">
                <a:solidFill>
                  <a:schemeClr val="bg1"/>
                </a:solidFill>
                <a:latin typeface="Baskerville Old Face" pitchFamily="18" charset="0"/>
              </a:rPr>
              <a:t>Of the tribe which describe with a jibe the perversions of Justice—</a:t>
            </a:r>
          </a:p>
          <a:p>
            <a:pPr marL="228600">
              <a:buFont typeface="Wingdings 2" pitchFamily="18" charset="2"/>
              <a:buNone/>
            </a:pPr>
            <a:endParaRPr lang="en-US" sz="2600" b="1" dirty="0" smtClean="0">
              <a:solidFill>
                <a:schemeClr val="bg1"/>
              </a:solidFill>
              <a:latin typeface="Baskerville Old Face" pitchFamily="18" charset="0"/>
            </a:endParaRPr>
          </a:p>
          <a:p>
            <a:pPr marL="228600">
              <a:buFont typeface="Wingdings 2" pitchFamily="18" charset="2"/>
              <a:buNone/>
            </a:pPr>
            <a:endParaRPr lang="en-US" sz="2600" b="1" dirty="0" smtClean="0">
              <a:solidFill>
                <a:schemeClr val="bg1"/>
              </a:solidFill>
              <a:latin typeface="Baskerville Old Face" pitchFamily="18" charset="0"/>
            </a:endParaRPr>
          </a:p>
          <a:p>
            <a:pPr marL="228600">
              <a:buFont typeface="Wingdings 2" pitchFamily="18" charset="2"/>
              <a:buNone/>
            </a:pPr>
            <a:r>
              <a:rPr lang="en-US" sz="2600" b="1" dirty="0" smtClean="0">
                <a:solidFill>
                  <a:schemeClr val="bg1"/>
                </a:solidFill>
                <a:latin typeface="Baskerville Old Face" pitchFamily="18" charset="0"/>
              </a:rPr>
              <a:t>Panders avowed to the crowd whatsoever its lust is.</a:t>
            </a:r>
          </a:p>
          <a:p>
            <a:pPr marL="228600">
              <a:buFont typeface="Wingdings 2" pitchFamily="18" charset="2"/>
              <a:buNone/>
            </a:pPr>
            <a:endParaRPr lang="en-US" sz="3400" b="1" dirty="0" smtClean="0">
              <a:solidFill>
                <a:schemeClr val="bg1"/>
              </a:solidFill>
              <a:latin typeface="Baskerville Old Face" pitchFamily="18" charset="0"/>
            </a:endParaRPr>
          </a:p>
          <a:p>
            <a:pPr marL="228600">
              <a:buFont typeface="Wingdings 2" pitchFamily="18" charset="2"/>
              <a:buNone/>
            </a:pPr>
            <a:r>
              <a:rPr lang="en-US" sz="3400" b="1" dirty="0" smtClean="0">
                <a:solidFill>
                  <a:schemeClr val="bg1"/>
                </a:solidFill>
                <a:latin typeface="Baskerville Old Face" pitchFamily="18" charset="0"/>
              </a:rPr>
              <a:t>	--Rudyard Kipling, “The City of Brass”</a:t>
            </a:r>
          </a:p>
        </p:txBody>
      </p:sp>
      <p:sp>
        <p:nvSpPr>
          <p:cNvPr id="3" name="Isosceles Triangle 2"/>
          <p:cNvSpPr/>
          <p:nvPr/>
        </p:nvSpPr>
        <p:spPr>
          <a:xfrm>
            <a:off x="1676400" y="4800600"/>
            <a:ext cx="838200" cy="533400"/>
          </a:xfrm>
          <a:prstGeom prst="triangl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Isosceles Triangle 3"/>
          <p:cNvSpPr/>
          <p:nvPr/>
        </p:nvSpPr>
        <p:spPr>
          <a:xfrm>
            <a:off x="3505200" y="4876800"/>
            <a:ext cx="609600" cy="457200"/>
          </a:xfrm>
          <a:prstGeom prst="triangle">
            <a:avLst/>
          </a:prstGeom>
          <a:no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05000" y="5410200"/>
            <a:ext cx="2209800" cy="276999"/>
          </a:xfrm>
          <a:prstGeom prst="rect">
            <a:avLst/>
          </a:prstGeom>
          <a:noFill/>
        </p:spPr>
        <p:txBody>
          <a:bodyPr wrap="square" rtlCol="0">
            <a:spAutoFit/>
          </a:bodyPr>
          <a:lstStyle/>
          <a:p>
            <a:pPr algn="ctr"/>
            <a:r>
              <a:rPr lang="en-US" sz="1200" dirty="0" smtClean="0">
                <a:latin typeface="Bell MT" pitchFamily="18" charset="0"/>
              </a:rPr>
              <a:t>Assonant Internal Rhyme</a:t>
            </a:r>
            <a:endParaRPr lang="en-US" sz="1200" dirty="0">
              <a:latin typeface="Bell MT" pitchFamily="18" charset="0"/>
            </a:endParaRPr>
          </a:p>
        </p:txBody>
      </p:sp>
      <p:sp>
        <p:nvSpPr>
          <p:cNvPr id="6" name="Isosceles Triangle 5"/>
          <p:cNvSpPr/>
          <p:nvPr/>
        </p:nvSpPr>
        <p:spPr>
          <a:xfrm>
            <a:off x="4800600" y="3733800"/>
            <a:ext cx="609600" cy="4572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2514600" y="2514600"/>
            <a:ext cx="609600" cy="457200"/>
          </a:xfrm>
          <a:prstGeom prst="triangle">
            <a:avLst/>
          </a:prstGeom>
          <a:noFill/>
          <a:ln>
            <a:solidFill>
              <a:srgbClr val="8F69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p:cNvSpPr/>
          <p:nvPr/>
        </p:nvSpPr>
        <p:spPr>
          <a:xfrm>
            <a:off x="4267200" y="2438400"/>
            <a:ext cx="609600" cy="457200"/>
          </a:xfrm>
          <a:prstGeom prst="triangle">
            <a:avLst/>
          </a:prstGeom>
          <a:noFill/>
          <a:ln>
            <a:solidFill>
              <a:srgbClr val="8F69E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3276600" y="3657600"/>
            <a:ext cx="609600" cy="4572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1219200" y="3657600"/>
            <a:ext cx="609600" cy="457200"/>
          </a:xfrm>
          <a:prstGeom prst="triangl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p:cNvSpPr/>
          <p:nvPr/>
        </p:nvSpPr>
        <p:spPr>
          <a:xfrm>
            <a:off x="7696200" y="3581400"/>
            <a:ext cx="1143000" cy="609600"/>
          </a:xfrm>
          <a:prstGeom prst="triangle">
            <a:avLst>
              <a:gd name="adj" fmla="val 50000"/>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Isosceles Triangle 15"/>
          <p:cNvSpPr/>
          <p:nvPr/>
        </p:nvSpPr>
        <p:spPr>
          <a:xfrm>
            <a:off x="5943600" y="4724400"/>
            <a:ext cx="1143000" cy="609600"/>
          </a:xfrm>
          <a:prstGeom prst="triangle">
            <a:avLst>
              <a:gd name="adj" fmla="val 50000"/>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514600" y="3048000"/>
            <a:ext cx="2209800" cy="276999"/>
          </a:xfrm>
          <a:prstGeom prst="rect">
            <a:avLst/>
          </a:prstGeom>
          <a:noFill/>
        </p:spPr>
        <p:txBody>
          <a:bodyPr wrap="square" rtlCol="0">
            <a:spAutoFit/>
          </a:bodyPr>
          <a:lstStyle/>
          <a:p>
            <a:pPr algn="ctr"/>
            <a:r>
              <a:rPr lang="en-US" sz="1200" dirty="0" smtClean="0">
                <a:latin typeface="Bell MT" pitchFamily="18" charset="0"/>
              </a:rPr>
              <a:t>Assonant Internal Rhyme</a:t>
            </a:r>
            <a:endParaRPr lang="en-US" sz="1200" dirty="0">
              <a:latin typeface="Bell MT" pitchFamily="18" charset="0"/>
            </a:endParaRPr>
          </a:p>
        </p:txBody>
      </p:sp>
      <p:sp>
        <p:nvSpPr>
          <p:cNvPr id="18" name="TextBox 17"/>
          <p:cNvSpPr txBox="1"/>
          <p:nvPr/>
        </p:nvSpPr>
        <p:spPr>
          <a:xfrm>
            <a:off x="2209800" y="4343400"/>
            <a:ext cx="2438400" cy="276999"/>
          </a:xfrm>
          <a:prstGeom prst="rect">
            <a:avLst/>
          </a:prstGeom>
          <a:noFill/>
        </p:spPr>
        <p:txBody>
          <a:bodyPr wrap="square" rtlCol="0">
            <a:spAutoFit/>
          </a:bodyPr>
          <a:lstStyle/>
          <a:p>
            <a:pPr algn="ctr"/>
            <a:r>
              <a:rPr lang="en-US" sz="1200" dirty="0" smtClean="0">
                <a:latin typeface="Bell MT" pitchFamily="18" charset="0"/>
              </a:rPr>
              <a:t>Assonant Internal Rhyme</a:t>
            </a:r>
            <a:endParaRPr lang="en-US" sz="1200" dirty="0">
              <a:latin typeface="Bell MT" pitchFamily="18" charset="0"/>
            </a:endParaRPr>
          </a:p>
        </p:txBody>
      </p:sp>
      <p:sp>
        <p:nvSpPr>
          <p:cNvPr id="19" name="TextBox 18"/>
          <p:cNvSpPr txBox="1"/>
          <p:nvPr/>
        </p:nvSpPr>
        <p:spPr>
          <a:xfrm>
            <a:off x="6781800" y="4267200"/>
            <a:ext cx="1447800" cy="276999"/>
          </a:xfrm>
          <a:prstGeom prst="rect">
            <a:avLst/>
          </a:prstGeom>
          <a:noFill/>
        </p:spPr>
        <p:txBody>
          <a:bodyPr wrap="square" rtlCol="0">
            <a:spAutoFit/>
          </a:bodyPr>
          <a:lstStyle/>
          <a:p>
            <a:pPr algn="ctr"/>
            <a:r>
              <a:rPr lang="en-US" sz="1200" dirty="0" smtClean="0">
                <a:latin typeface="Bell MT" pitchFamily="18" charset="0"/>
              </a:rPr>
              <a:t>End Rhyme</a:t>
            </a:r>
            <a:endParaRPr lang="en-US" sz="1200" dirty="0">
              <a:latin typeface="Bell MT" pitchFamily="18" charset="0"/>
            </a:endParaRPr>
          </a:p>
        </p:txBody>
      </p:sp>
      <p:sp>
        <p:nvSpPr>
          <p:cNvPr id="20" name="TextBox 19"/>
          <p:cNvSpPr txBox="1"/>
          <p:nvPr/>
        </p:nvSpPr>
        <p:spPr>
          <a:xfrm>
            <a:off x="304800" y="2971800"/>
            <a:ext cx="2209800" cy="461665"/>
          </a:xfrm>
          <a:prstGeom prst="rect">
            <a:avLst/>
          </a:prstGeom>
          <a:noFill/>
        </p:spPr>
        <p:txBody>
          <a:bodyPr wrap="square" rtlCol="0">
            <a:spAutoFit/>
          </a:bodyPr>
          <a:lstStyle/>
          <a:p>
            <a:pPr algn="ctr"/>
            <a:r>
              <a:rPr lang="en-US" sz="1200" dirty="0" smtClean="0">
                <a:latin typeface="Bell MT" pitchFamily="18" charset="0"/>
              </a:rPr>
              <a:t>Consonant Alliterate </a:t>
            </a:r>
          </a:p>
          <a:p>
            <a:pPr algn="ctr"/>
            <a:r>
              <a:rPr lang="en-US" sz="1200" dirty="0" smtClean="0">
                <a:latin typeface="Bell MT" pitchFamily="18" charset="0"/>
              </a:rPr>
              <a:t>Internal Rhyme</a:t>
            </a:r>
            <a:endParaRPr lang="en-US" sz="1200" dirty="0">
              <a:latin typeface="Bell MT"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eaLnBrk="1" hangingPunct="1"/>
            <a:r>
              <a:rPr lang="en-US" sz="5400" dirty="0" smtClean="0">
                <a:solidFill>
                  <a:schemeClr val="bg1"/>
                </a:solidFill>
              </a:rPr>
              <a:t>Figurative Language</a:t>
            </a:r>
            <a:r>
              <a:rPr lang="en-US" sz="5400" dirty="0" smtClean="0"/>
              <a:t> is </a:t>
            </a:r>
            <a:r>
              <a:rPr lang="en-US" sz="5400" i="1" u="sng" dirty="0" smtClean="0">
                <a:solidFill>
                  <a:schemeClr val="bg1"/>
                </a:solidFill>
              </a:rPr>
              <a:t>any time words are used in a way that is different from their usual dictionary definition, or literal meaning</a:t>
            </a:r>
            <a:r>
              <a:rPr lang="en-US" sz="5400" dirty="0" smtClean="0"/>
              <a:t>. </a:t>
            </a:r>
          </a:p>
        </p:txBody>
      </p:sp>
      <p:sp>
        <p:nvSpPr>
          <p:cNvPr id="3" name="Title 2"/>
          <p:cNvSpPr>
            <a:spLocks noGrp="1"/>
          </p:cNvSpPr>
          <p:nvPr>
            <p:ph type="title"/>
          </p:nvPr>
        </p:nvSpPr>
        <p:spPr>
          <a:xfrm>
            <a:off x="85725" y="-609600"/>
            <a:ext cx="8229600" cy="1219200"/>
          </a:xfrm>
        </p:spPr>
        <p:txBody>
          <a:bodyPr/>
          <a:lstStyle/>
          <a:p>
            <a:pPr eaLnBrk="1" fontAlgn="auto" hangingPunct="1">
              <a:spcAft>
                <a:spcPts val="0"/>
              </a:spcAft>
              <a:defRPr/>
            </a:pPr>
            <a:r>
              <a:rPr smtClean="0"/>
              <a:t>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smtClean="0"/>
              <a:t>What is poetry?</a:t>
            </a:r>
            <a:endParaRPr/>
          </a:p>
        </p:txBody>
      </p:sp>
      <p:sp>
        <p:nvSpPr>
          <p:cNvPr id="3" name="Text Placeholder 2"/>
          <p:cNvSpPr>
            <a:spLocks noGrp="1"/>
          </p:cNvSpPr>
          <p:nvPr>
            <p:ph type="body" idx="1"/>
          </p:nvPr>
        </p:nvSpPr>
        <p:spPr>
          <a:xfrm>
            <a:off x="685800" y="4959350"/>
            <a:ext cx="7924800" cy="984250"/>
          </a:xfrm>
        </p:spPr>
        <p:txBody>
          <a:bodyPr>
            <a:normAutofit/>
          </a:bodyPr>
          <a:lstStyle/>
          <a:p>
            <a:pPr eaLnBrk="1" fontAlgn="auto" hangingPunct="1">
              <a:spcAft>
                <a:spcPts val="0"/>
              </a:spcAft>
              <a:buFont typeface="Wingdings 2"/>
              <a:buNone/>
              <a:defRPr/>
            </a:pPr>
            <a:r>
              <a:rPr lang="en-US" i="1" dirty="0" smtClean="0"/>
              <a:t>Poetry is [an] attempt to paint the color of the wind.</a:t>
            </a:r>
            <a:r>
              <a:rPr lang="en-US" dirty="0" smtClean="0"/>
              <a:t> </a:t>
            </a:r>
          </a:p>
          <a:p>
            <a:pPr eaLnBrk="1" fontAlgn="auto" hangingPunct="1">
              <a:spcAft>
                <a:spcPts val="0"/>
              </a:spcAft>
              <a:buFont typeface="Wingdings 2"/>
              <a:buNone/>
              <a:defRPr/>
            </a:pPr>
            <a:r>
              <a:rPr lang="en-US" dirty="0" smtClean="0"/>
              <a:t>— Maxwell Bodenheim, poet </a:t>
            </a: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609600"/>
            <a:ext cx="8839200" cy="6096000"/>
          </a:xfrm>
        </p:spPr>
        <p:txBody>
          <a:bodyPr/>
          <a:lstStyle/>
          <a:p>
            <a:pPr eaLnBrk="1" hangingPunct="1"/>
            <a:r>
              <a:rPr lang="en-US" sz="3100" dirty="0" smtClean="0"/>
              <a:t>COPY THESE DOWN, and try to guess what type of figurative language each is an example of.</a:t>
            </a:r>
          </a:p>
          <a:p>
            <a:pPr marL="1109663" lvl="1" indent="-742950" eaLnBrk="1" hangingPunct="1">
              <a:buClr>
                <a:schemeClr val="bg1">
                  <a:lumMod val="95000"/>
                  <a:lumOff val="5000"/>
                </a:schemeClr>
              </a:buClr>
              <a:buFont typeface="+mj-lt"/>
              <a:buAutoNum type="arabicPeriod"/>
            </a:pPr>
            <a:r>
              <a:rPr lang="en-US" sz="4000" dirty="0" smtClean="0"/>
              <a:t>I’ve told you that a million times.</a:t>
            </a:r>
          </a:p>
          <a:p>
            <a:pPr marL="1109663" lvl="1" indent="-742950" eaLnBrk="1" hangingPunct="1">
              <a:buClr>
                <a:schemeClr val="bg1">
                  <a:lumMod val="95000"/>
                  <a:lumOff val="5000"/>
                </a:schemeClr>
              </a:buClr>
              <a:buFont typeface="+mj-lt"/>
              <a:buAutoNum type="arabicPeriod"/>
            </a:pPr>
            <a:r>
              <a:rPr lang="en-US" sz="4000" dirty="0" smtClean="0"/>
              <a:t>It cut like a hot knife through butter.</a:t>
            </a:r>
          </a:p>
          <a:p>
            <a:pPr marL="1109663" lvl="1" indent="-742950" eaLnBrk="1" hangingPunct="1">
              <a:buClr>
                <a:schemeClr val="bg1">
                  <a:lumMod val="95000"/>
                  <a:lumOff val="5000"/>
                </a:schemeClr>
              </a:buClr>
              <a:buFont typeface="+mj-lt"/>
              <a:buAutoNum type="arabicPeriod"/>
            </a:pPr>
            <a:r>
              <a:rPr lang="en-US" sz="4000" dirty="0" smtClean="0"/>
              <a:t>You’re skating on thin ice, pal.</a:t>
            </a:r>
          </a:p>
          <a:p>
            <a:pPr marL="1109663" lvl="1" indent="-742950" eaLnBrk="1" hangingPunct="1">
              <a:buClr>
                <a:schemeClr val="bg1">
                  <a:lumMod val="95000"/>
                  <a:lumOff val="5000"/>
                </a:schemeClr>
              </a:buClr>
              <a:buFont typeface="+mj-lt"/>
              <a:buAutoNum type="arabicPeriod"/>
            </a:pPr>
            <a:r>
              <a:rPr lang="en-US" sz="4000" dirty="0" smtClean="0"/>
              <a:t>America is a melting pot.</a:t>
            </a:r>
          </a:p>
          <a:p>
            <a:pPr marL="1109663" lvl="1" indent="-742950" eaLnBrk="1" hangingPunct="1">
              <a:buClr>
                <a:schemeClr val="bg1">
                  <a:lumMod val="95000"/>
                  <a:lumOff val="5000"/>
                </a:schemeClr>
              </a:buClr>
              <a:buFont typeface="+mj-lt"/>
              <a:buAutoNum type="arabicPeriod"/>
            </a:pPr>
            <a:r>
              <a:rPr lang="en-US" sz="4000" dirty="0" smtClean="0"/>
              <a:t>The rain kissed my cheeks.</a:t>
            </a:r>
          </a:p>
          <a:p>
            <a:pPr marL="1109663" lvl="1" indent="-742950" eaLnBrk="1" hangingPunct="1">
              <a:buClr>
                <a:schemeClr val="bg1">
                  <a:lumMod val="95000"/>
                  <a:lumOff val="5000"/>
                </a:schemeClr>
              </a:buClr>
              <a:buFont typeface="+mj-lt"/>
              <a:buAutoNum type="arabicPeriod"/>
            </a:pPr>
            <a:r>
              <a:rPr lang="en-US" sz="4000" dirty="0" smtClean="0"/>
              <a:t>And then, poof! He was gone.</a:t>
            </a:r>
          </a:p>
        </p:txBody>
      </p:sp>
      <p:sp>
        <p:nvSpPr>
          <p:cNvPr id="3" name="Title 2"/>
          <p:cNvSpPr>
            <a:spLocks noGrp="1"/>
          </p:cNvSpPr>
          <p:nvPr>
            <p:ph type="title"/>
          </p:nvPr>
        </p:nvSpPr>
        <p:spPr>
          <a:xfrm>
            <a:off x="85725" y="-609600"/>
            <a:ext cx="8229600" cy="1219200"/>
          </a:xfrm>
        </p:spPr>
        <p:txBody>
          <a:bodyPr/>
          <a:lstStyle/>
          <a:p>
            <a:pPr eaLnBrk="1" fontAlgn="auto" hangingPunct="1">
              <a:spcAft>
                <a:spcPts val="0"/>
              </a:spcAft>
              <a:defRPr/>
            </a:pPr>
            <a:r>
              <a:rPr smtClean="0"/>
              <a:t>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fade">
                                      <p:cBhvr>
                                        <p:cTn id="10" dur="500"/>
                                        <p:tgtEl>
                                          <p:spTgt spid="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fade">
                                      <p:cBhvr>
                                        <p:cTn id="13" dur="500"/>
                                        <p:tgtEl>
                                          <p:spTgt spid="2">
                                            <p:txEl>
                                              <p:pRg st="2" end="2"/>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fade">
                                      <p:cBhvr>
                                        <p:cTn id="16" dur="500"/>
                                        <p:tgtEl>
                                          <p:spTgt spid="2">
                                            <p:txEl>
                                              <p:pRg st="3" end="3"/>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fade">
                                      <p:cBhvr>
                                        <p:cTn id="19" dur="500"/>
                                        <p:tgtEl>
                                          <p:spTgt spid="2">
                                            <p:txEl>
                                              <p:pRg st="4" end="4"/>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fade">
                                      <p:cBhvr>
                                        <p:cTn id="22" dur="500"/>
                                        <p:tgtEl>
                                          <p:spTgt spid="2">
                                            <p:txEl>
                                              <p:pRg st="5" end="5"/>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fade">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915400" cy="5867400"/>
          </a:xfrm>
        </p:spPr>
        <p:txBody>
          <a:bodyPr>
            <a:normAutofit fontScale="92500" lnSpcReduction="10000"/>
          </a:bodyPr>
          <a:lstStyle/>
          <a:p>
            <a:pPr>
              <a:lnSpc>
                <a:spcPct val="80000"/>
              </a:lnSpc>
              <a:buFont typeface="Wingdings 2" pitchFamily="18" charset="2"/>
              <a:buNone/>
            </a:pPr>
            <a:r>
              <a:rPr lang="en-US" sz="4000" dirty="0" smtClean="0">
                <a:solidFill>
                  <a:schemeClr val="bg1"/>
                </a:solidFill>
              </a:rPr>
              <a:t>Idiom — a figure of speech, usually slang, when </a:t>
            </a:r>
            <a:r>
              <a:rPr lang="en-US" sz="4000" i="1" u="sng" dirty="0" smtClean="0">
                <a:solidFill>
                  <a:schemeClr val="bg1"/>
                </a:solidFill>
              </a:rPr>
              <a:t>language is used in a non-literal sense</a:t>
            </a:r>
            <a:r>
              <a:rPr lang="en-US" sz="4000" dirty="0" smtClean="0">
                <a:solidFill>
                  <a:schemeClr val="bg1"/>
                </a:solidFill>
              </a:rPr>
              <a:t>.</a:t>
            </a:r>
          </a:p>
          <a:p>
            <a:pPr lvl="1">
              <a:lnSpc>
                <a:spcPct val="80000"/>
              </a:lnSpc>
              <a:buFont typeface="Wingdings 2" pitchFamily="18" charset="2"/>
              <a:buNone/>
            </a:pPr>
            <a:endParaRPr lang="en-US" sz="4000" dirty="0" smtClean="0">
              <a:solidFill>
                <a:schemeClr val="bg1"/>
              </a:solidFill>
            </a:endParaRPr>
          </a:p>
          <a:p>
            <a:pPr lvl="1">
              <a:lnSpc>
                <a:spcPct val="80000"/>
              </a:lnSpc>
            </a:pPr>
            <a:r>
              <a:rPr lang="en-US" sz="4000" dirty="0" smtClean="0">
                <a:solidFill>
                  <a:schemeClr val="bg1"/>
                </a:solidFill>
              </a:rPr>
              <a:t>He passed the exam by the skin of his teeth.</a:t>
            </a:r>
          </a:p>
          <a:p>
            <a:pPr lvl="1">
              <a:lnSpc>
                <a:spcPct val="80000"/>
              </a:lnSpc>
            </a:pPr>
            <a:r>
              <a:rPr lang="en-US" sz="4000" dirty="0" smtClean="0">
                <a:solidFill>
                  <a:schemeClr val="bg1"/>
                </a:solidFill>
              </a:rPr>
              <a:t>She’s really bringing home the bacon.</a:t>
            </a:r>
          </a:p>
          <a:p>
            <a:pPr lvl="1">
              <a:lnSpc>
                <a:spcPct val="80000"/>
              </a:lnSpc>
            </a:pPr>
            <a:r>
              <a:rPr lang="en-US" sz="4000" dirty="0" smtClean="0">
                <a:solidFill>
                  <a:schemeClr val="bg1"/>
                </a:solidFill>
              </a:rPr>
              <a:t>The two fell in love instantly.</a:t>
            </a:r>
          </a:p>
          <a:p>
            <a:pPr lvl="1">
              <a:lnSpc>
                <a:spcPct val="80000"/>
              </a:lnSpc>
            </a:pPr>
            <a:r>
              <a:rPr lang="en-US" sz="4000" dirty="0" smtClean="0">
                <a:solidFill>
                  <a:schemeClr val="bg1"/>
                </a:solidFill>
              </a:rPr>
              <a:t>I’m laying down the law.</a:t>
            </a:r>
          </a:p>
          <a:p>
            <a:pPr lvl="1">
              <a:lnSpc>
                <a:spcPct val="80000"/>
              </a:lnSpc>
            </a:pPr>
            <a:endParaRPr lang="en-US" sz="1500" dirty="0" smtClean="0">
              <a:solidFill>
                <a:schemeClr val="bg1"/>
              </a:solidFill>
            </a:endParaRPr>
          </a:p>
          <a:p>
            <a:pPr algn="ctr">
              <a:lnSpc>
                <a:spcPct val="80000"/>
              </a:lnSpc>
              <a:buNone/>
            </a:pPr>
            <a:r>
              <a:rPr lang="en-US" sz="4400" dirty="0" smtClean="0"/>
              <a:t>In an idiom, </a:t>
            </a:r>
          </a:p>
          <a:p>
            <a:pPr algn="ctr">
              <a:lnSpc>
                <a:spcPct val="80000"/>
              </a:lnSpc>
              <a:buNone/>
            </a:pPr>
            <a:r>
              <a:rPr lang="en-US" sz="4400" dirty="0" smtClean="0"/>
              <a:t>the sum is NOT EQUAL </a:t>
            </a:r>
          </a:p>
          <a:p>
            <a:pPr algn="ctr">
              <a:lnSpc>
                <a:spcPct val="80000"/>
              </a:lnSpc>
              <a:buNone/>
            </a:pPr>
            <a:r>
              <a:rPr lang="en-US" sz="4400" dirty="0" smtClean="0"/>
              <a:t>to its parts.</a:t>
            </a:r>
          </a:p>
          <a:p>
            <a:pPr>
              <a:lnSpc>
                <a:spcPct val="80000"/>
              </a:lnSpc>
            </a:pPr>
            <a:endParaRPr lang="en-US" sz="4200" dirty="0" smtClean="0">
              <a:solidFill>
                <a:schemeClr val="bg1"/>
              </a:solidFill>
            </a:endParaRPr>
          </a:p>
          <a:p>
            <a:pPr>
              <a:lnSpc>
                <a:spcPct val="80000"/>
              </a:lnSpc>
            </a:pPr>
            <a:endParaRPr lang="en-US" sz="4000" dirty="0" smtClean="0">
              <a:solidFill>
                <a:schemeClr val="bg1"/>
              </a:solidFill>
            </a:endParaRPr>
          </a:p>
        </p:txBody>
      </p:sp>
      <p:sp>
        <p:nvSpPr>
          <p:cNvPr id="3" name="Title 2"/>
          <p:cNvSpPr>
            <a:spLocks noGrp="1"/>
          </p:cNvSpPr>
          <p:nvPr>
            <p:ph type="title"/>
          </p:nvPr>
        </p:nvSpPr>
        <p:spPr>
          <a:xfrm>
            <a:off x="238125" y="-298450"/>
            <a:ext cx="8229600" cy="1219200"/>
          </a:xfrm>
        </p:spPr>
        <p:txBody>
          <a:bodyPr/>
          <a:lstStyle/>
          <a:p>
            <a:pPr fontAlgn="auto">
              <a:spcAft>
                <a:spcPts val="0"/>
              </a:spcAft>
              <a:defRPr/>
            </a:pPr>
            <a:r>
              <a:rPr smtClean="0"/>
              <a:t>Figurative Language - IDIOMS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par>
                          <p:cTn id="27" fill="hold">
                            <p:stCondLst>
                              <p:cond delay="500"/>
                            </p:stCondLst>
                            <p:childTnLst>
                              <p:par>
                                <p:cTn id="28" presetID="2" presetClass="entr" presetSubtype="4" fill="hold" nodeType="afterEffect">
                                  <p:stCondLst>
                                    <p:cond delay="0"/>
                                  </p:stCondLst>
                                  <p:childTnLst>
                                    <p:set>
                                      <p:cBhvr>
                                        <p:cTn id="29" dur="1" fill="hold">
                                          <p:stCondLst>
                                            <p:cond delay="0"/>
                                          </p:stCondLst>
                                        </p:cTn>
                                        <p:tgtEl>
                                          <p:spTgt spid="2">
                                            <p:txEl>
                                              <p:pRg st="7" end="7"/>
                                            </p:txEl>
                                          </p:spTgt>
                                        </p:tgtEl>
                                        <p:attrNameLst>
                                          <p:attrName>style.visibility</p:attrName>
                                        </p:attrNameLst>
                                      </p:cBhvr>
                                      <p:to>
                                        <p:strVal val="visible"/>
                                      </p:to>
                                    </p:set>
                                    <p:anim calcmode="lin" valueType="num">
                                      <p:cBhvr additive="base">
                                        <p:cTn id="30"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1"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par>
                          <p:cTn id="32" fill="hold">
                            <p:stCondLst>
                              <p:cond delay="1000"/>
                            </p:stCondLst>
                            <p:childTnLst>
                              <p:par>
                                <p:cTn id="33" presetID="2" presetClass="entr" presetSubtype="4" fill="hold" nodeType="after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par>
                          <p:cTn id="37" fill="hold">
                            <p:stCondLst>
                              <p:cond delay="1500"/>
                            </p:stCondLst>
                            <p:childTnLst>
                              <p:par>
                                <p:cTn id="38" presetID="2" presetClass="entr" presetSubtype="4" fill="hold" nodeType="afterEffect">
                                  <p:stCondLst>
                                    <p:cond delay="0"/>
                                  </p:stCondLst>
                                  <p:childTnLst>
                                    <p:set>
                                      <p:cBhvr>
                                        <p:cTn id="39" dur="1" fill="hold">
                                          <p:stCondLst>
                                            <p:cond delay="0"/>
                                          </p:stCondLst>
                                        </p:cTn>
                                        <p:tgtEl>
                                          <p:spTgt spid="2">
                                            <p:txEl>
                                              <p:pRg st="9" end="9"/>
                                            </p:txEl>
                                          </p:spTgt>
                                        </p:tgtEl>
                                        <p:attrNameLst>
                                          <p:attrName>style.visibility</p:attrName>
                                        </p:attrNameLst>
                                      </p:cBhvr>
                                      <p:to>
                                        <p:strVal val="visible"/>
                                      </p:to>
                                    </p:set>
                                    <p:anim calcmode="lin" valueType="num">
                                      <p:cBhvr additive="base">
                                        <p:cTn id="40"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ChangeArrowheads="1"/>
          </p:cNvSpPr>
          <p:nvPr/>
        </p:nvSpPr>
        <p:spPr bwMode="auto">
          <a:xfrm>
            <a:off x="0" y="0"/>
            <a:ext cx="9144000" cy="1066800"/>
          </a:xfrm>
          <a:prstGeom prst="rect">
            <a:avLst/>
          </a:prstGeom>
          <a:noFill/>
          <a:ln w="9525">
            <a:noFill/>
            <a:miter lim="800000"/>
            <a:headEnd/>
            <a:tailEnd/>
          </a:ln>
        </p:spPr>
        <p:txBody>
          <a:bodyPr anchor="ctr"/>
          <a:lstStyle/>
          <a:p>
            <a:pPr algn="ctr"/>
            <a:r>
              <a:rPr lang="en-US" sz="4400" dirty="0">
                <a:solidFill>
                  <a:schemeClr val="tx2"/>
                </a:solidFill>
              </a:rPr>
              <a:t>Idiom </a:t>
            </a:r>
          </a:p>
          <a:p>
            <a:pPr algn="ctr"/>
            <a:r>
              <a:rPr lang="en-US" sz="2000" dirty="0">
                <a:solidFill>
                  <a:schemeClr val="tx2"/>
                </a:solidFill>
              </a:rPr>
              <a:t>(A Culturally Specific Expression)</a:t>
            </a:r>
          </a:p>
        </p:txBody>
      </p:sp>
      <p:sp>
        <p:nvSpPr>
          <p:cNvPr id="31747" name="Rectangle 3"/>
          <p:cNvSpPr>
            <a:spLocks noChangeArrowheads="1"/>
          </p:cNvSpPr>
          <p:nvPr/>
        </p:nvSpPr>
        <p:spPr bwMode="auto">
          <a:xfrm>
            <a:off x="228600" y="1066800"/>
            <a:ext cx="8763000" cy="5791200"/>
          </a:xfrm>
          <a:prstGeom prst="rect">
            <a:avLst/>
          </a:prstGeom>
          <a:noFill/>
          <a:ln w="9525">
            <a:noFill/>
            <a:miter lim="800000"/>
            <a:headEnd/>
            <a:tailEnd/>
          </a:ln>
        </p:spPr>
        <p:txBody>
          <a:bodyPr/>
          <a:lstStyle/>
          <a:p>
            <a:pPr marL="342900" indent="-342900">
              <a:spcBef>
                <a:spcPct val="20000"/>
              </a:spcBef>
              <a:buFontTx/>
              <a:buChar char="•"/>
            </a:pPr>
            <a:r>
              <a:rPr lang="en-US" sz="2400" b="1" dirty="0"/>
              <a:t>An expression </a:t>
            </a:r>
            <a:r>
              <a:rPr lang="en-US" sz="2400" dirty="0"/>
              <a:t>where </a:t>
            </a:r>
            <a:r>
              <a:rPr lang="en-US" sz="2400" b="1" dirty="0">
                <a:solidFill>
                  <a:srgbClr val="FF0000"/>
                </a:solidFill>
              </a:rPr>
              <a:t>the literal meaning of the words is not the meaning of the expression</a:t>
            </a:r>
            <a:r>
              <a:rPr lang="en-US" sz="2400" b="1" dirty="0"/>
              <a:t>.  </a:t>
            </a:r>
          </a:p>
          <a:p>
            <a:pPr marL="342900" indent="-342900">
              <a:spcBef>
                <a:spcPct val="20000"/>
              </a:spcBef>
              <a:buFontTx/>
              <a:buChar char="•"/>
            </a:pPr>
            <a:r>
              <a:rPr lang="en-US" sz="2400" b="1" dirty="0"/>
              <a:t>It </a:t>
            </a:r>
            <a:r>
              <a:rPr lang="en-US" sz="2400" b="1" dirty="0">
                <a:solidFill>
                  <a:srgbClr val="FF0000"/>
                </a:solidFill>
              </a:rPr>
              <a:t>means something other than what it actually says</a:t>
            </a:r>
            <a:r>
              <a:rPr lang="en-US" sz="2400" b="1" dirty="0"/>
              <a:t>. </a:t>
            </a:r>
          </a:p>
          <a:p>
            <a:pPr marL="342900" indent="-342900">
              <a:spcBef>
                <a:spcPct val="20000"/>
              </a:spcBef>
              <a:buFontTx/>
              <a:buChar char="•"/>
            </a:pPr>
            <a:r>
              <a:rPr lang="en-US" sz="2400" b="1" dirty="0"/>
              <a:t>Idioms are </a:t>
            </a:r>
            <a:r>
              <a:rPr lang="en-US" sz="2400" b="1" dirty="0">
                <a:solidFill>
                  <a:srgbClr val="FF0000"/>
                </a:solidFill>
              </a:rPr>
              <a:t>phrases and sentences that do not mean exactly what they say</a:t>
            </a:r>
            <a:r>
              <a:rPr lang="en-US" sz="2400" b="1" dirty="0"/>
              <a:t>. </a:t>
            </a:r>
          </a:p>
          <a:p>
            <a:pPr marL="342900" indent="-342900">
              <a:spcBef>
                <a:spcPct val="20000"/>
              </a:spcBef>
              <a:buFontTx/>
              <a:buChar char="•"/>
            </a:pPr>
            <a:r>
              <a:rPr lang="en-US" sz="2400" b="1" dirty="0">
                <a:solidFill>
                  <a:srgbClr val="0070C0"/>
                </a:solidFill>
              </a:rPr>
              <a:t>Even if you know the meaning of every word, you may not understand the idiom because you don't understand the culture behind it.</a:t>
            </a:r>
          </a:p>
          <a:p>
            <a:pPr marL="342900" indent="-342900" algn="ctr">
              <a:spcBef>
                <a:spcPct val="20000"/>
              </a:spcBef>
            </a:pPr>
            <a:endParaRPr lang="en-US" dirty="0" smtClean="0"/>
          </a:p>
          <a:p>
            <a:pPr marL="342900" indent="-342900" algn="ctr">
              <a:spcBef>
                <a:spcPct val="20000"/>
              </a:spcBef>
            </a:pPr>
            <a:r>
              <a:rPr lang="en-US" dirty="0" smtClean="0"/>
              <a:t>EXAMPLES</a:t>
            </a:r>
            <a:endParaRPr lang="en-US" dirty="0"/>
          </a:p>
          <a:p>
            <a:pPr marL="742950" lvl="1" indent="-285750">
              <a:spcBef>
                <a:spcPct val="20000"/>
              </a:spcBef>
              <a:buFontTx/>
              <a:buChar char="•"/>
            </a:pPr>
            <a:r>
              <a:rPr lang="en-US" sz="2300" dirty="0"/>
              <a:t>It’s raining cats and dogs.</a:t>
            </a:r>
          </a:p>
          <a:p>
            <a:pPr marL="742950" lvl="1" indent="-285750">
              <a:spcBef>
                <a:spcPct val="20000"/>
              </a:spcBef>
              <a:buFontTx/>
              <a:buChar char="•"/>
            </a:pPr>
            <a:r>
              <a:rPr lang="en-US" sz="2300" dirty="0"/>
              <a:t>Your barking up the wrong tree.</a:t>
            </a:r>
          </a:p>
          <a:p>
            <a:pPr marL="742950" lvl="1" indent="-285750">
              <a:spcBef>
                <a:spcPct val="20000"/>
              </a:spcBef>
              <a:buFontTx/>
              <a:buChar char="•"/>
            </a:pPr>
            <a:r>
              <a:rPr lang="en-US" sz="2300" dirty="0"/>
              <a:t>Dear John letter</a:t>
            </a:r>
          </a:p>
          <a:p>
            <a:pPr marL="742950" lvl="1" indent="-285750">
              <a:spcBef>
                <a:spcPct val="20000"/>
              </a:spcBef>
              <a:buFontTx/>
              <a:buChar char="•"/>
            </a:pPr>
            <a:r>
              <a:rPr lang="en-US" sz="2300" dirty="0"/>
              <a:t>He’s down in the dumps.</a:t>
            </a:r>
          </a:p>
        </p:txBody>
      </p:sp>
      <p:sp>
        <p:nvSpPr>
          <p:cNvPr id="31748" name="Text Box 5"/>
          <p:cNvSpPr txBox="1">
            <a:spLocks noChangeArrowheads="1"/>
          </p:cNvSpPr>
          <p:nvPr/>
        </p:nvSpPr>
        <p:spPr bwMode="auto">
          <a:xfrm>
            <a:off x="6096000" y="4191000"/>
            <a:ext cx="184150" cy="457200"/>
          </a:xfrm>
          <a:prstGeom prst="rect">
            <a:avLst/>
          </a:prstGeom>
          <a:noFill/>
          <a:ln w="12700" cap="sq">
            <a:noFill/>
            <a:miter lim="800000"/>
            <a:headEnd type="none" w="sm" len="sm"/>
            <a:tailEnd type="none" w="sm" len="sm"/>
          </a:ln>
        </p:spPr>
        <p:txBody>
          <a:bodyPr wrap="none">
            <a:spAutoFit/>
          </a:bodyPr>
          <a:lstStyle/>
          <a:p>
            <a:endParaRPr lang="en-US"/>
          </a:p>
        </p:txBody>
      </p:sp>
      <p:sp>
        <p:nvSpPr>
          <p:cNvPr id="31749" name="Text Box 6"/>
          <p:cNvSpPr txBox="1">
            <a:spLocks noChangeArrowheads="1"/>
          </p:cNvSpPr>
          <p:nvPr/>
        </p:nvSpPr>
        <p:spPr bwMode="auto">
          <a:xfrm>
            <a:off x="5486400" y="4876800"/>
            <a:ext cx="3048000" cy="1200329"/>
          </a:xfrm>
          <a:prstGeom prst="rect">
            <a:avLst/>
          </a:prstGeom>
          <a:noFill/>
          <a:ln w="12700" cap="sq">
            <a:noFill/>
            <a:miter lim="800000"/>
            <a:headEnd type="none" w="sm" len="sm"/>
            <a:tailEnd type="none" w="sm" len="sm"/>
          </a:ln>
        </p:spPr>
        <p:txBody>
          <a:bodyPr wrap="square">
            <a:spAutoFit/>
          </a:bodyPr>
          <a:lstStyle/>
          <a:p>
            <a:pPr>
              <a:buFontTx/>
              <a:buChar char="•"/>
            </a:pPr>
            <a:r>
              <a:rPr lang="en-US" sz="2400" dirty="0"/>
              <a:t>I’m broke!</a:t>
            </a:r>
          </a:p>
          <a:p>
            <a:pPr>
              <a:buFontTx/>
              <a:buChar char="•"/>
            </a:pPr>
            <a:r>
              <a:rPr lang="en-US" sz="2400" dirty="0"/>
              <a:t>She got cold feet.</a:t>
            </a:r>
          </a:p>
          <a:p>
            <a:pPr>
              <a:buFontTx/>
              <a:buChar char="•"/>
            </a:pPr>
            <a:r>
              <a:rPr lang="en-US" sz="2400" dirty="0"/>
              <a:t>Couch potato.</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962400" y="152400"/>
            <a:ext cx="7772400" cy="1143000"/>
          </a:xfrm>
        </p:spPr>
        <p:txBody>
          <a:bodyPr/>
          <a:lstStyle/>
          <a:p>
            <a:pPr eaLnBrk="1" hangingPunct="1">
              <a:defRPr/>
            </a:pPr>
            <a:r>
              <a:rPr sz="5400" b="1" i="1" u="sng" smtClean="0">
                <a:solidFill>
                  <a:schemeClr val="tx1"/>
                </a:solidFill>
                <a:latin typeface="Times New Roman" pitchFamily="18" charset="0"/>
              </a:rPr>
              <a:t>Idiom</a:t>
            </a:r>
          </a:p>
        </p:txBody>
      </p:sp>
      <p:sp>
        <p:nvSpPr>
          <p:cNvPr id="23555" name="Rectangle 3"/>
          <p:cNvSpPr>
            <a:spLocks noGrp="1" noChangeArrowheads="1"/>
          </p:cNvSpPr>
          <p:nvPr>
            <p:ph type="body" idx="1"/>
          </p:nvPr>
        </p:nvSpPr>
        <p:spPr>
          <a:xfrm>
            <a:off x="0" y="1295400"/>
            <a:ext cx="7162800" cy="4724400"/>
          </a:xfrm>
        </p:spPr>
        <p:txBody>
          <a:bodyPr/>
          <a:lstStyle/>
          <a:p>
            <a:pPr marL="533400" indent="-533400" eaLnBrk="1" hangingPunct="1"/>
            <a:r>
              <a:rPr lang="en-US" sz="4800" dirty="0" smtClean="0"/>
              <a:t>An idiom is a figurative language technique that does not mean what is being said.</a:t>
            </a:r>
          </a:p>
          <a:p>
            <a:pPr marL="533400" indent="-533400" eaLnBrk="1" hangingPunct="1"/>
            <a:r>
              <a:rPr lang="en-US" sz="4800" b="1" i="1" u="sng" dirty="0" smtClean="0">
                <a:solidFill>
                  <a:srgbClr val="0070C0"/>
                </a:solidFill>
                <a:effectLst>
                  <a:outerShdw blurRad="38100" dist="38100" dir="2700000" algn="tl">
                    <a:srgbClr val="000000">
                      <a:alpha val="43137"/>
                    </a:srgbClr>
                  </a:outerShdw>
                </a:effectLst>
              </a:rPr>
              <a:t>Idioms are culturally specific.  </a:t>
            </a:r>
          </a:p>
        </p:txBody>
      </p:sp>
      <p:sp>
        <p:nvSpPr>
          <p:cNvPr id="32774" name="WordArt 7"/>
          <p:cNvSpPr>
            <a:spLocks noChangeArrowheads="1" noChangeShapeType="1" noTextEdit="1"/>
          </p:cNvSpPr>
          <p:nvPr/>
        </p:nvSpPr>
        <p:spPr bwMode="auto">
          <a:xfrm rot="-1218022">
            <a:off x="457200" y="381000"/>
            <a:ext cx="2276475" cy="831850"/>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r>
              <a:rPr lang="en-US" sz="3600" kern="10" dirty="0">
                <a:ln w="9525">
                  <a:round/>
                  <a:headEnd/>
                  <a:tailEnd/>
                </a:ln>
                <a:gradFill rotWithShape="1">
                  <a:gsLst>
                    <a:gs pos="0">
                      <a:srgbClr val="707070"/>
                    </a:gs>
                    <a:gs pos="50000">
                      <a:srgbClr val="FFFFFF"/>
                    </a:gs>
                    <a:gs pos="100000">
                      <a:srgbClr val="707070"/>
                    </a:gs>
                  </a:gsLst>
                  <a:lin ang="3900000" scaled="1"/>
                </a:gradFill>
                <a:latin typeface="Impact"/>
              </a:rPr>
              <a:t>Important ! !</a:t>
            </a:r>
          </a:p>
        </p:txBody>
      </p:sp>
      <p:sp>
        <p:nvSpPr>
          <p:cNvPr id="7" name="TextBox 6"/>
          <p:cNvSpPr txBox="1"/>
          <p:nvPr/>
        </p:nvSpPr>
        <p:spPr>
          <a:xfrm>
            <a:off x="7239000" y="304800"/>
            <a:ext cx="1905000" cy="6155531"/>
          </a:xfrm>
          <a:prstGeom prst="rect">
            <a:avLst/>
          </a:prstGeom>
          <a:noFill/>
          <a:ln w="50800">
            <a:solidFill>
              <a:schemeClr val="accent4">
                <a:lumMod val="75000"/>
              </a:schemeClr>
            </a:solidFill>
          </a:ln>
        </p:spPr>
        <p:txBody>
          <a:bodyPr wrap="square" rtlCol="0">
            <a:spAutoFit/>
          </a:bodyPr>
          <a:lstStyle/>
          <a:p>
            <a:r>
              <a:rPr lang="en-US" sz="3200" dirty="0" smtClean="0"/>
              <a:t>What does that mean? </a:t>
            </a:r>
          </a:p>
          <a:p>
            <a:endParaRPr lang="en-US" sz="400" dirty="0" smtClean="0"/>
          </a:p>
          <a:p>
            <a:r>
              <a:rPr lang="en-US" sz="3200" dirty="0" smtClean="0"/>
              <a:t>((Hands please))</a:t>
            </a:r>
          </a:p>
          <a:p>
            <a:endParaRPr lang="en-US" sz="400" dirty="0" smtClean="0"/>
          </a:p>
          <a:p>
            <a:r>
              <a:rPr lang="en-US" sz="3200" dirty="0" smtClean="0"/>
              <a:t>What kinds of problems could arise from this?</a:t>
            </a:r>
            <a:endParaRPr lang="en-US" sz="3200" dirty="0"/>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3554"/>
                                        </p:tgtEl>
                                        <p:attrNameLst>
                                          <p:attrName>style.visibility</p:attrName>
                                        </p:attrNameLst>
                                      </p:cBhvr>
                                      <p:to>
                                        <p:strVal val="visible"/>
                                      </p:to>
                                    </p:set>
                                    <p:anim calcmode="lin" valueType="num">
                                      <p:cBhvr additive="base">
                                        <p:cTn id="7" dur="500" fill="hold"/>
                                        <p:tgtEl>
                                          <p:spTgt spid="23554"/>
                                        </p:tgtEl>
                                        <p:attrNameLst>
                                          <p:attrName>ppt_x</p:attrName>
                                        </p:attrNameLst>
                                      </p:cBhvr>
                                      <p:tavLst>
                                        <p:tav tm="0">
                                          <p:val>
                                            <p:strVal val="0-#ppt_w/2"/>
                                          </p:val>
                                        </p:tav>
                                        <p:tav tm="100000">
                                          <p:val>
                                            <p:strVal val="#ppt_x"/>
                                          </p:val>
                                        </p:tav>
                                      </p:tavLst>
                                    </p:anim>
                                    <p:anim calcmode="lin" valueType="num">
                                      <p:cBhvr additive="base">
                                        <p:cTn id="8" dur="500" fill="hold"/>
                                        <p:tgtEl>
                                          <p:spTgt spid="23554"/>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 presetClass="entr" presetSubtype="16" fill="hold" grpId="0" nodeType="afterEffect">
                                  <p:stCondLst>
                                    <p:cond delay="0"/>
                                  </p:stCondLst>
                                  <p:childTnLst>
                                    <p:set>
                                      <p:cBhvr>
                                        <p:cTn id="11" dur="1" fill="hold">
                                          <p:stCondLst>
                                            <p:cond delay="0"/>
                                          </p:stCondLst>
                                        </p:cTn>
                                        <p:tgtEl>
                                          <p:spTgt spid="32774"/>
                                        </p:tgtEl>
                                        <p:attrNameLst>
                                          <p:attrName>style.visibility</p:attrName>
                                        </p:attrNameLst>
                                      </p:cBhvr>
                                      <p:to>
                                        <p:strVal val="visible"/>
                                      </p:to>
                                    </p:set>
                                    <p:animEffect transition="in" filter="box(in)">
                                      <p:cBhvr>
                                        <p:cTn id="12" dur="500"/>
                                        <p:tgtEl>
                                          <p:spTgt spid="32774"/>
                                        </p:tgtEl>
                                      </p:cBhvr>
                                    </p:animEffect>
                                  </p:childTnLst>
                                </p:cTn>
                              </p:par>
                            </p:childTnLst>
                          </p:cTn>
                        </p:par>
                        <p:par>
                          <p:cTn id="13" fill="hold">
                            <p:stCondLst>
                              <p:cond delay="1000"/>
                            </p:stCondLst>
                            <p:childTnLst>
                              <p:par>
                                <p:cTn id="14" presetID="2" presetClass="entr" presetSubtype="4" fill="hold" grpId="0" nodeType="afterEffect">
                                  <p:stCondLst>
                                    <p:cond delay="0"/>
                                  </p:stCondLst>
                                  <p:iterate type="lt">
                                    <p:tmPct val="100000"/>
                                  </p:iterate>
                                  <p:childTnLst>
                                    <p:set>
                                      <p:cBhvr>
                                        <p:cTn id="15" dur="1" fill="hold">
                                          <p:stCondLst>
                                            <p:cond delay="0"/>
                                          </p:stCondLst>
                                        </p:cTn>
                                        <p:tgtEl>
                                          <p:spTgt spid="23555">
                                            <p:txEl>
                                              <p:pRg st="0" end="0"/>
                                            </p:txEl>
                                          </p:spTgt>
                                        </p:tgtEl>
                                        <p:attrNameLst>
                                          <p:attrName>style.visibility</p:attrName>
                                        </p:attrNameLst>
                                      </p:cBhvr>
                                      <p:to>
                                        <p:strVal val="visible"/>
                                      </p:to>
                                    </p:set>
                                    <p:anim calcmode="lin" valueType="num">
                                      <p:cBhvr additive="base">
                                        <p:cTn id="16" dur="75" fill="hold"/>
                                        <p:tgtEl>
                                          <p:spTgt spid="23555">
                                            <p:txEl>
                                              <p:pRg st="0" end="0"/>
                                            </p:txEl>
                                          </p:spTgt>
                                        </p:tgtEl>
                                        <p:attrNameLst>
                                          <p:attrName>ppt_x</p:attrName>
                                        </p:attrNameLst>
                                      </p:cBhvr>
                                      <p:tavLst>
                                        <p:tav tm="0">
                                          <p:val>
                                            <p:strVal val="#ppt_x"/>
                                          </p:val>
                                        </p:tav>
                                        <p:tav tm="100000">
                                          <p:val>
                                            <p:strVal val="#ppt_x"/>
                                          </p:val>
                                        </p:tav>
                                      </p:tavLst>
                                    </p:anim>
                                    <p:anim calcmode="lin" valueType="num">
                                      <p:cBhvr additive="base">
                                        <p:cTn id="17" dur="75" fill="hold"/>
                                        <p:tgtEl>
                                          <p:spTgt spid="23555">
                                            <p:txEl>
                                              <p:pRg st="0" end="0"/>
                                            </p:txEl>
                                          </p:spTgt>
                                        </p:tgtEl>
                                        <p:attrNameLst>
                                          <p:attrName>ppt_y</p:attrName>
                                        </p:attrNameLst>
                                      </p:cBhvr>
                                      <p:tavLst>
                                        <p:tav tm="0">
                                          <p:val>
                                            <p:strVal val="1+#ppt_h/2"/>
                                          </p:val>
                                        </p:tav>
                                        <p:tav tm="100000">
                                          <p:val>
                                            <p:strVal val="#ppt_y"/>
                                          </p:val>
                                        </p:tav>
                                      </p:tavLst>
                                    </p:anim>
                                  </p:childTnLst>
                                </p:cTn>
                              </p:par>
                            </p:childTnLst>
                          </p:cTn>
                        </p:par>
                        <p:par>
                          <p:cTn id="18" fill="hold">
                            <p:stCondLst>
                              <p:cond delay="6100"/>
                            </p:stCondLst>
                            <p:childTnLst>
                              <p:par>
                                <p:cTn id="19" presetID="5" presetClass="emph" presetSubtype="5" grpId="1" nodeType="afterEffect">
                                  <p:stCondLst>
                                    <p:cond delay="0"/>
                                  </p:stCondLst>
                                  <p:childTnLst>
                                    <p:set>
                                      <p:cBhvr override="childStyle">
                                        <p:cTn id="20" dur="indefinite"/>
                                        <p:tgtEl>
                                          <p:spTgt spid="32774"/>
                                        </p:tgtEl>
                                        <p:attrNameLst>
                                          <p:attrName>style.fontStyle</p:attrName>
                                        </p:attrNameLst>
                                      </p:cBhvr>
                                      <p:to>
                                        <p:strVal val="normal"/>
                                      </p:to>
                                    </p:set>
                                    <p:set>
                                      <p:cBhvr override="childStyle">
                                        <p:cTn id="21" dur="indefinite"/>
                                        <p:tgtEl>
                                          <p:spTgt spid="32774"/>
                                        </p:tgtEl>
                                        <p:attrNameLst>
                                          <p:attrName>style.fontWeight</p:attrName>
                                        </p:attrNameLst>
                                      </p:cBhvr>
                                      <p:to>
                                        <p:strVal val="bold"/>
                                      </p:to>
                                    </p:set>
                                    <p:set>
                                      <p:cBhvr override="childStyle">
                                        <p:cTn id="22" dur="indefinite"/>
                                        <p:tgtEl>
                                          <p:spTgt spid="32774"/>
                                        </p:tgtEl>
                                        <p:attrNameLst>
                                          <p:attrName>style.textDecorationUnderline</p:attrName>
                                        </p:attrNameLst>
                                      </p:cBhvr>
                                      <p:to>
                                        <p:strVal val="true"/>
                                      </p:to>
                                    </p:set>
                                  </p:childTnLst>
                                </p:cTn>
                              </p:par>
                            </p:childTnLst>
                          </p:cTn>
                        </p:par>
                        <p:par>
                          <p:cTn id="23" fill="hold">
                            <p:stCondLst>
                              <p:cond delay="6100"/>
                            </p:stCondLst>
                            <p:childTnLst>
                              <p:par>
                                <p:cTn id="24" presetID="2" presetClass="entr" presetSubtype="4" fill="hold" grpId="0" nodeType="afterEffect">
                                  <p:stCondLst>
                                    <p:cond delay="0"/>
                                  </p:stCondLst>
                                  <p:iterate type="lt">
                                    <p:tmPct val="100000"/>
                                  </p:iterate>
                                  <p:childTnLst>
                                    <p:set>
                                      <p:cBhvr>
                                        <p:cTn id="25" dur="1" fill="hold">
                                          <p:stCondLst>
                                            <p:cond delay="0"/>
                                          </p:stCondLst>
                                        </p:cTn>
                                        <p:tgtEl>
                                          <p:spTgt spid="23555">
                                            <p:txEl>
                                              <p:pRg st="1" end="1"/>
                                            </p:txEl>
                                          </p:spTgt>
                                        </p:tgtEl>
                                        <p:attrNameLst>
                                          <p:attrName>style.visibility</p:attrName>
                                        </p:attrNameLst>
                                      </p:cBhvr>
                                      <p:to>
                                        <p:strVal val="visible"/>
                                      </p:to>
                                    </p:set>
                                    <p:anim calcmode="lin" valueType="num">
                                      <p:cBhvr additive="base">
                                        <p:cTn id="26" dur="75" fill="hold"/>
                                        <p:tgtEl>
                                          <p:spTgt spid="23555">
                                            <p:txEl>
                                              <p:pRg st="1" end="1"/>
                                            </p:txEl>
                                          </p:spTgt>
                                        </p:tgtEl>
                                        <p:attrNameLst>
                                          <p:attrName>ppt_x</p:attrName>
                                        </p:attrNameLst>
                                      </p:cBhvr>
                                      <p:tavLst>
                                        <p:tav tm="0">
                                          <p:val>
                                            <p:strVal val="#ppt_x"/>
                                          </p:val>
                                        </p:tav>
                                        <p:tav tm="100000">
                                          <p:val>
                                            <p:strVal val="#ppt_x"/>
                                          </p:val>
                                        </p:tav>
                                      </p:tavLst>
                                    </p:anim>
                                    <p:anim calcmode="lin" valueType="num">
                                      <p:cBhvr additive="base">
                                        <p:cTn id="27" dur="75" fill="hold"/>
                                        <p:tgtEl>
                                          <p:spTgt spid="23555">
                                            <p:txEl>
                                              <p:pRg st="1" end="1"/>
                                            </p:txEl>
                                          </p:spTgt>
                                        </p:tgtEl>
                                        <p:attrNameLst>
                                          <p:attrName>ppt_y</p:attrName>
                                        </p:attrNameLst>
                                      </p:cBhvr>
                                      <p:tavLst>
                                        <p:tav tm="0">
                                          <p:val>
                                            <p:strVal val="1+#ppt_h/2"/>
                                          </p:val>
                                        </p:tav>
                                        <p:tav tm="100000">
                                          <p:val>
                                            <p:strVal val="#ppt_y"/>
                                          </p:val>
                                        </p:tav>
                                      </p:tavLst>
                                    </p:anim>
                                  </p:childTnLst>
                                </p:cTn>
                              </p:par>
                            </p:childTnLst>
                          </p:cTn>
                        </p:par>
                        <p:par>
                          <p:cTn id="28" fill="hold">
                            <p:stCondLst>
                              <p:cond delay="8200"/>
                            </p:stCondLst>
                            <p:childTnLst>
                              <p:par>
                                <p:cTn id="29" presetID="8" presetClass="emph" presetSubtype="0" accel="50000" decel="50000" autoRev="1" fill="hold" grpId="0" nodeType="afterEffect">
                                  <p:stCondLst>
                                    <p:cond delay="0"/>
                                  </p:stCondLst>
                                  <p:childTnLst>
                                    <p:animRot by="21600000">
                                      <p:cBhvr>
                                        <p:cTn id="30" dur="500" fill="hold"/>
                                        <p:tgtEl>
                                          <p:spTgt spid="7"/>
                                        </p:tgtEl>
                                        <p:attrNameLst>
                                          <p:attrName>r</p:attrName>
                                        </p:attrNameLst>
                                      </p:cBhvr>
                                    </p:animRot>
                                  </p:childTnLst>
                                </p:cTn>
                              </p:par>
                            </p:childTnLst>
                          </p:cTn>
                        </p:par>
                        <p:par>
                          <p:cTn id="31" fill="hold">
                            <p:stCondLst>
                              <p:cond delay="9200"/>
                            </p:stCondLst>
                            <p:childTnLst>
                              <p:par>
                                <p:cTn id="32" presetID="5" presetClass="exit" presetSubtype="10" fill="hold" grpId="2" nodeType="afterEffect">
                                  <p:stCondLst>
                                    <p:cond delay="0"/>
                                  </p:stCondLst>
                                  <p:childTnLst>
                                    <p:animEffect transition="out" filter="checkerboard(across)">
                                      <p:cBhvr>
                                        <p:cTn id="33" dur="500"/>
                                        <p:tgtEl>
                                          <p:spTgt spid="32774"/>
                                        </p:tgtEl>
                                      </p:cBhvr>
                                    </p:animEffect>
                                    <p:set>
                                      <p:cBhvr>
                                        <p:cTn id="34" dur="1" fill="hold">
                                          <p:stCondLst>
                                            <p:cond delay="499"/>
                                          </p:stCondLst>
                                        </p:cTn>
                                        <p:tgtEl>
                                          <p:spTgt spid="32774"/>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43" presetClass="entr" presetSubtype="0" fill="hold" grpId="3" nodeType="clickEffect">
                                  <p:stCondLst>
                                    <p:cond delay="0"/>
                                  </p:stCondLst>
                                  <p:childTnLst>
                                    <p:set>
                                      <p:cBhvr>
                                        <p:cTn id="38" dur="1" fill="hold">
                                          <p:stCondLst>
                                            <p:cond delay="0"/>
                                          </p:stCondLst>
                                        </p:cTn>
                                        <p:tgtEl>
                                          <p:spTgt spid="32774"/>
                                        </p:tgtEl>
                                        <p:attrNameLst>
                                          <p:attrName>style.visibility</p:attrName>
                                        </p:attrNameLst>
                                      </p:cBhvr>
                                      <p:to>
                                        <p:strVal val="visible"/>
                                      </p:to>
                                    </p:set>
                                    <p:animEffect transition="in" filter="fade">
                                      <p:cBhvr>
                                        <p:cTn id="39" dur="100"/>
                                        <p:tgtEl>
                                          <p:spTgt spid="32774"/>
                                        </p:tgtEl>
                                      </p:cBhvr>
                                    </p:animEffect>
                                    <p:anim calcmode="lin" valueType="num">
                                      <p:cBhvr>
                                        <p:cTn id="40" dur="400" fill="hold"/>
                                        <p:tgtEl>
                                          <p:spTgt spid="32774"/>
                                        </p:tgtEl>
                                        <p:attrNameLst>
                                          <p:attrName>ppt_x</p:attrName>
                                        </p:attrNameLst>
                                      </p:cBhvr>
                                      <p:tavLst>
                                        <p:tav tm="0">
                                          <p:val>
                                            <p:strVal val="#ppt_x"/>
                                          </p:val>
                                        </p:tav>
                                        <p:tav tm="100000">
                                          <p:val>
                                            <p:strVal val="#ppt_x"/>
                                          </p:val>
                                        </p:tav>
                                      </p:tavLst>
                                    </p:anim>
                                    <p:anim calcmode="lin" valueType="num">
                                      <p:cBhvr>
                                        <p:cTn id="41" dur="400" fill="hold"/>
                                        <p:tgtEl>
                                          <p:spTgt spid="32774"/>
                                        </p:tgtEl>
                                        <p:attrNameLst>
                                          <p:attrName>ppt_y</p:attrName>
                                        </p:attrNameLst>
                                      </p:cBhvr>
                                      <p:tavLst>
                                        <p:tav tm="0">
                                          <p:val>
                                            <p:strVal val="#ppt_y+0.31"/>
                                          </p:val>
                                        </p:tav>
                                        <p:tav tm="100000">
                                          <p:val>
                                            <p:strVal val="#ppt_y+0.31"/>
                                          </p:val>
                                        </p:tav>
                                      </p:tavLst>
                                    </p:anim>
                                    <p:anim calcmode="lin" valueType="num">
                                      <p:cBhvr>
                                        <p:cTn id="42" dur="600" decel="50000" fill="hold">
                                          <p:stCondLst>
                                            <p:cond delay="400"/>
                                          </p:stCondLst>
                                        </p:cTn>
                                        <p:tgtEl>
                                          <p:spTgt spid="32774"/>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3" dur="600" decel="50000" fill="hold">
                                          <p:stCondLst>
                                            <p:cond delay="400"/>
                                          </p:stCondLst>
                                        </p:cTn>
                                        <p:tgtEl>
                                          <p:spTgt spid="32774"/>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uiExpand="1" build="p" autoUpdateAnimBg="0"/>
      <p:bldP spid="32774" grpId="0"/>
      <p:bldP spid="32774" grpId="1" uiExpand="1"/>
      <p:bldP spid="32774" grpId="2"/>
      <p:bldP spid="32774" grpId="3"/>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0" y="0"/>
            <a:ext cx="9144000" cy="838200"/>
          </a:xfrm>
        </p:spPr>
        <p:txBody>
          <a:bodyPr anchor="ctr" anchorCtr="1">
            <a:normAutofit fontScale="90000"/>
          </a:bodyPr>
          <a:lstStyle/>
          <a:p>
            <a:pPr algn="ctr" eaLnBrk="1" hangingPunct="1">
              <a:defRPr/>
            </a:pPr>
            <a:r>
              <a:rPr sz="5400" b="1" i="1" u="sng" smtClean="0">
                <a:solidFill>
                  <a:schemeClr val="tx1"/>
                </a:solidFill>
                <a:latin typeface="Times New Roman" pitchFamily="18" charset="0"/>
              </a:rPr>
              <a:t>Idiom</a:t>
            </a:r>
          </a:p>
        </p:txBody>
      </p:sp>
      <p:sp>
        <p:nvSpPr>
          <p:cNvPr id="84995" name="Rectangle 3"/>
          <p:cNvSpPr>
            <a:spLocks noGrp="1" noChangeArrowheads="1"/>
          </p:cNvSpPr>
          <p:nvPr>
            <p:ph type="body" idx="1"/>
          </p:nvPr>
        </p:nvSpPr>
        <p:spPr>
          <a:xfrm>
            <a:off x="0" y="838200"/>
            <a:ext cx="9067800" cy="5105400"/>
          </a:xfrm>
        </p:spPr>
        <p:txBody>
          <a:bodyPr/>
          <a:lstStyle/>
          <a:p>
            <a:pPr marL="533400" indent="-533400" eaLnBrk="1" hangingPunct="1">
              <a:buFont typeface="Wingdings" pitchFamily="2" charset="2"/>
              <a:buNone/>
            </a:pPr>
            <a:r>
              <a:rPr lang="en-US" sz="4400" dirty="0" smtClean="0"/>
              <a:t>	Remember what </a:t>
            </a:r>
            <a:r>
              <a:rPr lang="en-US" sz="4400" i="1" dirty="0" smtClean="0"/>
              <a:t>literal </a:t>
            </a:r>
            <a:r>
              <a:rPr lang="en-US" sz="4400" dirty="0" smtClean="0"/>
              <a:t>means?  This is the opposite.</a:t>
            </a:r>
          </a:p>
          <a:p>
            <a:pPr marL="533400" indent="-533400" eaLnBrk="1" hangingPunct="1">
              <a:buFont typeface="Wingdings" pitchFamily="2" charset="2"/>
              <a:buNone/>
            </a:pPr>
            <a:r>
              <a:rPr lang="en-US" sz="4400" dirty="0" smtClean="0"/>
              <a:t>	Think about it. </a:t>
            </a:r>
          </a:p>
          <a:p>
            <a:pPr marL="533400" indent="-533400" eaLnBrk="1" hangingPunct="1">
              <a:buFont typeface="Wingdings" pitchFamily="2" charset="2"/>
              <a:buNone/>
            </a:pPr>
            <a:r>
              <a:rPr lang="en-US" sz="4400" dirty="0" smtClean="0"/>
              <a:t>When you tell your </a:t>
            </a:r>
            <a:r>
              <a:rPr lang="en-US" sz="4400" dirty="0" err="1" smtClean="0"/>
              <a:t>hommie</a:t>
            </a:r>
            <a:r>
              <a:rPr lang="en-US" sz="4400" dirty="0" smtClean="0"/>
              <a:t> “</a:t>
            </a:r>
            <a:r>
              <a:rPr lang="en-US" sz="4400" dirty="0" smtClean="0">
                <a:solidFill>
                  <a:schemeClr val="accent6">
                    <a:lumMod val="60000"/>
                    <a:lumOff val="40000"/>
                  </a:schemeClr>
                </a:solidFill>
              </a:rPr>
              <a:t>Chill!</a:t>
            </a:r>
            <a:r>
              <a:rPr lang="en-US" sz="4400" dirty="0" smtClean="0"/>
              <a:t>”</a:t>
            </a:r>
            <a:r>
              <a:rPr lang="en-US" sz="4400" dirty="0" smtClean="0">
                <a:solidFill>
                  <a:schemeClr val="accent6">
                    <a:lumMod val="60000"/>
                    <a:lumOff val="40000"/>
                  </a:schemeClr>
                </a:solidFill>
              </a:rPr>
              <a:t> </a:t>
            </a:r>
            <a:r>
              <a:rPr lang="en-US" sz="4400" dirty="0" smtClean="0"/>
              <a:t>are you suggesting s/he walk into a freezer? </a:t>
            </a:r>
          </a:p>
          <a:p>
            <a:pPr marL="533400" indent="-533400" eaLnBrk="1" hangingPunct="1">
              <a:buFont typeface="Wingdings" pitchFamily="2" charset="2"/>
              <a:buNone/>
            </a:pPr>
            <a:r>
              <a:rPr lang="en-US" sz="4400" dirty="0" smtClean="0"/>
              <a:t>No.</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4994"/>
                                        </p:tgtEl>
                                        <p:attrNameLst>
                                          <p:attrName>style.visibility</p:attrName>
                                        </p:attrNameLst>
                                      </p:cBhvr>
                                      <p:to>
                                        <p:strVal val="visible"/>
                                      </p:to>
                                    </p:set>
                                    <p:anim calcmode="lin" valueType="num">
                                      <p:cBhvr additive="base">
                                        <p:cTn id="7" dur="500" fill="hold"/>
                                        <p:tgtEl>
                                          <p:spTgt spid="84994"/>
                                        </p:tgtEl>
                                        <p:attrNameLst>
                                          <p:attrName>ppt_x</p:attrName>
                                        </p:attrNameLst>
                                      </p:cBhvr>
                                      <p:tavLst>
                                        <p:tav tm="0">
                                          <p:val>
                                            <p:strVal val="0-#ppt_w/2"/>
                                          </p:val>
                                        </p:tav>
                                        <p:tav tm="100000">
                                          <p:val>
                                            <p:strVal val="#ppt_x"/>
                                          </p:val>
                                        </p:tav>
                                      </p:tavLst>
                                    </p:anim>
                                    <p:anim calcmode="lin" valueType="num">
                                      <p:cBhvr additive="base">
                                        <p:cTn id="8" dur="500" fill="hold"/>
                                        <p:tgtEl>
                                          <p:spTgt spid="8499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84995">
                                            <p:txEl>
                                              <p:pRg st="0" end="0"/>
                                            </p:txEl>
                                          </p:spTgt>
                                        </p:tgtEl>
                                        <p:attrNameLst>
                                          <p:attrName>style.visibility</p:attrName>
                                        </p:attrNameLst>
                                      </p:cBhvr>
                                      <p:to>
                                        <p:strVal val="visible"/>
                                      </p:to>
                                    </p:set>
                                    <p:anim calcmode="lin" valueType="num">
                                      <p:cBhvr additive="base">
                                        <p:cTn id="13" dur="75" fill="hold"/>
                                        <p:tgtEl>
                                          <p:spTgt spid="84995">
                                            <p:txEl>
                                              <p:pRg st="0" end="0"/>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8499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0"/>
                                  </p:iterate>
                                  <p:childTnLst>
                                    <p:set>
                                      <p:cBhvr>
                                        <p:cTn id="18" dur="1" fill="hold">
                                          <p:stCondLst>
                                            <p:cond delay="0"/>
                                          </p:stCondLst>
                                        </p:cTn>
                                        <p:tgtEl>
                                          <p:spTgt spid="84995">
                                            <p:txEl>
                                              <p:pRg st="1" end="1"/>
                                            </p:txEl>
                                          </p:spTgt>
                                        </p:tgtEl>
                                        <p:attrNameLst>
                                          <p:attrName>style.visibility</p:attrName>
                                        </p:attrNameLst>
                                      </p:cBhvr>
                                      <p:to>
                                        <p:strVal val="visible"/>
                                      </p:to>
                                    </p:set>
                                    <p:anim calcmode="lin" valueType="num">
                                      <p:cBhvr additive="base">
                                        <p:cTn id="19" dur="75" fill="hold"/>
                                        <p:tgtEl>
                                          <p:spTgt spid="84995">
                                            <p:txEl>
                                              <p:pRg st="1" end="1"/>
                                            </p:txEl>
                                          </p:spTgt>
                                        </p:tgtEl>
                                        <p:attrNameLst>
                                          <p:attrName>ppt_x</p:attrName>
                                        </p:attrNameLst>
                                      </p:cBhvr>
                                      <p:tavLst>
                                        <p:tav tm="0">
                                          <p:val>
                                            <p:strVal val="#ppt_x"/>
                                          </p:val>
                                        </p:tav>
                                        <p:tav tm="100000">
                                          <p:val>
                                            <p:strVal val="#ppt_x"/>
                                          </p:val>
                                        </p:tav>
                                      </p:tavLst>
                                    </p:anim>
                                    <p:anim calcmode="lin" valueType="num">
                                      <p:cBhvr additive="base">
                                        <p:cTn id="20" dur="75" fill="hold"/>
                                        <p:tgtEl>
                                          <p:spTgt spid="8499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0"/>
                                  </p:iterate>
                                  <p:childTnLst>
                                    <p:set>
                                      <p:cBhvr>
                                        <p:cTn id="24" dur="1" fill="hold">
                                          <p:stCondLst>
                                            <p:cond delay="0"/>
                                          </p:stCondLst>
                                        </p:cTn>
                                        <p:tgtEl>
                                          <p:spTgt spid="84995">
                                            <p:txEl>
                                              <p:pRg st="2" end="2"/>
                                            </p:txEl>
                                          </p:spTgt>
                                        </p:tgtEl>
                                        <p:attrNameLst>
                                          <p:attrName>style.visibility</p:attrName>
                                        </p:attrNameLst>
                                      </p:cBhvr>
                                      <p:to>
                                        <p:strVal val="visible"/>
                                      </p:to>
                                    </p:set>
                                    <p:anim calcmode="lin" valueType="num">
                                      <p:cBhvr additive="base">
                                        <p:cTn id="25" dur="75" fill="hold"/>
                                        <p:tgtEl>
                                          <p:spTgt spid="84995">
                                            <p:txEl>
                                              <p:pRg st="2" end="2"/>
                                            </p:txEl>
                                          </p:spTgt>
                                        </p:tgtEl>
                                        <p:attrNameLst>
                                          <p:attrName>ppt_x</p:attrName>
                                        </p:attrNameLst>
                                      </p:cBhvr>
                                      <p:tavLst>
                                        <p:tav tm="0">
                                          <p:val>
                                            <p:strVal val="#ppt_x"/>
                                          </p:val>
                                        </p:tav>
                                        <p:tav tm="100000">
                                          <p:val>
                                            <p:strVal val="#ppt_x"/>
                                          </p:val>
                                        </p:tav>
                                      </p:tavLst>
                                    </p:anim>
                                    <p:anim calcmode="lin" valueType="num">
                                      <p:cBhvr additive="base">
                                        <p:cTn id="26" dur="75" fill="hold"/>
                                        <p:tgtEl>
                                          <p:spTgt spid="8499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0"/>
                                  </p:iterate>
                                  <p:childTnLst>
                                    <p:set>
                                      <p:cBhvr>
                                        <p:cTn id="30" dur="1" fill="hold">
                                          <p:stCondLst>
                                            <p:cond delay="0"/>
                                          </p:stCondLst>
                                        </p:cTn>
                                        <p:tgtEl>
                                          <p:spTgt spid="84995">
                                            <p:txEl>
                                              <p:pRg st="3" end="3"/>
                                            </p:txEl>
                                          </p:spTgt>
                                        </p:tgtEl>
                                        <p:attrNameLst>
                                          <p:attrName>style.visibility</p:attrName>
                                        </p:attrNameLst>
                                      </p:cBhvr>
                                      <p:to>
                                        <p:strVal val="visible"/>
                                      </p:to>
                                    </p:set>
                                    <p:anim calcmode="lin" valueType="num">
                                      <p:cBhvr additive="base">
                                        <p:cTn id="31" dur="75" fill="hold"/>
                                        <p:tgtEl>
                                          <p:spTgt spid="84995">
                                            <p:txEl>
                                              <p:pRg st="3" end="3"/>
                                            </p:txEl>
                                          </p:spTgt>
                                        </p:tgtEl>
                                        <p:attrNameLst>
                                          <p:attrName>ppt_x</p:attrName>
                                        </p:attrNameLst>
                                      </p:cBhvr>
                                      <p:tavLst>
                                        <p:tav tm="0">
                                          <p:val>
                                            <p:strVal val="#ppt_x"/>
                                          </p:val>
                                        </p:tav>
                                        <p:tav tm="100000">
                                          <p:val>
                                            <p:strVal val="#ppt_x"/>
                                          </p:val>
                                        </p:tav>
                                      </p:tavLst>
                                    </p:anim>
                                    <p:anim calcmode="lin" valueType="num">
                                      <p:cBhvr additive="base">
                                        <p:cTn id="32" dur="75" fill="hold"/>
                                        <p:tgtEl>
                                          <p:spTgt spid="84995">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build="p" autoUpdateAnimBg="0"/>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5539" name="Rectangle 3"/>
          <p:cNvSpPr>
            <a:spLocks noGrp="1" noChangeArrowheads="1"/>
          </p:cNvSpPr>
          <p:nvPr>
            <p:ph type="body" idx="1"/>
          </p:nvPr>
        </p:nvSpPr>
        <p:spPr>
          <a:xfrm>
            <a:off x="0" y="838200"/>
            <a:ext cx="9144000" cy="6019800"/>
          </a:xfrm>
        </p:spPr>
        <p:txBody>
          <a:bodyPr/>
          <a:lstStyle/>
          <a:p>
            <a:pPr marL="533400" indent="-533400" eaLnBrk="1" hangingPunct="1">
              <a:buFont typeface="Wingdings" pitchFamily="2" charset="2"/>
              <a:buNone/>
            </a:pPr>
            <a:r>
              <a:rPr lang="en-US" sz="4800" dirty="0" smtClean="0"/>
              <a:t>	The expression “chill,” is an idiom that means: relax, take it easy or  don’t worry.  </a:t>
            </a:r>
          </a:p>
          <a:p>
            <a:pPr marL="533400" indent="-533400" eaLnBrk="1" hangingPunct="1">
              <a:buFont typeface="Wingdings" pitchFamily="2" charset="2"/>
              <a:buNone/>
            </a:pPr>
            <a:endParaRPr lang="en-US" sz="4800" dirty="0" smtClean="0"/>
          </a:p>
          <a:p>
            <a:pPr marL="533400" indent="-533400" eaLnBrk="1" hangingPunct="1">
              <a:buFont typeface="Wingdings" pitchFamily="2" charset="2"/>
              <a:buNone/>
            </a:pPr>
            <a:r>
              <a:rPr lang="en-US" sz="4800" dirty="0" smtClean="0"/>
              <a:t>There are tons of idioms.  I’m sure you use several all the time, without thinking about it.</a:t>
            </a:r>
          </a:p>
          <a:p>
            <a:pPr marL="533400" indent="-533400" eaLnBrk="1" hangingPunct="1">
              <a:buFont typeface="Wingdings" pitchFamily="2" charset="2"/>
              <a:buNone/>
            </a:pPr>
            <a:r>
              <a:rPr lang="en-US" sz="4800" dirty="0" smtClean="0"/>
              <a:t>	</a:t>
            </a:r>
          </a:p>
          <a:p>
            <a:pPr marL="533400" indent="-533400" eaLnBrk="1" hangingPunct="1">
              <a:buFont typeface="Wingdings" pitchFamily="2" charset="2"/>
              <a:buNone/>
            </a:pPr>
            <a:endParaRPr lang="en-US" sz="4800" dirty="0" smtClean="0"/>
          </a:p>
        </p:txBody>
      </p:sp>
      <p:sp>
        <p:nvSpPr>
          <p:cNvPr id="6" name="Rectangle 2"/>
          <p:cNvSpPr txBox="1">
            <a:spLocks noChangeArrowheads="1"/>
          </p:cNvSpPr>
          <p:nvPr/>
        </p:nvSpPr>
        <p:spPr>
          <a:xfrm>
            <a:off x="0" y="0"/>
            <a:ext cx="9144000" cy="838200"/>
          </a:xfrm>
          <a:prstGeom prst="rect">
            <a:avLst/>
          </a:prstGeom>
          <a:ln w="6350" cap="rnd">
            <a:noFill/>
          </a:ln>
        </p:spPr>
        <p:txBody>
          <a:bodyPr vert="horz" rtlCol="0" anchor="ctr" anchorCtr="1">
            <a:normAutofit fontScale="97500" lnSpcReduction="10000"/>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1" u="sng" strike="noStrike" kern="1200" cap="none" spc="-100" normalizeH="0" baseline="0" noProof="0" smtClean="0">
                <a:ln w="3200">
                  <a:solidFill>
                    <a:schemeClr val="bg2">
                      <a:shade val="75000"/>
                      <a:alpha val="25000"/>
                    </a:schemeClr>
                  </a:solidFill>
                  <a:prstDash val="solid"/>
                  <a:round/>
                </a:ln>
                <a:solidFill>
                  <a:schemeClr val="tx1"/>
                </a:solidFill>
                <a:effectLst>
                  <a:innerShdw blurRad="50800" dist="25400" dir="13500000">
                    <a:prstClr val="black">
                      <a:alpha val="70000"/>
                    </a:prstClr>
                  </a:innerShdw>
                </a:effectLst>
                <a:uLnTx/>
                <a:uFillTx/>
                <a:latin typeface="Times New Roman" pitchFamily="18" charset="0"/>
                <a:ea typeface="+mj-ea"/>
                <a:cs typeface="+mj-cs"/>
              </a:rPr>
              <a:t>Idiom</a:t>
            </a:r>
          </a:p>
        </p:txBody>
      </p:sp>
      <p:sp>
        <p:nvSpPr>
          <p:cNvPr id="9" name="TextBox 8"/>
          <p:cNvSpPr txBox="1"/>
          <p:nvPr/>
        </p:nvSpPr>
        <p:spPr>
          <a:xfrm>
            <a:off x="5791200" y="2285999"/>
            <a:ext cx="2971800" cy="1815882"/>
          </a:xfrm>
          <a:prstGeom prst="rect">
            <a:avLst/>
          </a:prstGeom>
          <a:solidFill>
            <a:schemeClr val="tx2">
              <a:lumMod val="50000"/>
            </a:schemeClr>
          </a:solidFill>
          <a:ln w="50800">
            <a:solidFill>
              <a:schemeClr val="accent4">
                <a:lumMod val="75000"/>
              </a:schemeClr>
            </a:solidFill>
          </a:ln>
        </p:spPr>
        <p:txBody>
          <a:bodyPr wrap="square" rtlCol="0">
            <a:spAutoFit/>
          </a:bodyPr>
          <a:lstStyle/>
          <a:p>
            <a:pPr algn="ctr"/>
            <a:r>
              <a:rPr lang="en-US" sz="2800" dirty="0" smtClean="0"/>
              <a:t>What figures of speech are in the passages on this page?</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iterate type="lt">
                                    <p:tmPct val="100000"/>
                                  </p:iterate>
                                  <p:childTnLst>
                                    <p:set>
                                      <p:cBhvr>
                                        <p:cTn id="6" dur="1" fill="hold">
                                          <p:stCondLst>
                                            <p:cond delay="0"/>
                                          </p:stCondLst>
                                        </p:cTn>
                                        <p:tgtEl>
                                          <p:spTgt spid="65539">
                                            <p:txEl>
                                              <p:pRg st="0" end="0"/>
                                            </p:txEl>
                                          </p:spTgt>
                                        </p:tgtEl>
                                        <p:attrNameLst>
                                          <p:attrName>style.visibility</p:attrName>
                                        </p:attrNameLst>
                                      </p:cBhvr>
                                      <p:to>
                                        <p:strVal val="visible"/>
                                      </p:to>
                                    </p:set>
                                    <p:anim calcmode="lin" valueType="num">
                                      <p:cBhvr additive="base">
                                        <p:cTn id="7" dur="75" fill="hold"/>
                                        <p:tgtEl>
                                          <p:spTgt spid="65539">
                                            <p:txEl>
                                              <p:pRg st="0" end="0"/>
                                            </p:txEl>
                                          </p:spTgt>
                                        </p:tgtEl>
                                        <p:attrNameLst>
                                          <p:attrName>ppt_x</p:attrName>
                                        </p:attrNameLst>
                                      </p:cBhvr>
                                      <p:tavLst>
                                        <p:tav tm="0">
                                          <p:val>
                                            <p:strVal val="1+#ppt_w/2"/>
                                          </p:val>
                                        </p:tav>
                                        <p:tav tm="100000">
                                          <p:val>
                                            <p:strVal val="#ppt_x"/>
                                          </p:val>
                                        </p:tav>
                                      </p:tavLst>
                                    </p:anim>
                                    <p:anim calcmode="lin" valueType="num">
                                      <p:cBhvr additive="base">
                                        <p:cTn id="8" dur="75" fill="hold"/>
                                        <p:tgtEl>
                                          <p:spTgt spid="65539">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65539">
                                            <p:txEl>
                                              <p:pRg st="2" end="2"/>
                                            </p:txEl>
                                          </p:spTgt>
                                        </p:tgtEl>
                                        <p:attrNameLst>
                                          <p:attrName>style.visibility</p:attrName>
                                        </p:attrNameLst>
                                      </p:cBhvr>
                                      <p:to>
                                        <p:strVal val="visible"/>
                                      </p:to>
                                    </p:set>
                                    <p:anim calcmode="lin" valueType="num">
                                      <p:cBhvr additive="base">
                                        <p:cTn id="13" dur="75" fill="hold"/>
                                        <p:tgtEl>
                                          <p:spTgt spid="65539">
                                            <p:txEl>
                                              <p:pRg st="2" end="2"/>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65539">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65539">
                                            <p:txEl>
                                              <p:pRg st="3" end="3"/>
                                            </p:txEl>
                                          </p:spTgt>
                                        </p:tgtEl>
                                        <p:attrNameLst>
                                          <p:attrName>style.visibility</p:attrName>
                                        </p:attrNameLst>
                                      </p:cBhvr>
                                      <p:to>
                                        <p:strVal val="visible"/>
                                      </p:to>
                                    </p:set>
                                    <p:anim calcmode="lin" valueType="num">
                                      <p:cBhvr additive="base">
                                        <p:cTn id="19" dur="75" fill="hold"/>
                                        <p:tgtEl>
                                          <p:spTgt spid="65539">
                                            <p:txEl>
                                              <p:pRg st="3" end="3"/>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65539">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3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458200" cy="5943600"/>
          </a:xfrm>
        </p:spPr>
        <p:txBody>
          <a:bodyPr/>
          <a:lstStyle/>
          <a:p>
            <a:r>
              <a:rPr lang="en-US" sz="4000" dirty="0" smtClean="0"/>
              <a:t>Take it easy.</a:t>
            </a:r>
          </a:p>
          <a:p>
            <a:r>
              <a:rPr lang="en-US" sz="4000" dirty="0" smtClean="0"/>
              <a:t>Stay cool.</a:t>
            </a:r>
          </a:p>
          <a:p>
            <a:r>
              <a:rPr lang="en-US" sz="4000" dirty="0" smtClean="0"/>
              <a:t>Relax</a:t>
            </a:r>
          </a:p>
          <a:p>
            <a:r>
              <a:rPr lang="en-US" sz="4000" i="1" dirty="0" smtClean="0"/>
              <a:t>Calm down or I'll deck you!</a:t>
            </a:r>
          </a:p>
          <a:p>
            <a:r>
              <a:rPr lang="en-US" sz="4000" i="1" dirty="0" smtClean="0"/>
              <a:t>Please stop because you're distressing me</a:t>
            </a:r>
            <a:r>
              <a:rPr lang="en-US" sz="4000" dirty="0" smtClean="0"/>
              <a:t>.</a:t>
            </a:r>
          </a:p>
          <a:p>
            <a:r>
              <a:rPr lang="en-US" sz="4000" dirty="0" smtClean="0"/>
              <a:t>Stop as in “ You </a:t>
            </a:r>
            <a:r>
              <a:rPr lang="en-US" sz="4000" dirty="0" err="1" smtClean="0"/>
              <a:t>wanna</a:t>
            </a:r>
            <a:r>
              <a:rPr lang="en-US" sz="4000" dirty="0" smtClean="0"/>
              <a:t> chill here?</a:t>
            </a:r>
          </a:p>
          <a:p>
            <a:r>
              <a:rPr lang="en-US" sz="4000" dirty="0" smtClean="0"/>
              <a:t>Hang out as in “Yeah, let’s chill here?”</a:t>
            </a:r>
          </a:p>
          <a:p>
            <a:endParaRPr lang="en-US" sz="4000" dirty="0"/>
          </a:p>
        </p:txBody>
      </p:sp>
      <p:sp>
        <p:nvSpPr>
          <p:cNvPr id="3" name="Title 2"/>
          <p:cNvSpPr>
            <a:spLocks noGrp="1"/>
          </p:cNvSpPr>
          <p:nvPr>
            <p:ph type="title"/>
          </p:nvPr>
        </p:nvSpPr>
        <p:spPr>
          <a:xfrm>
            <a:off x="0" y="152400"/>
            <a:ext cx="9144000" cy="838200"/>
          </a:xfrm>
        </p:spPr>
        <p:txBody>
          <a:bodyPr/>
          <a:lstStyle/>
          <a:p>
            <a:pPr algn="ctr"/>
            <a:r>
              <a:rPr sz="4400" smtClean="0"/>
              <a:t>"Chill." can be interpreted as . . .</a:t>
            </a:r>
            <a:endParaRPr lang="en-US" dirty="0"/>
          </a:p>
        </p:txBody>
      </p:sp>
      <p:sp>
        <p:nvSpPr>
          <p:cNvPr id="4" name="TextBox 3"/>
          <p:cNvSpPr txBox="1"/>
          <p:nvPr/>
        </p:nvSpPr>
        <p:spPr>
          <a:xfrm>
            <a:off x="4876800" y="914400"/>
            <a:ext cx="3810000" cy="2062103"/>
          </a:xfrm>
          <a:prstGeom prst="rect">
            <a:avLst/>
          </a:prstGeom>
          <a:noFill/>
          <a:ln w="50800">
            <a:solidFill>
              <a:schemeClr val="accent5">
                <a:lumMod val="75000"/>
              </a:schemeClr>
            </a:solidFill>
          </a:ln>
        </p:spPr>
        <p:txBody>
          <a:bodyPr wrap="square" rtlCol="0">
            <a:spAutoFit/>
          </a:bodyPr>
          <a:lstStyle/>
          <a:p>
            <a:pPr algn="ctr"/>
            <a:r>
              <a:rPr lang="en-US" sz="3200" dirty="0" smtClean="0">
                <a:solidFill>
                  <a:schemeClr val="accent2">
                    <a:lumMod val="75000"/>
                  </a:schemeClr>
                </a:solidFill>
                <a:effectLst>
                  <a:outerShdw blurRad="38100" dist="38100" dir="2700000" algn="tl">
                    <a:srgbClr val="000000">
                      <a:alpha val="43137"/>
                    </a:srgbClr>
                  </a:outerShdw>
                </a:effectLst>
              </a:rPr>
              <a:t>Which of these could also be considered IDIOMATIC?</a:t>
            </a:r>
            <a:endParaRPr lang="en-US" sz="3200" dirty="0">
              <a:solidFill>
                <a:schemeClr val="accent2">
                  <a:lumMod val="7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3962400" y="152400"/>
            <a:ext cx="7772400" cy="1143000"/>
          </a:xfrm>
        </p:spPr>
        <p:txBody>
          <a:bodyPr/>
          <a:lstStyle/>
          <a:p>
            <a:pPr eaLnBrk="1" hangingPunct="1">
              <a:defRPr/>
            </a:pPr>
            <a:r>
              <a:rPr sz="5400" b="1" i="1" u="sng" smtClean="0">
                <a:solidFill>
                  <a:schemeClr val="tx1"/>
                </a:solidFill>
                <a:latin typeface="Times New Roman" pitchFamily="18" charset="0"/>
              </a:rPr>
              <a:t>Idiom</a:t>
            </a:r>
          </a:p>
        </p:txBody>
      </p:sp>
      <p:sp>
        <p:nvSpPr>
          <p:cNvPr id="63491" name="Rectangle 3"/>
          <p:cNvSpPr>
            <a:spLocks noGrp="1" noChangeArrowheads="1"/>
          </p:cNvSpPr>
          <p:nvPr>
            <p:ph type="body" idx="1"/>
          </p:nvPr>
        </p:nvSpPr>
        <p:spPr>
          <a:xfrm>
            <a:off x="76200" y="1143000"/>
            <a:ext cx="8763000" cy="4953000"/>
          </a:xfrm>
        </p:spPr>
        <p:txBody>
          <a:bodyPr/>
          <a:lstStyle/>
          <a:p>
            <a:pPr marL="533400" indent="-533400" eaLnBrk="1" hangingPunct="1">
              <a:lnSpc>
                <a:spcPct val="90000"/>
              </a:lnSpc>
              <a:buFont typeface="Wingdings" pitchFamily="2" charset="2"/>
              <a:buNone/>
            </a:pPr>
            <a:r>
              <a:rPr lang="en-US" sz="5400" dirty="0" smtClean="0"/>
              <a:t>	 An idiom is a speech form or an expression of a given language that is peculiar to itself grammatically or cannot be understood from the individual meanings of its elements</a:t>
            </a:r>
            <a:r>
              <a:rPr lang="en-US" sz="5400" i="1" dirty="0" smtClean="0"/>
              <a:t>.</a:t>
            </a:r>
            <a:r>
              <a:rPr lang="en-US" sz="5400" dirty="0" smtClean="0"/>
              <a:t> </a:t>
            </a:r>
          </a:p>
          <a:p>
            <a:pPr marL="533400" indent="-533400" eaLnBrk="1" hangingPunct="1">
              <a:lnSpc>
                <a:spcPct val="90000"/>
              </a:lnSpc>
              <a:buFont typeface="Wingdings" pitchFamily="2" charset="2"/>
              <a:buNone/>
            </a:pPr>
            <a:endParaRPr lang="en-US" sz="5400" dirty="0" smtClean="0"/>
          </a:p>
        </p:txBody>
      </p:sp>
      <p:sp>
        <p:nvSpPr>
          <p:cNvPr id="35846" name="WordArt 7"/>
          <p:cNvSpPr>
            <a:spLocks noChangeArrowheads="1" noChangeShapeType="1" noTextEdit="1"/>
          </p:cNvSpPr>
          <p:nvPr/>
        </p:nvSpPr>
        <p:spPr bwMode="auto">
          <a:xfrm rot="-1218022">
            <a:off x="457200" y="381000"/>
            <a:ext cx="2276475" cy="831850"/>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r>
              <a:rPr lang="en-US" sz="3600" kern="10">
                <a:ln w="9525">
                  <a:round/>
                  <a:headEnd/>
                  <a:tailEnd/>
                </a:ln>
                <a:gradFill rotWithShape="1">
                  <a:gsLst>
                    <a:gs pos="0">
                      <a:srgbClr val="707070"/>
                    </a:gs>
                    <a:gs pos="50000">
                      <a:srgbClr val="FFFFFF"/>
                    </a:gs>
                    <a:gs pos="100000">
                      <a:srgbClr val="707070"/>
                    </a:gs>
                  </a:gsLst>
                  <a:lin ang="3900000" scaled="1"/>
                </a:gradFill>
                <a:latin typeface="Impact"/>
              </a:rPr>
              <a:t>Important !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3490"/>
                                        </p:tgtEl>
                                        <p:attrNameLst>
                                          <p:attrName>style.visibility</p:attrName>
                                        </p:attrNameLst>
                                      </p:cBhvr>
                                      <p:to>
                                        <p:strVal val="visible"/>
                                      </p:to>
                                    </p:set>
                                    <p:anim calcmode="lin" valueType="num">
                                      <p:cBhvr additive="base">
                                        <p:cTn id="7" dur="500" fill="hold"/>
                                        <p:tgtEl>
                                          <p:spTgt spid="63490"/>
                                        </p:tgtEl>
                                        <p:attrNameLst>
                                          <p:attrName>ppt_x</p:attrName>
                                        </p:attrNameLst>
                                      </p:cBhvr>
                                      <p:tavLst>
                                        <p:tav tm="0">
                                          <p:val>
                                            <p:strVal val="0-#ppt_w/2"/>
                                          </p:val>
                                        </p:tav>
                                        <p:tav tm="100000">
                                          <p:val>
                                            <p:strVal val="#ppt_x"/>
                                          </p:val>
                                        </p:tav>
                                      </p:tavLst>
                                    </p:anim>
                                    <p:anim calcmode="lin" valueType="num">
                                      <p:cBhvr additive="base">
                                        <p:cTn id="8" dur="500" fill="hold"/>
                                        <p:tgtEl>
                                          <p:spTgt spid="634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iterate type="lt">
                                    <p:tmPct val="100000"/>
                                  </p:iterate>
                                  <p:childTnLst>
                                    <p:set>
                                      <p:cBhvr>
                                        <p:cTn id="12" dur="1" fill="hold">
                                          <p:stCondLst>
                                            <p:cond delay="0"/>
                                          </p:stCondLst>
                                        </p:cTn>
                                        <p:tgtEl>
                                          <p:spTgt spid="63491">
                                            <p:txEl>
                                              <p:pRg st="0" end="0"/>
                                            </p:txEl>
                                          </p:spTgt>
                                        </p:tgtEl>
                                        <p:attrNameLst>
                                          <p:attrName>style.visibility</p:attrName>
                                        </p:attrNameLst>
                                      </p:cBhvr>
                                      <p:to>
                                        <p:strVal val="visible"/>
                                      </p:to>
                                    </p:set>
                                    <p:anim calcmode="lin" valueType="num">
                                      <p:cBhvr additive="base">
                                        <p:cTn id="13" dur="75" fill="hold"/>
                                        <p:tgtEl>
                                          <p:spTgt spid="63491">
                                            <p:txEl>
                                              <p:pRg st="0" end="0"/>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63491">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1"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3962400" y="152400"/>
            <a:ext cx="7772400" cy="1143000"/>
          </a:xfrm>
        </p:spPr>
        <p:txBody>
          <a:bodyPr/>
          <a:lstStyle/>
          <a:p>
            <a:pPr eaLnBrk="1" hangingPunct="1">
              <a:defRPr/>
            </a:pPr>
            <a:r>
              <a:rPr sz="5400" b="1" i="1" u="sng" smtClean="0">
                <a:solidFill>
                  <a:schemeClr val="tx1"/>
                </a:solidFill>
                <a:latin typeface="Times New Roman" pitchFamily="18" charset="0"/>
              </a:rPr>
              <a:t>Idiom</a:t>
            </a:r>
          </a:p>
        </p:txBody>
      </p:sp>
      <p:sp>
        <p:nvSpPr>
          <p:cNvPr id="86019" name="Rectangle 3"/>
          <p:cNvSpPr>
            <a:spLocks noGrp="1" noChangeArrowheads="1"/>
          </p:cNvSpPr>
          <p:nvPr>
            <p:ph type="body" idx="1"/>
          </p:nvPr>
        </p:nvSpPr>
        <p:spPr>
          <a:xfrm>
            <a:off x="304800" y="1295400"/>
            <a:ext cx="8839200" cy="4876800"/>
          </a:xfrm>
        </p:spPr>
        <p:txBody>
          <a:bodyPr/>
          <a:lstStyle/>
          <a:p>
            <a:pPr marL="533400" indent="-533400" eaLnBrk="1" hangingPunct="1">
              <a:buFont typeface="Wingdings" pitchFamily="2" charset="2"/>
              <a:buNone/>
            </a:pPr>
            <a:r>
              <a:rPr lang="en-US" sz="5400" smtClean="0"/>
              <a:t>	Idioms are known as regional speech, dialect, slang, jargon, or </a:t>
            </a:r>
            <a:r>
              <a:rPr lang="en-US" sz="5400" i="1" smtClean="0"/>
              <a:t>legal idiom.</a:t>
            </a:r>
            <a:r>
              <a:rPr lang="en-US" sz="5400" smtClean="0"/>
              <a:t> </a:t>
            </a:r>
          </a:p>
          <a:p>
            <a:pPr marL="533400" indent="-533400" eaLnBrk="1" hangingPunct="1">
              <a:buFont typeface="Wingdings" pitchFamily="2" charset="2"/>
              <a:buNone/>
            </a:pPr>
            <a:endParaRPr lang="en-US" sz="5400" smtClean="0"/>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6018"/>
                                        </p:tgtEl>
                                        <p:attrNameLst>
                                          <p:attrName>style.visibility</p:attrName>
                                        </p:attrNameLst>
                                      </p:cBhvr>
                                      <p:to>
                                        <p:strVal val="visible"/>
                                      </p:to>
                                    </p:set>
                                    <p:anim calcmode="lin" valueType="num">
                                      <p:cBhvr additive="base">
                                        <p:cTn id="7" dur="500" fill="hold"/>
                                        <p:tgtEl>
                                          <p:spTgt spid="86018"/>
                                        </p:tgtEl>
                                        <p:attrNameLst>
                                          <p:attrName>ppt_x</p:attrName>
                                        </p:attrNameLst>
                                      </p:cBhvr>
                                      <p:tavLst>
                                        <p:tav tm="0">
                                          <p:val>
                                            <p:strVal val="0-#ppt_w/2"/>
                                          </p:val>
                                        </p:tav>
                                        <p:tav tm="100000">
                                          <p:val>
                                            <p:strVal val="#ppt_x"/>
                                          </p:val>
                                        </p:tav>
                                      </p:tavLst>
                                    </p:anim>
                                    <p:anim calcmode="lin" valueType="num">
                                      <p:cBhvr additive="base">
                                        <p:cTn id="8" dur="500" fill="hold"/>
                                        <p:tgtEl>
                                          <p:spTgt spid="8601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iterate type="wd">
                                    <p:tmPct val="100000"/>
                                  </p:iterate>
                                  <p:childTnLst>
                                    <p:set>
                                      <p:cBhvr>
                                        <p:cTn id="12" dur="1" fill="hold">
                                          <p:stCondLst>
                                            <p:cond delay="0"/>
                                          </p:stCondLst>
                                        </p:cTn>
                                        <p:tgtEl>
                                          <p:spTgt spid="86019">
                                            <p:txEl>
                                              <p:pRg st="0" end="0"/>
                                            </p:txEl>
                                          </p:spTgt>
                                        </p:tgtEl>
                                        <p:attrNameLst>
                                          <p:attrName>style.visibility</p:attrName>
                                        </p:attrNameLst>
                                      </p:cBhvr>
                                      <p:to>
                                        <p:strVal val="visible"/>
                                      </p:to>
                                    </p:set>
                                    <p:anim calcmode="lin" valueType="num">
                                      <p:cBhvr additive="base">
                                        <p:cTn id="13" dur="300" fill="hold"/>
                                        <p:tgtEl>
                                          <p:spTgt spid="86019">
                                            <p:txEl>
                                              <p:pRg st="0" end="0"/>
                                            </p:txEl>
                                          </p:spTgt>
                                        </p:tgtEl>
                                        <p:attrNameLst>
                                          <p:attrName>ppt_x</p:attrName>
                                        </p:attrNameLst>
                                      </p:cBhvr>
                                      <p:tavLst>
                                        <p:tav tm="0">
                                          <p:val>
                                            <p:strVal val="0-#ppt_w/2"/>
                                          </p:val>
                                        </p:tav>
                                        <p:tav tm="100000">
                                          <p:val>
                                            <p:strVal val="#ppt_x"/>
                                          </p:val>
                                        </p:tav>
                                      </p:tavLst>
                                    </p:anim>
                                    <p:anim calcmode="lin" valueType="num">
                                      <p:cBhvr additive="base">
                                        <p:cTn id="14" dur="300" fill="hold"/>
                                        <p:tgtEl>
                                          <p:spTgt spid="8601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19"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0" y="0"/>
            <a:ext cx="9144000" cy="990600"/>
          </a:xfrm>
        </p:spPr>
        <p:txBody>
          <a:bodyPr>
            <a:normAutofit/>
          </a:bodyPr>
          <a:lstStyle/>
          <a:p>
            <a:pPr algn="ctr" eaLnBrk="1" hangingPunct="1">
              <a:defRPr/>
            </a:pPr>
            <a:r>
              <a:rPr sz="5400" b="1" i="1" u="sng" smtClean="0">
                <a:solidFill>
                  <a:schemeClr val="tx1"/>
                </a:solidFill>
                <a:latin typeface="Times New Roman" pitchFamily="18" charset="0"/>
              </a:rPr>
              <a:t>Idiom</a:t>
            </a:r>
          </a:p>
        </p:txBody>
      </p:sp>
      <p:sp>
        <p:nvSpPr>
          <p:cNvPr id="66563" name="Rectangle 3"/>
          <p:cNvSpPr>
            <a:spLocks noGrp="1" noChangeArrowheads="1"/>
          </p:cNvSpPr>
          <p:nvPr>
            <p:ph type="body" idx="1"/>
          </p:nvPr>
        </p:nvSpPr>
        <p:spPr>
          <a:xfrm>
            <a:off x="0" y="990600"/>
            <a:ext cx="8839200" cy="5029200"/>
          </a:xfrm>
        </p:spPr>
        <p:txBody>
          <a:bodyPr/>
          <a:lstStyle/>
          <a:p>
            <a:pPr marL="533400" indent="-533400" eaLnBrk="1" hangingPunct="1">
              <a:buFont typeface="Wingdings" pitchFamily="2" charset="2"/>
              <a:buNone/>
            </a:pPr>
            <a:r>
              <a:rPr lang="en-US" sz="4800" dirty="0" smtClean="0"/>
              <a:t>	Dude! </a:t>
            </a:r>
          </a:p>
          <a:p>
            <a:pPr marL="533400" indent="-533400" eaLnBrk="1" hangingPunct="1">
              <a:buFont typeface="Wingdings" pitchFamily="2" charset="2"/>
              <a:buNone/>
            </a:pPr>
            <a:endParaRPr lang="en-US" sz="4800" dirty="0" smtClean="0"/>
          </a:p>
          <a:p>
            <a:pPr marL="533400" indent="-533400" eaLnBrk="1" hangingPunct="1">
              <a:buFont typeface="Wingdings" pitchFamily="2" charset="2"/>
              <a:buNone/>
            </a:pPr>
            <a:r>
              <a:rPr lang="en-US" sz="4800" dirty="0" smtClean="0"/>
              <a:t>	I can’t understand the idiom all by itself.  It takes reference.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6562"/>
                                        </p:tgtEl>
                                        <p:attrNameLst>
                                          <p:attrName>style.visibility</p:attrName>
                                        </p:attrNameLst>
                                      </p:cBhvr>
                                      <p:to>
                                        <p:strVal val="visible"/>
                                      </p:to>
                                    </p:set>
                                    <p:anim calcmode="lin" valueType="num">
                                      <p:cBhvr additive="base">
                                        <p:cTn id="7" dur="500" fill="hold"/>
                                        <p:tgtEl>
                                          <p:spTgt spid="66562"/>
                                        </p:tgtEl>
                                        <p:attrNameLst>
                                          <p:attrName>ppt_x</p:attrName>
                                        </p:attrNameLst>
                                      </p:cBhvr>
                                      <p:tavLst>
                                        <p:tav tm="0">
                                          <p:val>
                                            <p:strVal val="0-#ppt_w/2"/>
                                          </p:val>
                                        </p:tav>
                                        <p:tav tm="100000">
                                          <p:val>
                                            <p:strVal val="#ppt_x"/>
                                          </p:val>
                                        </p:tav>
                                      </p:tavLst>
                                    </p:anim>
                                    <p:anim calcmode="lin" valueType="num">
                                      <p:cBhvr additive="base">
                                        <p:cTn id="8" dur="500" fill="hold"/>
                                        <p:tgtEl>
                                          <p:spTgt spid="665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9" fill="hold" grpId="0" nodeType="clickEffect">
                                  <p:stCondLst>
                                    <p:cond delay="0"/>
                                  </p:stCondLst>
                                  <p:iterate type="lt">
                                    <p:tmPct val="100000"/>
                                  </p:iterate>
                                  <p:childTnLst>
                                    <p:set>
                                      <p:cBhvr>
                                        <p:cTn id="12" dur="1" fill="hold">
                                          <p:stCondLst>
                                            <p:cond delay="0"/>
                                          </p:stCondLst>
                                        </p:cTn>
                                        <p:tgtEl>
                                          <p:spTgt spid="66563">
                                            <p:txEl>
                                              <p:pRg st="0" end="0"/>
                                            </p:txEl>
                                          </p:spTgt>
                                        </p:tgtEl>
                                        <p:attrNameLst>
                                          <p:attrName>style.visibility</p:attrName>
                                        </p:attrNameLst>
                                      </p:cBhvr>
                                      <p:to>
                                        <p:strVal val="visible"/>
                                      </p:to>
                                    </p:set>
                                    <p:anim calcmode="lin" valueType="num">
                                      <p:cBhvr additive="base">
                                        <p:cTn id="13" dur="75" fill="hold"/>
                                        <p:tgtEl>
                                          <p:spTgt spid="66563">
                                            <p:txEl>
                                              <p:pRg st="0" end="0"/>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6656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9" fill="hold" grpId="0" nodeType="clickEffect">
                                  <p:stCondLst>
                                    <p:cond delay="0"/>
                                  </p:stCondLst>
                                  <p:iterate type="lt">
                                    <p:tmPct val="100000"/>
                                  </p:iterate>
                                  <p:childTnLst>
                                    <p:set>
                                      <p:cBhvr>
                                        <p:cTn id="18" dur="1" fill="hold">
                                          <p:stCondLst>
                                            <p:cond delay="0"/>
                                          </p:stCondLst>
                                        </p:cTn>
                                        <p:tgtEl>
                                          <p:spTgt spid="66563">
                                            <p:txEl>
                                              <p:pRg st="2" end="2"/>
                                            </p:txEl>
                                          </p:spTgt>
                                        </p:tgtEl>
                                        <p:attrNameLst>
                                          <p:attrName>style.visibility</p:attrName>
                                        </p:attrNameLst>
                                      </p:cBhvr>
                                      <p:to>
                                        <p:strVal val="visible"/>
                                      </p:to>
                                    </p:set>
                                    <p:anim calcmode="lin" valueType="num">
                                      <p:cBhvr additive="base">
                                        <p:cTn id="19" dur="75" fill="hold"/>
                                        <p:tgtEl>
                                          <p:spTgt spid="66563">
                                            <p:txEl>
                                              <p:pRg st="2" end="2"/>
                                            </p:txEl>
                                          </p:spTgt>
                                        </p:tgtEl>
                                        <p:attrNameLst>
                                          <p:attrName>ppt_x</p:attrName>
                                        </p:attrNameLst>
                                      </p:cBhvr>
                                      <p:tavLst>
                                        <p:tav tm="0">
                                          <p:val>
                                            <p:strVal val="0-#ppt_w/2"/>
                                          </p:val>
                                        </p:tav>
                                        <p:tav tm="100000">
                                          <p:val>
                                            <p:strVal val="#ppt_x"/>
                                          </p:val>
                                        </p:tav>
                                      </p:tavLst>
                                    </p:anim>
                                    <p:anim calcmode="lin" valueType="num">
                                      <p:cBhvr additive="base">
                                        <p:cTn id="20" dur="75" fill="hold"/>
                                        <p:tgtEl>
                                          <p:spTgt spid="66563">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63" grpId="0" build="p"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eaLnBrk="1" hangingPunct="1"/>
            <a:r>
              <a:rPr lang="en-US" sz="3000" smtClean="0"/>
              <a:t>. . . the essential use of the language.</a:t>
            </a:r>
          </a:p>
          <a:p>
            <a:pPr eaLnBrk="1" hangingPunct="1"/>
            <a:r>
              <a:rPr lang="en-US" sz="3000" smtClean="0"/>
              <a:t>. . . the most compact form of literature - in other words, poets express their ideas in as few words as possible.</a:t>
            </a:r>
          </a:p>
          <a:p>
            <a:pPr eaLnBrk="1" hangingPunct="1"/>
            <a:r>
              <a:rPr lang="en-US" sz="3000" smtClean="0"/>
              <a:t>. . . using a few carefully chosen words  to express a range of emotions, tell epic stories, and reveal truths. To say so much, poets use a variety of forms, sound devices, imagery, and figurative language. </a:t>
            </a:r>
          </a:p>
        </p:txBody>
      </p:sp>
      <p:sp>
        <p:nvSpPr>
          <p:cNvPr id="3" name="Title 2"/>
          <p:cNvSpPr>
            <a:spLocks noGrp="1"/>
          </p:cNvSpPr>
          <p:nvPr>
            <p:ph type="title"/>
          </p:nvPr>
        </p:nvSpPr>
        <p:spPr/>
        <p:txBody>
          <a:bodyPr/>
          <a:lstStyle/>
          <a:p>
            <a:pPr eaLnBrk="1" fontAlgn="auto" hangingPunct="1">
              <a:spcAft>
                <a:spcPts val="0"/>
              </a:spcAft>
              <a:defRPr/>
            </a:pPr>
            <a:r>
              <a:rPr smtClean="0"/>
              <a:t>Poetry is…</a:t>
            </a:r>
            <a:endParaRPr/>
          </a:p>
        </p:txBody>
      </p:sp>
      <p:pic>
        <p:nvPicPr>
          <p:cNvPr id="7172" name="Picture 2" descr="C:\Documents and Settings\Kelli\Local Settings\Temporary Internet Files\Content.IE5\Z8DZZGRL\MCj04059100000[1].wmf"/>
          <p:cNvPicPr>
            <a:picLocks noChangeAspect="1" noChangeArrowheads="1"/>
          </p:cNvPicPr>
          <p:nvPr/>
        </p:nvPicPr>
        <p:blipFill>
          <a:blip r:embed="rId2"/>
          <a:srcRect/>
          <a:stretch>
            <a:fillRect/>
          </a:stretch>
        </p:blipFill>
        <p:spPr bwMode="auto">
          <a:xfrm>
            <a:off x="4419600" y="5310188"/>
            <a:ext cx="1163638" cy="1547812"/>
          </a:xfrm>
          <a:prstGeom prst="rect">
            <a:avLst/>
          </a:prstGeom>
          <a:noFill/>
          <a:ln w="9525">
            <a:noFill/>
            <a:miter lim="800000"/>
            <a:headEnd/>
            <a:tailEnd/>
          </a:ln>
        </p:spPr>
      </p:pic>
      <p:pic>
        <p:nvPicPr>
          <p:cNvPr id="7173" name="Picture 3" descr="C:\Documents and Settings\Kelli\Local Settings\Temporary Internet Files\Content.IE5\MQNNBY93\MCj03790750000[1].wmf"/>
          <p:cNvPicPr>
            <a:picLocks noChangeAspect="1" noChangeArrowheads="1"/>
          </p:cNvPicPr>
          <p:nvPr/>
        </p:nvPicPr>
        <p:blipFill>
          <a:blip r:embed="rId3"/>
          <a:srcRect/>
          <a:stretch>
            <a:fillRect/>
          </a:stretch>
        </p:blipFill>
        <p:spPr bwMode="auto">
          <a:xfrm>
            <a:off x="7467600" y="0"/>
            <a:ext cx="1177925" cy="1587500"/>
          </a:xfrm>
          <a:prstGeom prst="rect">
            <a:avLst/>
          </a:prstGeom>
          <a:noFill/>
          <a:ln w="9525">
            <a:noFill/>
            <a:miter lim="800000"/>
            <a:headEnd/>
            <a:tailEnd/>
          </a:ln>
        </p:spPr>
      </p:pic>
      <p:pic>
        <p:nvPicPr>
          <p:cNvPr id="7174" name="Picture 4" descr="C:\Documents and Settings\Kelli\Local Settings\Temporary Internet Files\Content.IE5\OFV1DEZM\MCj04077500000[1].wmf"/>
          <p:cNvPicPr>
            <a:picLocks noChangeAspect="1" noChangeArrowheads="1"/>
          </p:cNvPicPr>
          <p:nvPr/>
        </p:nvPicPr>
        <p:blipFill>
          <a:blip r:embed="rId4"/>
          <a:srcRect/>
          <a:stretch>
            <a:fillRect/>
          </a:stretch>
        </p:blipFill>
        <p:spPr bwMode="auto">
          <a:xfrm>
            <a:off x="3200400" y="0"/>
            <a:ext cx="1371600" cy="1600200"/>
          </a:xfrm>
          <a:prstGeom prst="rect">
            <a:avLst/>
          </a:prstGeom>
          <a:noFill/>
          <a:ln w="9525">
            <a:noFill/>
            <a:miter lim="800000"/>
            <a:headEnd/>
            <a:tailEnd/>
          </a:ln>
        </p:spPr>
      </p:pic>
      <p:pic>
        <p:nvPicPr>
          <p:cNvPr id="7175" name="Picture 5" descr="C:\Documents and Settings\Kelli\Local Settings\Temporary Internet Files\Content.IE5\FEBEM6NM\MCj04077540000[1].wmf"/>
          <p:cNvPicPr>
            <a:picLocks noChangeAspect="1" noChangeArrowheads="1"/>
          </p:cNvPicPr>
          <p:nvPr/>
        </p:nvPicPr>
        <p:blipFill>
          <a:blip r:embed="rId5"/>
          <a:srcRect/>
          <a:stretch>
            <a:fillRect/>
          </a:stretch>
        </p:blipFill>
        <p:spPr bwMode="auto">
          <a:xfrm>
            <a:off x="7696200" y="5257800"/>
            <a:ext cx="990600" cy="1322388"/>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90600"/>
            <a:ext cx="8229600" cy="4572000"/>
          </a:xfrm>
        </p:spPr>
        <p:txBody>
          <a:bodyPr>
            <a:normAutofit lnSpcReduction="10000"/>
          </a:bodyPr>
          <a:lstStyle/>
          <a:p>
            <a:pPr eaLnBrk="1" hangingPunct="1">
              <a:lnSpc>
                <a:spcPct val="80000"/>
              </a:lnSpc>
              <a:buFont typeface="Wingdings 2" pitchFamily="18" charset="2"/>
              <a:buNone/>
              <a:defRPr/>
            </a:pPr>
            <a:r>
              <a:rPr lang="en-US" sz="4000" dirty="0" smtClean="0">
                <a:solidFill>
                  <a:schemeClr val="bg1"/>
                </a:solidFill>
              </a:rPr>
              <a:t>Idiom — a figure of speech, usually slang, when </a:t>
            </a:r>
            <a:r>
              <a:rPr lang="en-US" sz="4000" i="1" u="sng" dirty="0" smtClean="0">
                <a:solidFill>
                  <a:schemeClr val="bg1"/>
                </a:solidFill>
              </a:rPr>
              <a:t>language is used in a non-literal sense</a:t>
            </a:r>
            <a:r>
              <a:rPr lang="en-US" sz="4000" dirty="0" smtClean="0">
                <a:solidFill>
                  <a:schemeClr val="bg1"/>
                </a:solidFill>
              </a:rPr>
              <a:t>.</a:t>
            </a:r>
          </a:p>
          <a:p>
            <a:pPr lvl="1" eaLnBrk="1" hangingPunct="1">
              <a:lnSpc>
                <a:spcPct val="80000"/>
              </a:lnSpc>
              <a:buFont typeface="Wingdings 2" pitchFamily="18" charset="2"/>
              <a:buNone/>
              <a:defRPr/>
            </a:pPr>
            <a:endParaRPr lang="en-US" sz="4000" dirty="0" smtClean="0">
              <a:solidFill>
                <a:schemeClr val="bg1"/>
              </a:solidFill>
            </a:endParaRPr>
          </a:p>
          <a:p>
            <a:pPr lvl="1" eaLnBrk="1" hangingPunct="1">
              <a:lnSpc>
                <a:spcPct val="80000"/>
              </a:lnSpc>
              <a:defRPr/>
            </a:pPr>
            <a:r>
              <a:rPr lang="en-US" sz="4000" dirty="0" smtClean="0">
                <a:solidFill>
                  <a:schemeClr val="bg1"/>
                </a:solidFill>
              </a:rPr>
              <a:t>He passed the exam by the skin of his teeth.</a:t>
            </a:r>
          </a:p>
          <a:p>
            <a:pPr lvl="1" eaLnBrk="1" hangingPunct="1">
              <a:lnSpc>
                <a:spcPct val="80000"/>
              </a:lnSpc>
              <a:defRPr/>
            </a:pPr>
            <a:r>
              <a:rPr lang="en-US" sz="4000" dirty="0" smtClean="0">
                <a:solidFill>
                  <a:schemeClr val="bg1"/>
                </a:solidFill>
              </a:rPr>
              <a:t>She’s really bringing home the bacon.</a:t>
            </a:r>
          </a:p>
          <a:p>
            <a:pPr lvl="1" eaLnBrk="1" hangingPunct="1">
              <a:lnSpc>
                <a:spcPct val="80000"/>
              </a:lnSpc>
              <a:defRPr/>
            </a:pPr>
            <a:r>
              <a:rPr lang="en-US" sz="4000" dirty="0" smtClean="0">
                <a:solidFill>
                  <a:schemeClr val="bg1"/>
                </a:solidFill>
              </a:rPr>
              <a:t>The two fell in love instantly.</a:t>
            </a:r>
          </a:p>
          <a:p>
            <a:pPr lvl="1" eaLnBrk="1" hangingPunct="1">
              <a:lnSpc>
                <a:spcPct val="80000"/>
              </a:lnSpc>
              <a:defRPr/>
            </a:pPr>
            <a:r>
              <a:rPr lang="en-US" sz="4000" dirty="0" smtClean="0">
                <a:solidFill>
                  <a:schemeClr val="bg1"/>
                </a:solidFill>
              </a:rPr>
              <a:t>I’m laying down the law.</a:t>
            </a:r>
          </a:p>
          <a:p>
            <a:pPr eaLnBrk="1" hangingPunct="1">
              <a:lnSpc>
                <a:spcPct val="80000"/>
              </a:lnSpc>
              <a:defRPr/>
            </a:pPr>
            <a:endParaRPr lang="en-US" sz="4000" dirty="0" smtClean="0">
              <a:solidFill>
                <a:schemeClr val="bg1"/>
              </a:solidFill>
            </a:endParaRPr>
          </a:p>
        </p:txBody>
      </p:sp>
      <p:sp>
        <p:nvSpPr>
          <p:cNvPr id="3" name="Title 2"/>
          <p:cNvSpPr>
            <a:spLocks noGrp="1"/>
          </p:cNvSpPr>
          <p:nvPr>
            <p:ph type="title"/>
          </p:nvPr>
        </p:nvSpPr>
        <p:spPr>
          <a:xfrm>
            <a:off x="238125" y="-298450"/>
            <a:ext cx="8229600" cy="1219200"/>
          </a:xfrm>
        </p:spPr>
        <p:txBody>
          <a:bodyPr/>
          <a:lstStyle/>
          <a:p>
            <a:pPr eaLnBrk="1" fontAlgn="auto" hangingPunct="1">
              <a:spcAft>
                <a:spcPts val="0"/>
              </a:spcAft>
              <a:defRPr/>
            </a:pPr>
            <a:r>
              <a:rPr smtClean="0"/>
              <a:t>Types of 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533400" y="0"/>
            <a:ext cx="8382000" cy="1143000"/>
          </a:xfrm>
        </p:spPr>
        <p:txBody>
          <a:bodyPr/>
          <a:lstStyle/>
          <a:p>
            <a:pPr algn="ctr" eaLnBrk="1" hangingPunct="1">
              <a:defRPr/>
            </a:pPr>
            <a:r>
              <a:rPr sz="5400" b="1" i="1" u="sng" smtClean="0">
                <a:solidFill>
                  <a:schemeClr val="tx1"/>
                </a:solidFill>
                <a:latin typeface="Times New Roman" pitchFamily="18" charset="0"/>
              </a:rPr>
              <a:t>Idioms</a:t>
            </a:r>
          </a:p>
        </p:txBody>
      </p:sp>
      <p:sp>
        <p:nvSpPr>
          <p:cNvPr id="37891" name="Rectangle 3"/>
          <p:cNvSpPr>
            <a:spLocks noGrp="1" noChangeArrowheads="1"/>
          </p:cNvSpPr>
          <p:nvPr>
            <p:ph type="body" idx="1"/>
          </p:nvPr>
        </p:nvSpPr>
        <p:spPr>
          <a:xfrm>
            <a:off x="76200" y="990600"/>
            <a:ext cx="8915400" cy="4419600"/>
          </a:xfrm>
        </p:spPr>
        <p:txBody>
          <a:bodyPr/>
          <a:lstStyle/>
          <a:p>
            <a:pPr eaLnBrk="1" hangingPunct="1">
              <a:lnSpc>
                <a:spcPct val="90000"/>
              </a:lnSpc>
              <a:buFont typeface="Wingdings" pitchFamily="2" charset="2"/>
              <a:buNone/>
            </a:pPr>
            <a:r>
              <a:rPr lang="en-US" sz="4400" dirty="0" smtClean="0"/>
              <a:t>More examples of </a:t>
            </a:r>
            <a:r>
              <a:rPr lang="en-US" sz="4400" i="1" dirty="0" smtClean="0"/>
              <a:t>idioms</a:t>
            </a:r>
            <a:r>
              <a:rPr lang="en-US" sz="4400" dirty="0" smtClean="0"/>
              <a:t>:</a:t>
            </a:r>
          </a:p>
          <a:p>
            <a:pPr eaLnBrk="1" hangingPunct="1">
              <a:lnSpc>
                <a:spcPct val="90000"/>
              </a:lnSpc>
            </a:pPr>
            <a:r>
              <a:rPr lang="en-US" sz="4400" dirty="0" smtClean="0"/>
              <a:t>Mommy says: “Daddy is a little pigeon toed.”</a:t>
            </a:r>
          </a:p>
          <a:p>
            <a:pPr eaLnBrk="1" hangingPunct="1">
              <a:lnSpc>
                <a:spcPct val="90000"/>
              </a:lnSpc>
            </a:pPr>
            <a:r>
              <a:rPr lang="en-US" sz="4400" dirty="0" smtClean="0"/>
              <a:t>We were chewing the fat.</a:t>
            </a:r>
          </a:p>
          <a:p>
            <a:pPr eaLnBrk="1" hangingPunct="1">
              <a:lnSpc>
                <a:spcPct val="90000"/>
              </a:lnSpc>
            </a:pPr>
            <a:r>
              <a:rPr lang="en-US" sz="4400" dirty="0" smtClean="0"/>
              <a:t>It’s raining cats and dogs. </a:t>
            </a:r>
          </a:p>
          <a:p>
            <a:pPr eaLnBrk="1" hangingPunct="1">
              <a:lnSpc>
                <a:spcPct val="90000"/>
              </a:lnSpc>
            </a:pPr>
            <a:r>
              <a:rPr lang="en-US" sz="4400" dirty="0" smtClean="0"/>
              <a:t>She’s as sharp as a tack.</a:t>
            </a:r>
          </a:p>
          <a:p>
            <a:pPr eaLnBrk="1" hangingPunct="1">
              <a:lnSpc>
                <a:spcPct val="90000"/>
              </a:lnSpc>
            </a:pPr>
            <a:r>
              <a:rPr lang="en-US" sz="4400" dirty="0" smtClean="0"/>
              <a:t>I wish he would kick the bucket.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additive="base">
                                        <p:cTn id="7" dur="500" fill="hold"/>
                                        <p:tgtEl>
                                          <p:spTgt spid="37890"/>
                                        </p:tgtEl>
                                        <p:attrNameLst>
                                          <p:attrName>ppt_x</p:attrName>
                                        </p:attrNameLst>
                                      </p:cBhvr>
                                      <p:tavLst>
                                        <p:tav tm="0">
                                          <p:val>
                                            <p:strVal val="0-#ppt_w/2"/>
                                          </p:val>
                                        </p:tav>
                                        <p:tav tm="100000">
                                          <p:val>
                                            <p:strVal val="#ppt_x"/>
                                          </p:val>
                                        </p:tav>
                                      </p:tavLst>
                                    </p:anim>
                                    <p:anim calcmode="lin" valueType="num">
                                      <p:cBhvr additive="base">
                                        <p:cTn id="8" dur="500" fill="hold"/>
                                        <p:tgtEl>
                                          <p:spTgt spid="378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37891">
                                            <p:txEl>
                                              <p:pRg st="0" end="0"/>
                                            </p:txEl>
                                          </p:spTgt>
                                        </p:tgtEl>
                                        <p:attrNameLst>
                                          <p:attrName>style.visibility</p:attrName>
                                        </p:attrNameLst>
                                      </p:cBhvr>
                                      <p:to>
                                        <p:strVal val="visible"/>
                                      </p:to>
                                    </p:set>
                                    <p:anim calcmode="lin" valueType="num">
                                      <p:cBhvr additive="base">
                                        <p:cTn id="13" dur="75" fill="hold"/>
                                        <p:tgtEl>
                                          <p:spTgt spid="37891">
                                            <p:txEl>
                                              <p:pRg st="0" end="0"/>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3789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37891">
                                            <p:txEl>
                                              <p:pRg st="1" end="1"/>
                                            </p:txEl>
                                          </p:spTgt>
                                        </p:tgtEl>
                                        <p:attrNameLst>
                                          <p:attrName>style.visibility</p:attrName>
                                        </p:attrNameLst>
                                      </p:cBhvr>
                                      <p:to>
                                        <p:strVal val="visible"/>
                                      </p:to>
                                    </p:set>
                                    <p:anim calcmode="lin" valueType="num">
                                      <p:cBhvr additive="base">
                                        <p:cTn id="19" dur="75" fill="hold"/>
                                        <p:tgtEl>
                                          <p:spTgt spid="37891">
                                            <p:txEl>
                                              <p:pRg st="1" end="1"/>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3789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iterate type="lt">
                                    <p:tmPct val="100000"/>
                                  </p:iterate>
                                  <p:childTnLst>
                                    <p:set>
                                      <p:cBhvr>
                                        <p:cTn id="24" dur="1" fill="hold">
                                          <p:stCondLst>
                                            <p:cond delay="0"/>
                                          </p:stCondLst>
                                        </p:cTn>
                                        <p:tgtEl>
                                          <p:spTgt spid="37891">
                                            <p:txEl>
                                              <p:pRg st="2" end="2"/>
                                            </p:txEl>
                                          </p:spTgt>
                                        </p:tgtEl>
                                        <p:attrNameLst>
                                          <p:attrName>style.visibility</p:attrName>
                                        </p:attrNameLst>
                                      </p:cBhvr>
                                      <p:to>
                                        <p:strVal val="visible"/>
                                      </p:to>
                                    </p:set>
                                    <p:anim calcmode="lin" valueType="num">
                                      <p:cBhvr additive="base">
                                        <p:cTn id="25" dur="75" fill="hold"/>
                                        <p:tgtEl>
                                          <p:spTgt spid="37891">
                                            <p:txEl>
                                              <p:pRg st="2" end="2"/>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3789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iterate type="lt">
                                    <p:tmPct val="100000"/>
                                  </p:iterate>
                                  <p:childTnLst>
                                    <p:set>
                                      <p:cBhvr>
                                        <p:cTn id="30" dur="1" fill="hold">
                                          <p:stCondLst>
                                            <p:cond delay="0"/>
                                          </p:stCondLst>
                                        </p:cTn>
                                        <p:tgtEl>
                                          <p:spTgt spid="37891">
                                            <p:txEl>
                                              <p:pRg st="3" end="3"/>
                                            </p:txEl>
                                          </p:spTgt>
                                        </p:tgtEl>
                                        <p:attrNameLst>
                                          <p:attrName>style.visibility</p:attrName>
                                        </p:attrNameLst>
                                      </p:cBhvr>
                                      <p:to>
                                        <p:strVal val="visible"/>
                                      </p:to>
                                    </p:set>
                                    <p:anim calcmode="lin" valueType="num">
                                      <p:cBhvr additive="base">
                                        <p:cTn id="31" dur="75" fill="hold"/>
                                        <p:tgtEl>
                                          <p:spTgt spid="37891">
                                            <p:txEl>
                                              <p:pRg st="3" end="3"/>
                                            </p:txEl>
                                          </p:spTgt>
                                        </p:tgtEl>
                                        <p:attrNameLst>
                                          <p:attrName>ppt_x</p:attrName>
                                        </p:attrNameLst>
                                      </p:cBhvr>
                                      <p:tavLst>
                                        <p:tav tm="0">
                                          <p:val>
                                            <p:strVal val="1+#ppt_w/2"/>
                                          </p:val>
                                        </p:tav>
                                        <p:tav tm="100000">
                                          <p:val>
                                            <p:strVal val="#ppt_x"/>
                                          </p:val>
                                        </p:tav>
                                      </p:tavLst>
                                    </p:anim>
                                    <p:anim calcmode="lin" valueType="num">
                                      <p:cBhvr additive="base">
                                        <p:cTn id="32" dur="75" fill="hold"/>
                                        <p:tgtEl>
                                          <p:spTgt spid="3789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3" fill="hold" grpId="0" nodeType="clickEffect">
                                  <p:stCondLst>
                                    <p:cond delay="0"/>
                                  </p:stCondLst>
                                  <p:iterate type="lt">
                                    <p:tmPct val="100000"/>
                                  </p:iterate>
                                  <p:childTnLst>
                                    <p:set>
                                      <p:cBhvr>
                                        <p:cTn id="36" dur="1" fill="hold">
                                          <p:stCondLst>
                                            <p:cond delay="0"/>
                                          </p:stCondLst>
                                        </p:cTn>
                                        <p:tgtEl>
                                          <p:spTgt spid="37891">
                                            <p:txEl>
                                              <p:pRg st="4" end="4"/>
                                            </p:txEl>
                                          </p:spTgt>
                                        </p:tgtEl>
                                        <p:attrNameLst>
                                          <p:attrName>style.visibility</p:attrName>
                                        </p:attrNameLst>
                                      </p:cBhvr>
                                      <p:to>
                                        <p:strVal val="visible"/>
                                      </p:to>
                                    </p:set>
                                    <p:anim calcmode="lin" valueType="num">
                                      <p:cBhvr additive="base">
                                        <p:cTn id="37" dur="75" fill="hold"/>
                                        <p:tgtEl>
                                          <p:spTgt spid="37891">
                                            <p:txEl>
                                              <p:pRg st="4" end="4"/>
                                            </p:txEl>
                                          </p:spTgt>
                                        </p:tgtEl>
                                        <p:attrNameLst>
                                          <p:attrName>ppt_x</p:attrName>
                                        </p:attrNameLst>
                                      </p:cBhvr>
                                      <p:tavLst>
                                        <p:tav tm="0">
                                          <p:val>
                                            <p:strVal val="1+#ppt_w/2"/>
                                          </p:val>
                                        </p:tav>
                                        <p:tav tm="100000">
                                          <p:val>
                                            <p:strVal val="#ppt_x"/>
                                          </p:val>
                                        </p:tav>
                                      </p:tavLst>
                                    </p:anim>
                                    <p:anim calcmode="lin" valueType="num">
                                      <p:cBhvr additive="base">
                                        <p:cTn id="38" dur="75" fill="hold"/>
                                        <p:tgtEl>
                                          <p:spTgt spid="37891">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3" fill="hold" grpId="0" nodeType="clickEffect">
                                  <p:stCondLst>
                                    <p:cond delay="0"/>
                                  </p:stCondLst>
                                  <p:iterate type="lt">
                                    <p:tmPct val="100000"/>
                                  </p:iterate>
                                  <p:childTnLst>
                                    <p:set>
                                      <p:cBhvr>
                                        <p:cTn id="42" dur="1" fill="hold">
                                          <p:stCondLst>
                                            <p:cond delay="0"/>
                                          </p:stCondLst>
                                        </p:cTn>
                                        <p:tgtEl>
                                          <p:spTgt spid="37891">
                                            <p:txEl>
                                              <p:pRg st="5" end="5"/>
                                            </p:txEl>
                                          </p:spTgt>
                                        </p:tgtEl>
                                        <p:attrNameLst>
                                          <p:attrName>style.visibility</p:attrName>
                                        </p:attrNameLst>
                                      </p:cBhvr>
                                      <p:to>
                                        <p:strVal val="visible"/>
                                      </p:to>
                                    </p:set>
                                    <p:anim calcmode="lin" valueType="num">
                                      <p:cBhvr additive="base">
                                        <p:cTn id="43" dur="75" fill="hold"/>
                                        <p:tgtEl>
                                          <p:spTgt spid="37891">
                                            <p:txEl>
                                              <p:pRg st="5" end="5"/>
                                            </p:txEl>
                                          </p:spTgt>
                                        </p:tgtEl>
                                        <p:attrNameLst>
                                          <p:attrName>ppt_x</p:attrName>
                                        </p:attrNameLst>
                                      </p:cBhvr>
                                      <p:tavLst>
                                        <p:tav tm="0">
                                          <p:val>
                                            <p:strVal val="1+#ppt_w/2"/>
                                          </p:val>
                                        </p:tav>
                                        <p:tav tm="100000">
                                          <p:val>
                                            <p:strVal val="#ppt_x"/>
                                          </p:val>
                                        </p:tav>
                                      </p:tavLst>
                                    </p:anim>
                                    <p:anim calcmode="lin" valueType="num">
                                      <p:cBhvr additive="base">
                                        <p:cTn id="44" dur="75" fill="hold"/>
                                        <p:tgtEl>
                                          <p:spTgt spid="37891">
                                            <p:txEl>
                                              <p:pRg st="5" end="5"/>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build="p" autoUpdateAnimBg="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524000"/>
            <a:ext cx="8229600" cy="4572000"/>
          </a:xfrm>
        </p:spPr>
        <p:txBody>
          <a:bodyPr>
            <a:normAutofit/>
          </a:bodyPr>
          <a:lstStyle/>
          <a:p>
            <a:pPr>
              <a:lnSpc>
                <a:spcPct val="80000"/>
              </a:lnSpc>
              <a:buFont typeface="Wingdings 2" pitchFamily="18" charset="2"/>
              <a:buNone/>
            </a:pPr>
            <a:r>
              <a:rPr lang="en-US" sz="4000" smtClean="0">
                <a:solidFill>
                  <a:schemeClr val="bg1"/>
                </a:solidFill>
              </a:rPr>
              <a:t>Simile — a </a:t>
            </a:r>
            <a:r>
              <a:rPr lang="en-US" sz="4000" i="1" u="sng" smtClean="0">
                <a:solidFill>
                  <a:schemeClr val="bg1"/>
                </a:solidFill>
              </a:rPr>
              <a:t>comparison of two different things using “like” or “as”</a:t>
            </a:r>
            <a:r>
              <a:rPr lang="en-US" sz="4000" smtClean="0">
                <a:solidFill>
                  <a:schemeClr val="bg1"/>
                </a:solidFill>
              </a:rPr>
              <a:t>. Similar – get it.</a:t>
            </a:r>
          </a:p>
          <a:p>
            <a:pPr lvl="1">
              <a:lnSpc>
                <a:spcPct val="80000"/>
              </a:lnSpc>
              <a:buFont typeface="Wingdings 2" pitchFamily="18" charset="2"/>
              <a:buNone/>
            </a:pPr>
            <a:endParaRPr lang="en-US" sz="4000" smtClean="0">
              <a:solidFill>
                <a:schemeClr val="bg1"/>
              </a:solidFill>
            </a:endParaRPr>
          </a:p>
          <a:p>
            <a:pPr lvl="1">
              <a:lnSpc>
                <a:spcPct val="80000"/>
              </a:lnSpc>
            </a:pPr>
            <a:r>
              <a:rPr lang="en-US" sz="4000" smtClean="0">
                <a:solidFill>
                  <a:schemeClr val="bg1"/>
                </a:solidFill>
              </a:rPr>
              <a:t>She was </a:t>
            </a:r>
            <a:r>
              <a:rPr lang="en-US" sz="4000" i="1" u="sng" smtClean="0">
                <a:solidFill>
                  <a:schemeClr val="bg1"/>
                </a:solidFill>
              </a:rPr>
              <a:t>as</a:t>
            </a:r>
            <a:r>
              <a:rPr lang="en-US" sz="4000" smtClean="0">
                <a:solidFill>
                  <a:schemeClr val="bg1"/>
                </a:solidFill>
              </a:rPr>
              <a:t> big as a house.</a:t>
            </a:r>
          </a:p>
          <a:p>
            <a:pPr lvl="1">
              <a:lnSpc>
                <a:spcPct val="80000"/>
              </a:lnSpc>
            </a:pPr>
            <a:r>
              <a:rPr lang="en-US" sz="4000" smtClean="0">
                <a:solidFill>
                  <a:schemeClr val="bg1"/>
                </a:solidFill>
              </a:rPr>
              <a:t>His eyes were round </a:t>
            </a:r>
            <a:r>
              <a:rPr lang="en-US" sz="4000" i="1" u="sng" smtClean="0">
                <a:solidFill>
                  <a:schemeClr val="bg1"/>
                </a:solidFill>
              </a:rPr>
              <a:t>as</a:t>
            </a:r>
            <a:r>
              <a:rPr lang="en-US" sz="4000" smtClean="0">
                <a:solidFill>
                  <a:schemeClr val="bg1"/>
                </a:solidFill>
              </a:rPr>
              <a:t> saucers.</a:t>
            </a:r>
          </a:p>
          <a:p>
            <a:pPr lvl="1">
              <a:lnSpc>
                <a:spcPct val="80000"/>
              </a:lnSpc>
            </a:pPr>
            <a:r>
              <a:rPr lang="en-US" sz="4000" smtClean="0">
                <a:solidFill>
                  <a:schemeClr val="bg1"/>
                </a:solidFill>
              </a:rPr>
              <a:t>The fog was so thick, it was </a:t>
            </a:r>
            <a:r>
              <a:rPr lang="en-US" sz="4000" i="1" u="sng" smtClean="0">
                <a:solidFill>
                  <a:schemeClr val="bg1"/>
                </a:solidFill>
              </a:rPr>
              <a:t>like</a:t>
            </a:r>
            <a:r>
              <a:rPr lang="en-US" sz="4000" smtClean="0">
                <a:solidFill>
                  <a:schemeClr val="bg1"/>
                </a:solidFill>
              </a:rPr>
              <a:t> driving through soup.</a:t>
            </a:r>
          </a:p>
        </p:txBody>
      </p:sp>
      <p:sp>
        <p:nvSpPr>
          <p:cNvPr id="3" name="Title 2"/>
          <p:cNvSpPr>
            <a:spLocks noGrp="1"/>
          </p:cNvSpPr>
          <p:nvPr>
            <p:ph type="title" idx="4294967295"/>
          </p:nvPr>
        </p:nvSpPr>
        <p:spPr/>
        <p:txBody>
          <a:bodyPr rtlCol="0"/>
          <a:lstStyle/>
          <a:p>
            <a:pPr fontAlgn="auto">
              <a:spcAft>
                <a:spcPts val="0"/>
              </a:spcAft>
              <a:defRPr/>
            </a:pPr>
            <a:r>
              <a:rPr smtClean="0"/>
              <a:t>Types of 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914400"/>
            <a:ext cx="8229600" cy="5181600"/>
          </a:xfrm>
        </p:spPr>
        <p:txBody>
          <a:bodyPr/>
          <a:lstStyle/>
          <a:p>
            <a:pPr eaLnBrk="1" hangingPunct="1">
              <a:lnSpc>
                <a:spcPct val="80000"/>
              </a:lnSpc>
              <a:buFont typeface="Wingdings 2" pitchFamily="18" charset="2"/>
              <a:buNone/>
            </a:pPr>
            <a:r>
              <a:rPr lang="en-US" sz="4000" dirty="0" smtClean="0">
                <a:solidFill>
                  <a:schemeClr val="bg1"/>
                </a:solidFill>
              </a:rPr>
              <a:t>Simile — a </a:t>
            </a:r>
            <a:r>
              <a:rPr lang="en-US" sz="4000" i="1" u="sng" dirty="0" smtClean="0">
                <a:solidFill>
                  <a:schemeClr val="bg1"/>
                </a:solidFill>
              </a:rPr>
              <a:t>comparison of two seemingly different things using “like”, “as”</a:t>
            </a:r>
            <a:r>
              <a:rPr lang="en-US" sz="4000" dirty="0" smtClean="0">
                <a:solidFill>
                  <a:schemeClr val="bg1"/>
                </a:solidFill>
              </a:rPr>
              <a:t> and other comparative language structures. </a:t>
            </a:r>
          </a:p>
          <a:p>
            <a:pPr eaLnBrk="1" hangingPunct="1">
              <a:lnSpc>
                <a:spcPct val="80000"/>
              </a:lnSpc>
              <a:buFont typeface="Wingdings 2" pitchFamily="18" charset="2"/>
              <a:buNone/>
            </a:pPr>
            <a:r>
              <a:rPr lang="en-US" sz="4000" i="1" u="sng" dirty="0" smtClean="0">
                <a:solidFill>
                  <a:srgbClr val="C00000"/>
                </a:solidFill>
              </a:rPr>
              <a:t>Simil</a:t>
            </a:r>
            <a:r>
              <a:rPr lang="en-US" sz="4000" i="1" u="sng" dirty="0" smtClean="0">
                <a:solidFill>
                  <a:schemeClr val="bg1"/>
                </a:solidFill>
              </a:rPr>
              <a:t>es</a:t>
            </a:r>
            <a:r>
              <a:rPr lang="en-US" sz="4000" dirty="0" smtClean="0">
                <a:solidFill>
                  <a:schemeClr val="bg1"/>
                </a:solidFill>
              </a:rPr>
              <a:t> tell us that two things are </a:t>
            </a:r>
            <a:r>
              <a:rPr lang="en-US" sz="4000" dirty="0" smtClean="0">
                <a:solidFill>
                  <a:srgbClr val="C00000"/>
                </a:solidFill>
              </a:rPr>
              <a:t>Simil</a:t>
            </a:r>
            <a:r>
              <a:rPr lang="en-US" sz="4000" dirty="0" smtClean="0">
                <a:solidFill>
                  <a:schemeClr val="bg1"/>
                </a:solidFill>
              </a:rPr>
              <a:t>ar in some way.</a:t>
            </a:r>
          </a:p>
          <a:p>
            <a:pPr lvl="1" eaLnBrk="1" hangingPunct="1">
              <a:lnSpc>
                <a:spcPct val="80000"/>
              </a:lnSpc>
              <a:buFont typeface="Wingdings 2" pitchFamily="18" charset="2"/>
              <a:buNone/>
            </a:pPr>
            <a:endParaRPr lang="en-US" sz="200" dirty="0" smtClean="0">
              <a:solidFill>
                <a:schemeClr val="bg1"/>
              </a:solidFill>
            </a:endParaRPr>
          </a:p>
          <a:p>
            <a:pPr lvl="1" eaLnBrk="1" hangingPunct="1">
              <a:lnSpc>
                <a:spcPct val="80000"/>
              </a:lnSpc>
            </a:pPr>
            <a:r>
              <a:rPr lang="en-US" sz="2800" i="1" dirty="0" smtClean="0">
                <a:solidFill>
                  <a:schemeClr val="bg1"/>
                </a:solidFill>
              </a:rPr>
              <a:t>She was </a:t>
            </a:r>
            <a:r>
              <a:rPr lang="en-US" sz="2800" i="1" u="sng" dirty="0" smtClean="0">
                <a:solidFill>
                  <a:schemeClr val="bg1"/>
                </a:solidFill>
              </a:rPr>
              <a:t>as</a:t>
            </a:r>
            <a:r>
              <a:rPr lang="en-US" sz="2800" i="1" dirty="0" smtClean="0">
                <a:solidFill>
                  <a:schemeClr val="bg1"/>
                </a:solidFill>
              </a:rPr>
              <a:t> big as a house.</a:t>
            </a:r>
          </a:p>
          <a:p>
            <a:pPr lvl="1" eaLnBrk="1" hangingPunct="1">
              <a:lnSpc>
                <a:spcPct val="80000"/>
              </a:lnSpc>
            </a:pPr>
            <a:r>
              <a:rPr lang="en-US" sz="2800" i="1" dirty="0" smtClean="0">
                <a:solidFill>
                  <a:schemeClr val="bg1"/>
                </a:solidFill>
              </a:rPr>
              <a:t>His eyes were round </a:t>
            </a:r>
            <a:r>
              <a:rPr lang="en-US" sz="2800" i="1" u="sng" dirty="0" smtClean="0">
                <a:solidFill>
                  <a:schemeClr val="bg1"/>
                </a:solidFill>
              </a:rPr>
              <a:t>as</a:t>
            </a:r>
            <a:r>
              <a:rPr lang="en-US" sz="2800" i="1" dirty="0" smtClean="0">
                <a:solidFill>
                  <a:schemeClr val="bg1"/>
                </a:solidFill>
              </a:rPr>
              <a:t> saucers.</a:t>
            </a:r>
          </a:p>
          <a:p>
            <a:pPr lvl="1" eaLnBrk="1" hangingPunct="1">
              <a:lnSpc>
                <a:spcPct val="80000"/>
              </a:lnSpc>
            </a:pPr>
            <a:r>
              <a:rPr lang="en-US" sz="2800" i="1" dirty="0" smtClean="0">
                <a:solidFill>
                  <a:schemeClr val="bg1"/>
                </a:solidFill>
              </a:rPr>
              <a:t>The fog was so thick, it was </a:t>
            </a:r>
            <a:r>
              <a:rPr lang="en-US" sz="2800" i="1" u="sng" dirty="0" smtClean="0">
                <a:solidFill>
                  <a:schemeClr val="bg1"/>
                </a:solidFill>
              </a:rPr>
              <a:t>like</a:t>
            </a:r>
            <a:r>
              <a:rPr lang="en-US" sz="2800" i="1" dirty="0" smtClean="0">
                <a:solidFill>
                  <a:schemeClr val="bg1"/>
                </a:solidFill>
              </a:rPr>
              <a:t> driving through soup.</a:t>
            </a:r>
          </a:p>
          <a:p>
            <a:pPr lvl="1" eaLnBrk="1" hangingPunct="1">
              <a:lnSpc>
                <a:spcPct val="80000"/>
              </a:lnSpc>
            </a:pPr>
            <a:r>
              <a:rPr lang="en-US" sz="2800" i="1" dirty="0" smtClean="0"/>
              <a:t>His feet were </a:t>
            </a:r>
            <a:r>
              <a:rPr lang="en-US" sz="2800" i="1" u="sng" dirty="0" smtClean="0"/>
              <a:t>as</a:t>
            </a:r>
            <a:r>
              <a:rPr lang="en-US" sz="2800" i="1" dirty="0" smtClean="0"/>
              <a:t> big </a:t>
            </a:r>
            <a:r>
              <a:rPr lang="en-US" sz="2800" i="1" u="sng" dirty="0" smtClean="0"/>
              <a:t>as</a:t>
            </a:r>
            <a:r>
              <a:rPr lang="en-US" sz="2800" i="1" dirty="0" smtClean="0"/>
              <a:t> boats.</a:t>
            </a:r>
          </a:p>
          <a:p>
            <a:pPr lvl="1" eaLnBrk="1" hangingPunct="1">
              <a:lnSpc>
                <a:spcPct val="80000"/>
              </a:lnSpc>
            </a:pPr>
            <a:r>
              <a:rPr lang="en-US" sz="2800" i="1" dirty="0" smtClean="0"/>
              <a:t>She is </a:t>
            </a:r>
            <a:r>
              <a:rPr lang="en-US" sz="2800" i="1" u="sng" dirty="0" smtClean="0"/>
              <a:t>as</a:t>
            </a:r>
            <a:r>
              <a:rPr lang="en-US" sz="2800" i="1" dirty="0" smtClean="0"/>
              <a:t> beautiful </a:t>
            </a:r>
            <a:r>
              <a:rPr lang="en-US" sz="2800" i="1" u="sng" dirty="0" smtClean="0"/>
              <a:t>as</a:t>
            </a:r>
            <a:r>
              <a:rPr lang="en-US" sz="2800" i="1" dirty="0" smtClean="0"/>
              <a:t> a sunrise.</a:t>
            </a:r>
          </a:p>
          <a:p>
            <a:pPr lvl="1" eaLnBrk="1" hangingPunct="1">
              <a:lnSpc>
                <a:spcPct val="80000"/>
              </a:lnSpc>
            </a:pPr>
            <a:r>
              <a:rPr lang="en-US" sz="2800" i="1" dirty="0" smtClean="0">
                <a:solidFill>
                  <a:schemeClr val="bg1"/>
                </a:solidFill>
              </a:rPr>
              <a:t>She is as the sun rising over my horizon.</a:t>
            </a:r>
          </a:p>
        </p:txBody>
      </p:sp>
      <p:sp>
        <p:nvSpPr>
          <p:cNvPr id="3" name="Title 2"/>
          <p:cNvSpPr>
            <a:spLocks noGrp="1"/>
          </p:cNvSpPr>
          <p:nvPr>
            <p:ph type="title" idx="4294967295"/>
          </p:nvPr>
        </p:nvSpPr>
        <p:spPr>
          <a:xfrm>
            <a:off x="457200" y="152400"/>
            <a:ext cx="8229600" cy="762000"/>
          </a:xfrm>
        </p:spPr>
        <p:txBody>
          <a:bodyPr rtlCol="0"/>
          <a:lstStyle/>
          <a:p>
            <a:pPr eaLnBrk="1" fontAlgn="auto" hangingPunct="1">
              <a:spcAft>
                <a:spcPts val="0"/>
              </a:spcAft>
              <a:defRPr/>
            </a:pPr>
            <a:r>
              <a:rPr smtClean="0"/>
              <a:t>Types of 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anim calcmode="lin" valueType="num">
                                      <p:cBhvr additive="base">
                                        <p:cTn id="27"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anim calcmode="lin" valueType="num">
                                      <p:cBhvr additive="base">
                                        <p:cTn id="39"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4267200" y="-228600"/>
            <a:ext cx="7772400" cy="1143000"/>
          </a:xfrm>
        </p:spPr>
        <p:txBody>
          <a:bodyPr/>
          <a:lstStyle/>
          <a:p>
            <a:pPr eaLnBrk="1" hangingPunct="1">
              <a:defRPr/>
            </a:pPr>
            <a:r>
              <a:rPr sz="5400" b="1" i="1" u="sng" smtClean="0">
                <a:solidFill>
                  <a:schemeClr val="tx1"/>
                </a:solidFill>
                <a:latin typeface="Times New Roman" pitchFamily="18" charset="0"/>
              </a:rPr>
              <a:t>Simile</a:t>
            </a:r>
          </a:p>
        </p:txBody>
      </p:sp>
      <p:sp>
        <p:nvSpPr>
          <p:cNvPr id="43011" name="Rectangle 3"/>
          <p:cNvSpPr>
            <a:spLocks noGrp="1" noChangeArrowheads="1"/>
          </p:cNvSpPr>
          <p:nvPr>
            <p:ph type="body" idx="1"/>
          </p:nvPr>
        </p:nvSpPr>
        <p:spPr>
          <a:xfrm>
            <a:off x="762000" y="3200400"/>
            <a:ext cx="8382000" cy="2819400"/>
          </a:xfrm>
        </p:spPr>
        <p:txBody>
          <a:bodyPr/>
          <a:lstStyle/>
          <a:p>
            <a:pPr eaLnBrk="1" hangingPunct="1">
              <a:lnSpc>
                <a:spcPct val="90000"/>
              </a:lnSpc>
              <a:buFont typeface="Wingdings" pitchFamily="2" charset="2"/>
              <a:buNone/>
            </a:pPr>
            <a:r>
              <a:rPr lang="en-US" sz="4400" dirty="0" smtClean="0"/>
              <a:t>		Examples of similes:</a:t>
            </a:r>
          </a:p>
          <a:p>
            <a:pPr eaLnBrk="1" hangingPunct="1">
              <a:lnSpc>
                <a:spcPct val="90000"/>
              </a:lnSpc>
            </a:pPr>
            <a:r>
              <a:rPr lang="en-US" sz="4400" dirty="0" smtClean="0"/>
              <a:t>She is like a rainy day.</a:t>
            </a:r>
          </a:p>
          <a:p>
            <a:pPr eaLnBrk="1" hangingPunct="1">
              <a:lnSpc>
                <a:spcPct val="90000"/>
              </a:lnSpc>
            </a:pPr>
            <a:r>
              <a:rPr lang="en-US" sz="4400" dirty="0" smtClean="0"/>
              <a:t>He is as busy as a bee.</a:t>
            </a:r>
          </a:p>
          <a:p>
            <a:pPr eaLnBrk="1" hangingPunct="1">
              <a:lnSpc>
                <a:spcPct val="90000"/>
              </a:lnSpc>
            </a:pPr>
            <a:r>
              <a:rPr lang="en-US" sz="4400" dirty="0" smtClean="0"/>
              <a:t>They are like two peas in a pod.</a:t>
            </a:r>
          </a:p>
        </p:txBody>
      </p:sp>
      <p:sp>
        <p:nvSpPr>
          <p:cNvPr id="43012" name="Text Box 4"/>
          <p:cNvSpPr txBox="1">
            <a:spLocks noChangeArrowheads="1"/>
          </p:cNvSpPr>
          <p:nvPr/>
        </p:nvSpPr>
        <p:spPr bwMode="auto">
          <a:xfrm>
            <a:off x="533400" y="1143000"/>
            <a:ext cx="8831263" cy="1754188"/>
          </a:xfrm>
          <a:prstGeom prst="rect">
            <a:avLst/>
          </a:prstGeom>
          <a:noFill/>
          <a:ln w="9525">
            <a:noFill/>
            <a:miter lim="800000"/>
            <a:headEnd/>
            <a:tailEnd/>
          </a:ln>
        </p:spPr>
        <p:txBody>
          <a:bodyPr>
            <a:spAutoFit/>
          </a:bodyPr>
          <a:lstStyle/>
          <a:p>
            <a:r>
              <a:rPr lang="en-US" sz="3600" dirty="0"/>
              <a:t>A simile is a </a:t>
            </a:r>
            <a:r>
              <a:rPr lang="en-US" sz="3600" i="1" dirty="0"/>
              <a:t>figurative language </a:t>
            </a:r>
          </a:p>
          <a:p>
            <a:r>
              <a:rPr lang="en-US" sz="3600" dirty="0"/>
              <a:t>technique where a comparison </a:t>
            </a:r>
          </a:p>
          <a:p>
            <a:r>
              <a:rPr lang="en-US" sz="3600" dirty="0"/>
              <a:t>is made using </a:t>
            </a:r>
            <a:r>
              <a:rPr lang="en-US" sz="3600" i="1" dirty="0"/>
              <a:t>like </a:t>
            </a:r>
            <a:r>
              <a:rPr lang="en-US" sz="3600" dirty="0"/>
              <a:t>or </a:t>
            </a:r>
            <a:r>
              <a:rPr lang="en-US" sz="3600" i="1" dirty="0"/>
              <a:t>as</a:t>
            </a:r>
            <a:r>
              <a:rPr lang="en-US" sz="3600" dirty="0"/>
              <a:t>.</a:t>
            </a:r>
          </a:p>
        </p:txBody>
      </p:sp>
      <p:sp>
        <p:nvSpPr>
          <p:cNvPr id="43015" name="WordArt 8"/>
          <p:cNvSpPr>
            <a:spLocks noChangeArrowheads="1" noChangeShapeType="1" noTextEdit="1"/>
          </p:cNvSpPr>
          <p:nvPr/>
        </p:nvSpPr>
        <p:spPr bwMode="auto">
          <a:xfrm rot="-1218022">
            <a:off x="457200" y="381000"/>
            <a:ext cx="2276475" cy="831850"/>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r>
              <a:rPr lang="en-US" sz="3600" kern="10">
                <a:ln w="9525">
                  <a:round/>
                  <a:headEnd/>
                  <a:tailEnd/>
                </a:ln>
                <a:gradFill rotWithShape="1">
                  <a:gsLst>
                    <a:gs pos="0">
                      <a:srgbClr val="707070"/>
                    </a:gs>
                    <a:gs pos="50000">
                      <a:srgbClr val="FFFFFF"/>
                    </a:gs>
                    <a:gs pos="100000">
                      <a:srgbClr val="707070"/>
                    </a:gs>
                  </a:gsLst>
                  <a:lin ang="3900000" scaled="1"/>
                </a:gradFill>
                <a:latin typeface="Impact"/>
              </a:rPr>
              <a:t>Important !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3010"/>
                                        </p:tgtEl>
                                        <p:attrNameLst>
                                          <p:attrName>style.visibility</p:attrName>
                                        </p:attrNameLst>
                                      </p:cBhvr>
                                      <p:to>
                                        <p:strVal val="visible"/>
                                      </p:to>
                                    </p:set>
                                    <p:anim calcmode="lin" valueType="num">
                                      <p:cBhvr additive="base">
                                        <p:cTn id="7" dur="500" fill="hold"/>
                                        <p:tgtEl>
                                          <p:spTgt spid="43010"/>
                                        </p:tgtEl>
                                        <p:attrNameLst>
                                          <p:attrName>ppt_x</p:attrName>
                                        </p:attrNameLst>
                                      </p:cBhvr>
                                      <p:tavLst>
                                        <p:tav tm="0">
                                          <p:val>
                                            <p:strVal val="0-#ppt_w/2"/>
                                          </p:val>
                                        </p:tav>
                                        <p:tav tm="100000">
                                          <p:val>
                                            <p:strVal val="#ppt_x"/>
                                          </p:val>
                                        </p:tav>
                                      </p:tavLst>
                                    </p:anim>
                                    <p:anim calcmode="lin" valueType="num">
                                      <p:cBhvr additive="base">
                                        <p:cTn id="8" dur="500" fill="hold"/>
                                        <p:tgtEl>
                                          <p:spTgt spid="4301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43012"/>
                                        </p:tgtEl>
                                        <p:attrNameLst>
                                          <p:attrName>style.visibility</p:attrName>
                                        </p:attrNameLst>
                                      </p:cBhvr>
                                      <p:to>
                                        <p:strVal val="visible"/>
                                      </p:to>
                                    </p:set>
                                    <p:anim calcmode="lin" valueType="num">
                                      <p:cBhvr additive="base">
                                        <p:cTn id="13" dur="300" fill="hold"/>
                                        <p:tgtEl>
                                          <p:spTgt spid="43012"/>
                                        </p:tgtEl>
                                        <p:attrNameLst>
                                          <p:attrName>ppt_x</p:attrName>
                                        </p:attrNameLst>
                                      </p:cBhvr>
                                      <p:tavLst>
                                        <p:tav tm="0">
                                          <p:val>
                                            <p:strVal val="0-#ppt_w/2"/>
                                          </p:val>
                                        </p:tav>
                                        <p:tav tm="100000">
                                          <p:val>
                                            <p:strVal val="#ppt_x"/>
                                          </p:val>
                                        </p:tav>
                                      </p:tavLst>
                                    </p:anim>
                                    <p:anim calcmode="lin" valueType="num">
                                      <p:cBhvr additive="base">
                                        <p:cTn id="14" dur="300" fill="hold"/>
                                        <p:tgtEl>
                                          <p:spTgt spid="43012"/>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lt">
                                    <p:tmPct val="100000"/>
                                  </p:iterate>
                                  <p:childTnLst>
                                    <p:set>
                                      <p:cBhvr>
                                        <p:cTn id="18" dur="1" fill="hold">
                                          <p:stCondLst>
                                            <p:cond delay="0"/>
                                          </p:stCondLst>
                                        </p:cTn>
                                        <p:tgtEl>
                                          <p:spTgt spid="43011">
                                            <p:txEl>
                                              <p:pRg st="0" end="0"/>
                                            </p:txEl>
                                          </p:spTgt>
                                        </p:tgtEl>
                                        <p:attrNameLst>
                                          <p:attrName>style.visibility</p:attrName>
                                        </p:attrNameLst>
                                      </p:cBhvr>
                                      <p:to>
                                        <p:strVal val="visible"/>
                                      </p:to>
                                    </p:set>
                                    <p:anim calcmode="lin" valueType="num">
                                      <p:cBhvr additive="base">
                                        <p:cTn id="19" dur="75" fill="hold"/>
                                        <p:tgtEl>
                                          <p:spTgt spid="43011">
                                            <p:txEl>
                                              <p:pRg st="0" end="0"/>
                                            </p:txEl>
                                          </p:spTgt>
                                        </p:tgtEl>
                                        <p:attrNameLst>
                                          <p:attrName>ppt_x</p:attrName>
                                        </p:attrNameLst>
                                      </p:cBhvr>
                                      <p:tavLst>
                                        <p:tav tm="0">
                                          <p:val>
                                            <p:strVal val="#ppt_x"/>
                                          </p:val>
                                        </p:tav>
                                        <p:tav tm="100000">
                                          <p:val>
                                            <p:strVal val="#ppt_x"/>
                                          </p:val>
                                        </p:tav>
                                      </p:tavLst>
                                    </p:anim>
                                    <p:anim calcmode="lin" valueType="num">
                                      <p:cBhvr additive="base">
                                        <p:cTn id="20" dur="75" fill="hold"/>
                                        <p:tgtEl>
                                          <p:spTgt spid="4301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type="lt">
                                    <p:tmPct val="100000"/>
                                  </p:iterate>
                                  <p:childTnLst>
                                    <p:set>
                                      <p:cBhvr>
                                        <p:cTn id="24" dur="1" fill="hold">
                                          <p:stCondLst>
                                            <p:cond delay="0"/>
                                          </p:stCondLst>
                                        </p:cTn>
                                        <p:tgtEl>
                                          <p:spTgt spid="43011">
                                            <p:txEl>
                                              <p:pRg st="1" end="1"/>
                                            </p:txEl>
                                          </p:spTgt>
                                        </p:tgtEl>
                                        <p:attrNameLst>
                                          <p:attrName>style.visibility</p:attrName>
                                        </p:attrNameLst>
                                      </p:cBhvr>
                                      <p:to>
                                        <p:strVal val="visible"/>
                                      </p:to>
                                    </p:set>
                                    <p:anim calcmode="lin" valueType="num">
                                      <p:cBhvr additive="base">
                                        <p:cTn id="25" dur="75" fill="hold"/>
                                        <p:tgtEl>
                                          <p:spTgt spid="43011">
                                            <p:txEl>
                                              <p:pRg st="1" end="1"/>
                                            </p:txEl>
                                          </p:spTgt>
                                        </p:tgtEl>
                                        <p:attrNameLst>
                                          <p:attrName>ppt_x</p:attrName>
                                        </p:attrNameLst>
                                      </p:cBhvr>
                                      <p:tavLst>
                                        <p:tav tm="0">
                                          <p:val>
                                            <p:strVal val="#ppt_x"/>
                                          </p:val>
                                        </p:tav>
                                        <p:tav tm="100000">
                                          <p:val>
                                            <p:strVal val="#ppt_x"/>
                                          </p:val>
                                        </p:tav>
                                      </p:tavLst>
                                    </p:anim>
                                    <p:anim calcmode="lin" valueType="num">
                                      <p:cBhvr additive="base">
                                        <p:cTn id="26" dur="75" fill="hold"/>
                                        <p:tgtEl>
                                          <p:spTgt spid="43011">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 fill="hold" grpId="0" nodeType="clickEffect">
                                  <p:stCondLst>
                                    <p:cond delay="0"/>
                                  </p:stCondLst>
                                  <p:iterate type="lt">
                                    <p:tmPct val="100000"/>
                                  </p:iterate>
                                  <p:childTnLst>
                                    <p:set>
                                      <p:cBhvr>
                                        <p:cTn id="30" dur="1" fill="hold">
                                          <p:stCondLst>
                                            <p:cond delay="0"/>
                                          </p:stCondLst>
                                        </p:cTn>
                                        <p:tgtEl>
                                          <p:spTgt spid="43011">
                                            <p:txEl>
                                              <p:pRg st="2" end="2"/>
                                            </p:txEl>
                                          </p:spTgt>
                                        </p:tgtEl>
                                        <p:attrNameLst>
                                          <p:attrName>style.visibility</p:attrName>
                                        </p:attrNameLst>
                                      </p:cBhvr>
                                      <p:to>
                                        <p:strVal val="visible"/>
                                      </p:to>
                                    </p:set>
                                    <p:anim calcmode="lin" valueType="num">
                                      <p:cBhvr additive="base">
                                        <p:cTn id="31" dur="75" fill="hold"/>
                                        <p:tgtEl>
                                          <p:spTgt spid="43011">
                                            <p:txEl>
                                              <p:pRg st="2" end="2"/>
                                            </p:txEl>
                                          </p:spTgt>
                                        </p:tgtEl>
                                        <p:attrNameLst>
                                          <p:attrName>ppt_x</p:attrName>
                                        </p:attrNameLst>
                                      </p:cBhvr>
                                      <p:tavLst>
                                        <p:tav tm="0">
                                          <p:val>
                                            <p:strVal val="#ppt_x"/>
                                          </p:val>
                                        </p:tav>
                                        <p:tav tm="100000">
                                          <p:val>
                                            <p:strVal val="#ppt_x"/>
                                          </p:val>
                                        </p:tav>
                                      </p:tavLst>
                                    </p:anim>
                                    <p:anim calcmode="lin" valueType="num">
                                      <p:cBhvr additive="base">
                                        <p:cTn id="32" dur="75" fill="hold"/>
                                        <p:tgtEl>
                                          <p:spTgt spid="4301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1" fill="hold" grpId="0" nodeType="clickEffect">
                                  <p:stCondLst>
                                    <p:cond delay="0"/>
                                  </p:stCondLst>
                                  <p:iterate type="lt">
                                    <p:tmPct val="100000"/>
                                  </p:iterate>
                                  <p:childTnLst>
                                    <p:set>
                                      <p:cBhvr>
                                        <p:cTn id="36" dur="1" fill="hold">
                                          <p:stCondLst>
                                            <p:cond delay="0"/>
                                          </p:stCondLst>
                                        </p:cTn>
                                        <p:tgtEl>
                                          <p:spTgt spid="43011">
                                            <p:txEl>
                                              <p:pRg st="3" end="3"/>
                                            </p:txEl>
                                          </p:spTgt>
                                        </p:tgtEl>
                                        <p:attrNameLst>
                                          <p:attrName>style.visibility</p:attrName>
                                        </p:attrNameLst>
                                      </p:cBhvr>
                                      <p:to>
                                        <p:strVal val="visible"/>
                                      </p:to>
                                    </p:set>
                                    <p:anim calcmode="lin" valueType="num">
                                      <p:cBhvr additive="base">
                                        <p:cTn id="37" dur="75" fill="hold"/>
                                        <p:tgtEl>
                                          <p:spTgt spid="43011">
                                            <p:txEl>
                                              <p:pRg st="3" end="3"/>
                                            </p:txEl>
                                          </p:spTgt>
                                        </p:tgtEl>
                                        <p:attrNameLst>
                                          <p:attrName>ppt_x</p:attrName>
                                        </p:attrNameLst>
                                      </p:cBhvr>
                                      <p:tavLst>
                                        <p:tav tm="0">
                                          <p:val>
                                            <p:strVal val="#ppt_x"/>
                                          </p:val>
                                        </p:tav>
                                        <p:tav tm="100000">
                                          <p:val>
                                            <p:strVal val="#ppt_x"/>
                                          </p:val>
                                        </p:tav>
                                      </p:tavLst>
                                    </p:anim>
                                    <p:anim calcmode="lin" valueType="num">
                                      <p:cBhvr additive="base">
                                        <p:cTn id="38" dur="75" fill="hold"/>
                                        <p:tgtEl>
                                          <p:spTgt spid="43011">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P spid="43012" grpId="0" autoUpdateAnimBg="0"/>
    </p:bld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0" y="0"/>
            <a:ext cx="9144000" cy="762000"/>
          </a:xfrm>
        </p:spPr>
        <p:txBody>
          <a:bodyPr>
            <a:normAutofit fontScale="90000"/>
          </a:bodyPr>
          <a:lstStyle/>
          <a:p>
            <a:pPr algn="ctr" eaLnBrk="1" hangingPunct="1">
              <a:defRPr/>
            </a:pPr>
            <a:r>
              <a:rPr sz="5400" b="1" i="1" u="sng" smtClean="0">
                <a:solidFill>
                  <a:schemeClr val="tx1"/>
                </a:solidFill>
                <a:latin typeface="Times New Roman" pitchFamily="18" charset="0"/>
              </a:rPr>
              <a:t>Simile</a:t>
            </a:r>
          </a:p>
        </p:txBody>
      </p:sp>
      <p:sp>
        <p:nvSpPr>
          <p:cNvPr id="20483" name="Rectangle 3"/>
          <p:cNvSpPr>
            <a:spLocks noGrp="1" noChangeArrowheads="1"/>
          </p:cNvSpPr>
          <p:nvPr>
            <p:ph type="body" idx="1"/>
          </p:nvPr>
        </p:nvSpPr>
        <p:spPr>
          <a:xfrm>
            <a:off x="-76200" y="685800"/>
            <a:ext cx="8229600" cy="5334000"/>
          </a:xfrm>
        </p:spPr>
        <p:txBody>
          <a:bodyPr/>
          <a:lstStyle/>
          <a:p>
            <a:pPr eaLnBrk="1" hangingPunct="1">
              <a:lnSpc>
                <a:spcPct val="90000"/>
              </a:lnSpc>
              <a:buFont typeface="Wingdings" pitchFamily="2" charset="2"/>
              <a:buNone/>
            </a:pPr>
            <a:r>
              <a:rPr lang="en-US" sz="4800" i="1" dirty="0" smtClean="0"/>
              <a:t>	</a:t>
            </a:r>
            <a:r>
              <a:rPr lang="en-US" sz="4800" dirty="0" smtClean="0"/>
              <a:t>A figure of speech in which </a:t>
            </a:r>
            <a:r>
              <a:rPr lang="en-US" sz="4800" u="sng" dirty="0" smtClean="0"/>
              <a:t>two essentially unlike things are compared</a:t>
            </a:r>
            <a:r>
              <a:rPr lang="en-US" sz="4800" dirty="0" smtClean="0"/>
              <a:t>, </a:t>
            </a:r>
            <a:r>
              <a:rPr lang="en-US" sz="4800" i="1" u="sng" dirty="0" smtClean="0"/>
              <a:t>often </a:t>
            </a:r>
            <a:r>
              <a:rPr lang="en-US" sz="4800" dirty="0" smtClean="0"/>
              <a:t>in a phrase </a:t>
            </a:r>
            <a:r>
              <a:rPr lang="en-US" sz="4800" i="1" u="sng" dirty="0" smtClean="0"/>
              <a:t>introduced by like or as, as in</a:t>
            </a:r>
            <a:r>
              <a:rPr lang="en-US" sz="4800" dirty="0" smtClean="0"/>
              <a:t>: </a:t>
            </a:r>
            <a:r>
              <a:rPr lang="en-US" sz="4800" i="1" dirty="0" smtClean="0"/>
              <a:t>“</a:t>
            </a:r>
            <a:r>
              <a:rPr lang="en-US" sz="4800" i="1" dirty="0" smtClean="0">
                <a:solidFill>
                  <a:schemeClr val="tx2">
                    <a:lumMod val="75000"/>
                  </a:schemeClr>
                </a:solidFill>
              </a:rPr>
              <a:t>How like the winter hath my absence been</a:t>
            </a:r>
            <a:r>
              <a:rPr lang="en-US" sz="4800" i="1" dirty="0" smtClean="0"/>
              <a:t>”</a:t>
            </a:r>
            <a:r>
              <a:rPr lang="en-US" sz="4800" dirty="0" smtClean="0"/>
              <a:t> or </a:t>
            </a:r>
            <a:r>
              <a:rPr lang="en-US" sz="4800" i="1" dirty="0" smtClean="0"/>
              <a:t>“</a:t>
            </a:r>
            <a:r>
              <a:rPr lang="en-US" sz="4800" i="1" dirty="0" smtClean="0">
                <a:solidFill>
                  <a:schemeClr val="tx2"/>
                </a:solidFill>
              </a:rPr>
              <a:t>So are you to my thoughts as food to life</a:t>
            </a:r>
            <a:r>
              <a:rPr lang="en-US" sz="4800" i="1" dirty="0" smtClean="0"/>
              <a:t>”</a:t>
            </a:r>
            <a:r>
              <a:rPr lang="en-US" sz="4800" dirty="0" smtClean="0"/>
              <a:t> (Shakespeare).</a:t>
            </a:r>
          </a:p>
        </p:txBody>
      </p:sp>
      <p:sp>
        <p:nvSpPr>
          <p:cNvPr id="44038" name="WordArt 7"/>
          <p:cNvSpPr>
            <a:spLocks noChangeArrowheads="1" noChangeShapeType="1" noTextEdit="1"/>
          </p:cNvSpPr>
          <p:nvPr/>
        </p:nvSpPr>
        <p:spPr bwMode="auto">
          <a:xfrm rot="529725">
            <a:off x="7203328" y="139960"/>
            <a:ext cx="1888020" cy="831850"/>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r>
              <a:rPr lang="en-US" sz="3600" kern="10" dirty="0">
                <a:ln w="9525">
                  <a:round/>
                  <a:headEnd/>
                  <a:tailEnd/>
                </a:ln>
                <a:gradFill rotWithShape="1">
                  <a:gsLst>
                    <a:gs pos="0">
                      <a:srgbClr val="707070"/>
                    </a:gs>
                    <a:gs pos="50000">
                      <a:srgbClr val="FFFFFF"/>
                    </a:gs>
                    <a:gs pos="100000">
                      <a:srgbClr val="707070"/>
                    </a:gs>
                  </a:gsLst>
                  <a:lin ang="3900000" scaled="1"/>
                </a:gradFill>
                <a:latin typeface="Impact"/>
              </a:rPr>
              <a:t>Important !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0482"/>
                                        </p:tgtEl>
                                        <p:attrNameLst>
                                          <p:attrName>style.visibility</p:attrName>
                                        </p:attrNameLst>
                                      </p:cBhvr>
                                      <p:to>
                                        <p:strVal val="visible"/>
                                      </p:to>
                                    </p:set>
                                    <p:anim calcmode="lin" valueType="num">
                                      <p:cBhvr additive="base">
                                        <p:cTn id="7" dur="500" fill="hold"/>
                                        <p:tgtEl>
                                          <p:spTgt spid="20482"/>
                                        </p:tgtEl>
                                        <p:attrNameLst>
                                          <p:attrName>ppt_x</p:attrName>
                                        </p:attrNameLst>
                                      </p:cBhvr>
                                      <p:tavLst>
                                        <p:tav tm="0">
                                          <p:val>
                                            <p:strVal val="0-#ppt_w/2"/>
                                          </p:val>
                                        </p:tav>
                                        <p:tav tm="100000">
                                          <p:val>
                                            <p:strVal val="#ppt_x"/>
                                          </p:val>
                                        </p:tav>
                                      </p:tavLst>
                                    </p:anim>
                                    <p:anim calcmode="lin" valueType="num">
                                      <p:cBhvr additive="base">
                                        <p:cTn id="8" dur="500" fill="hold"/>
                                        <p:tgtEl>
                                          <p:spTgt spid="2048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lt">
                                    <p:tmPct val="100000"/>
                                  </p:iterate>
                                  <p:childTnLst>
                                    <p:set>
                                      <p:cBhvr>
                                        <p:cTn id="12" dur="1" fill="hold">
                                          <p:stCondLst>
                                            <p:cond delay="0"/>
                                          </p:stCondLst>
                                        </p:cTn>
                                        <p:tgtEl>
                                          <p:spTgt spid="20483">
                                            <p:txEl>
                                              <p:pRg st="0" end="0"/>
                                            </p:txEl>
                                          </p:spTgt>
                                        </p:tgtEl>
                                        <p:attrNameLst>
                                          <p:attrName>style.visibility</p:attrName>
                                        </p:attrNameLst>
                                      </p:cBhvr>
                                      <p:to>
                                        <p:strVal val="visible"/>
                                      </p:to>
                                    </p:set>
                                    <p:anim calcmode="lin" valueType="num">
                                      <p:cBhvr additive="base">
                                        <p:cTn id="13" dur="75" fill="hold"/>
                                        <p:tgtEl>
                                          <p:spTgt spid="20483">
                                            <p:txEl>
                                              <p:pRg st="0" end="0"/>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20483">
                                            <p:txEl>
                                              <p:pRg st="0" end="0"/>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build="p" autoUpdateAnimBg="0"/>
    </p:bld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2"/>
          <p:cNvSpPr>
            <a:spLocks noGrp="1" noChangeArrowheads="1"/>
          </p:cNvSpPr>
          <p:nvPr>
            <p:ph type="title"/>
          </p:nvPr>
        </p:nvSpPr>
        <p:spPr>
          <a:xfrm>
            <a:off x="381000" y="152400"/>
            <a:ext cx="9144000" cy="1143000"/>
          </a:xfrm>
        </p:spPr>
        <p:txBody>
          <a:bodyPr/>
          <a:lstStyle/>
          <a:p>
            <a:pPr eaLnBrk="1" hangingPunct="1">
              <a:defRPr/>
            </a:pPr>
            <a:r>
              <a:rPr sz="5400" b="1" i="1" u="sng" smtClean="0">
                <a:solidFill>
                  <a:schemeClr val="tx1"/>
                </a:solidFill>
                <a:latin typeface="Times New Roman" pitchFamily="18" charset="0"/>
              </a:rPr>
              <a:t>Complete your custom simile</a:t>
            </a:r>
          </a:p>
        </p:txBody>
      </p:sp>
      <p:sp>
        <p:nvSpPr>
          <p:cNvPr id="3" name="Rectangle 3"/>
          <p:cNvSpPr>
            <a:spLocks noGrp="1" noChangeArrowheads="1"/>
          </p:cNvSpPr>
          <p:nvPr>
            <p:ph type="body" idx="1"/>
          </p:nvPr>
        </p:nvSpPr>
        <p:spPr>
          <a:xfrm>
            <a:off x="-76200" y="1676400"/>
            <a:ext cx="9677400" cy="4114800"/>
          </a:xfrm>
        </p:spPr>
        <p:txBody>
          <a:bodyPr/>
          <a:lstStyle/>
          <a:p>
            <a:pPr eaLnBrk="1" hangingPunct="1"/>
            <a:r>
              <a:rPr lang="en-US" sz="4800" dirty="0" smtClean="0"/>
              <a:t>The cat was as scary as a ____.</a:t>
            </a:r>
          </a:p>
          <a:p>
            <a:pPr eaLnBrk="1" hangingPunct="1"/>
            <a:r>
              <a:rPr lang="en-US" sz="4800" dirty="0" smtClean="0"/>
              <a:t>The night is like a ____.</a:t>
            </a:r>
          </a:p>
          <a:p>
            <a:pPr eaLnBrk="1" hangingPunct="1"/>
            <a:r>
              <a:rPr lang="en-US" sz="4800" dirty="0" smtClean="0"/>
              <a:t>The moon is like a ____</a:t>
            </a:r>
          </a:p>
          <a:p>
            <a:pPr eaLnBrk="1" hangingPunct="1"/>
            <a:r>
              <a:rPr lang="en-US" sz="4800" dirty="0" smtClean="0"/>
              <a:t>The scarecrow was as scary as ____.</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iterate type="wd">
                                    <p:tmPct val="10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300" fill="hold"/>
                                        <p:tgtEl>
                                          <p:spTgt spid="2"/>
                                        </p:tgtEl>
                                        <p:attrNameLst>
                                          <p:attrName>ppt_x</p:attrName>
                                        </p:attrNameLst>
                                      </p:cBhvr>
                                      <p:tavLst>
                                        <p:tav tm="0">
                                          <p:val>
                                            <p:strVal val="0-#ppt_w/2"/>
                                          </p:val>
                                        </p:tav>
                                        <p:tav tm="100000">
                                          <p:val>
                                            <p:strVal val="#ppt_x"/>
                                          </p:val>
                                        </p:tav>
                                      </p:tavLst>
                                    </p:anim>
                                    <p:anim calcmode="lin" valueType="num">
                                      <p:cBhvr additive="base">
                                        <p:cTn id="8" dur="3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75"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iterate type="lt">
                                    <p:tmPct val="100000"/>
                                  </p:iterate>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75"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0" dur="75"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iterate type="lt">
                                    <p:tmPct val="100000"/>
                                  </p:iterate>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75"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6" dur="75"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iterate type="lt">
                                    <p:tmPct val="100000"/>
                                  </p:iterate>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75"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32" dur="75"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524000"/>
            <a:ext cx="8229600" cy="4572000"/>
          </a:xfrm>
        </p:spPr>
        <p:txBody>
          <a:bodyPr>
            <a:normAutofit/>
          </a:bodyPr>
          <a:lstStyle/>
          <a:p>
            <a:pPr>
              <a:lnSpc>
                <a:spcPct val="80000"/>
              </a:lnSpc>
              <a:buFont typeface="Wingdings 2" pitchFamily="18" charset="2"/>
              <a:buNone/>
            </a:pPr>
            <a:r>
              <a:rPr lang="en-US" sz="4000" dirty="0" smtClean="0">
                <a:solidFill>
                  <a:schemeClr val="bg1"/>
                </a:solidFill>
              </a:rPr>
              <a:t>Metaphor — a </a:t>
            </a:r>
            <a:r>
              <a:rPr lang="en-US" sz="4000" i="1" u="sng" dirty="0" smtClean="0">
                <a:solidFill>
                  <a:schemeClr val="bg1"/>
                </a:solidFill>
              </a:rPr>
              <a:t>comparison of two seemingly different things without using “like” or “as”.</a:t>
            </a:r>
          </a:p>
          <a:p>
            <a:pPr lvl="1">
              <a:lnSpc>
                <a:spcPct val="80000"/>
              </a:lnSpc>
              <a:buFont typeface="Wingdings 2" pitchFamily="18" charset="2"/>
              <a:buNone/>
            </a:pPr>
            <a:endParaRPr lang="en-US" sz="4000" dirty="0" smtClean="0">
              <a:solidFill>
                <a:schemeClr val="bg1"/>
              </a:solidFill>
            </a:endParaRPr>
          </a:p>
          <a:p>
            <a:pPr lvl="1">
              <a:lnSpc>
                <a:spcPct val="80000"/>
              </a:lnSpc>
            </a:pPr>
            <a:r>
              <a:rPr lang="en-US" sz="4000" dirty="0" smtClean="0">
                <a:solidFill>
                  <a:schemeClr val="bg1"/>
                </a:solidFill>
              </a:rPr>
              <a:t>Her hair was spun gold.</a:t>
            </a:r>
          </a:p>
          <a:p>
            <a:pPr lvl="1">
              <a:lnSpc>
                <a:spcPct val="80000"/>
              </a:lnSpc>
            </a:pPr>
            <a:r>
              <a:rPr lang="en-US" sz="4000" dirty="0" smtClean="0">
                <a:solidFill>
                  <a:schemeClr val="bg1"/>
                </a:solidFill>
              </a:rPr>
              <a:t>This homework is a breeze.</a:t>
            </a:r>
          </a:p>
          <a:p>
            <a:pPr lvl="1">
              <a:lnSpc>
                <a:spcPct val="80000"/>
              </a:lnSpc>
            </a:pPr>
            <a:r>
              <a:rPr lang="en-US" sz="4000" dirty="0" smtClean="0">
                <a:solidFill>
                  <a:schemeClr val="bg1"/>
                </a:solidFill>
              </a:rPr>
              <a:t>There are plenty of fish in the sea.</a:t>
            </a:r>
          </a:p>
        </p:txBody>
      </p:sp>
      <p:sp>
        <p:nvSpPr>
          <p:cNvPr id="3" name="Title 2"/>
          <p:cNvSpPr>
            <a:spLocks noGrp="1"/>
          </p:cNvSpPr>
          <p:nvPr>
            <p:ph type="title" idx="4294967295"/>
          </p:nvPr>
        </p:nvSpPr>
        <p:spPr/>
        <p:txBody>
          <a:bodyPr rtlCol="0"/>
          <a:lstStyle/>
          <a:p>
            <a:pPr fontAlgn="auto">
              <a:spcAft>
                <a:spcPts val="0"/>
              </a:spcAft>
              <a:defRPr/>
            </a:pPr>
            <a:r>
              <a:rPr smtClean="0"/>
              <a:t>Types of 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524000"/>
            <a:ext cx="8229600" cy="4572000"/>
          </a:xfrm>
        </p:spPr>
        <p:txBody>
          <a:bodyPr/>
          <a:lstStyle/>
          <a:p>
            <a:pPr eaLnBrk="1" hangingPunct="1">
              <a:lnSpc>
                <a:spcPct val="80000"/>
              </a:lnSpc>
              <a:buFont typeface="Wingdings 2" pitchFamily="18" charset="2"/>
              <a:buNone/>
            </a:pPr>
            <a:r>
              <a:rPr lang="en-US" sz="4000" smtClean="0">
                <a:solidFill>
                  <a:schemeClr val="bg1"/>
                </a:solidFill>
              </a:rPr>
              <a:t>Metaphor — a </a:t>
            </a:r>
            <a:r>
              <a:rPr lang="en-US" sz="4000" i="1" u="sng" smtClean="0">
                <a:solidFill>
                  <a:schemeClr val="bg1"/>
                </a:solidFill>
              </a:rPr>
              <a:t>comparison of two different things without using “like” or “as”.</a:t>
            </a:r>
          </a:p>
          <a:p>
            <a:pPr lvl="1" eaLnBrk="1" hangingPunct="1">
              <a:lnSpc>
                <a:spcPct val="80000"/>
              </a:lnSpc>
              <a:buFont typeface="Wingdings 2" pitchFamily="18" charset="2"/>
              <a:buNone/>
            </a:pPr>
            <a:endParaRPr lang="en-US" sz="4000" smtClean="0">
              <a:solidFill>
                <a:schemeClr val="bg1"/>
              </a:solidFill>
            </a:endParaRPr>
          </a:p>
          <a:p>
            <a:pPr lvl="1" eaLnBrk="1" hangingPunct="1">
              <a:lnSpc>
                <a:spcPct val="80000"/>
              </a:lnSpc>
            </a:pPr>
            <a:r>
              <a:rPr lang="en-US" sz="4000" smtClean="0">
                <a:solidFill>
                  <a:schemeClr val="bg1"/>
                </a:solidFill>
              </a:rPr>
              <a:t>Her hair was spun gold.</a:t>
            </a:r>
          </a:p>
          <a:p>
            <a:pPr lvl="1" eaLnBrk="1" hangingPunct="1">
              <a:lnSpc>
                <a:spcPct val="80000"/>
              </a:lnSpc>
            </a:pPr>
            <a:r>
              <a:rPr lang="en-US" sz="4000" smtClean="0">
                <a:solidFill>
                  <a:schemeClr val="bg1"/>
                </a:solidFill>
              </a:rPr>
              <a:t>This homework is a breeze.</a:t>
            </a:r>
          </a:p>
          <a:p>
            <a:pPr lvl="1" eaLnBrk="1" hangingPunct="1">
              <a:lnSpc>
                <a:spcPct val="80000"/>
              </a:lnSpc>
            </a:pPr>
            <a:r>
              <a:rPr lang="en-US" sz="4000" smtClean="0">
                <a:solidFill>
                  <a:schemeClr val="bg1"/>
                </a:solidFill>
              </a:rPr>
              <a:t>There are plenty of fish in the sea.</a:t>
            </a:r>
          </a:p>
        </p:txBody>
      </p:sp>
      <p:sp>
        <p:nvSpPr>
          <p:cNvPr id="3" name="Title 2"/>
          <p:cNvSpPr>
            <a:spLocks noGrp="1"/>
          </p:cNvSpPr>
          <p:nvPr>
            <p:ph type="title" idx="4294967295"/>
          </p:nvPr>
        </p:nvSpPr>
        <p:spPr/>
        <p:txBody>
          <a:bodyPr rtlCol="0"/>
          <a:lstStyle/>
          <a:p>
            <a:pPr eaLnBrk="1" fontAlgn="auto" hangingPunct="1">
              <a:spcAft>
                <a:spcPts val="0"/>
              </a:spcAft>
              <a:defRPr/>
            </a:pPr>
            <a:r>
              <a:rPr smtClean="0"/>
              <a:t>Types of 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ChangeArrowheads="1"/>
          </p:cNvSpPr>
          <p:nvPr/>
        </p:nvSpPr>
        <p:spPr bwMode="auto">
          <a:xfrm>
            <a:off x="228600" y="457200"/>
            <a:ext cx="8534400" cy="1143000"/>
          </a:xfrm>
          <a:prstGeom prst="rect">
            <a:avLst/>
          </a:prstGeom>
          <a:noFill/>
          <a:ln w="9525">
            <a:noFill/>
            <a:miter lim="800000"/>
            <a:headEnd/>
            <a:tailEnd/>
          </a:ln>
        </p:spPr>
        <p:txBody>
          <a:bodyPr anchor="ctr"/>
          <a:lstStyle/>
          <a:p>
            <a:pPr algn="ctr"/>
            <a:r>
              <a:rPr lang="en-US" sz="4400">
                <a:solidFill>
                  <a:schemeClr val="tx2"/>
                </a:solidFill>
              </a:rPr>
              <a:t>METAPHOR</a:t>
            </a:r>
          </a:p>
        </p:txBody>
      </p:sp>
      <p:sp>
        <p:nvSpPr>
          <p:cNvPr id="47107" name="Rectangle 3"/>
          <p:cNvSpPr>
            <a:spLocks noChangeArrowheads="1"/>
          </p:cNvSpPr>
          <p:nvPr/>
        </p:nvSpPr>
        <p:spPr bwMode="auto">
          <a:xfrm>
            <a:off x="609600" y="1828800"/>
            <a:ext cx="8534400" cy="3429000"/>
          </a:xfrm>
          <a:prstGeom prst="rect">
            <a:avLst/>
          </a:prstGeom>
          <a:noFill/>
          <a:ln w="9525">
            <a:noFill/>
            <a:miter lim="800000"/>
            <a:headEnd/>
            <a:tailEnd/>
          </a:ln>
        </p:spPr>
        <p:txBody>
          <a:bodyPr/>
          <a:lstStyle/>
          <a:p>
            <a:pPr marL="342900" indent="-342900">
              <a:spcBef>
                <a:spcPct val="20000"/>
              </a:spcBef>
              <a:buFontTx/>
              <a:buChar char="•"/>
            </a:pPr>
            <a:r>
              <a:rPr lang="en-US" sz="3200"/>
              <a:t>A direct comparison of two unlike things</a:t>
            </a:r>
          </a:p>
          <a:p>
            <a:pPr marL="342900" indent="-342900">
              <a:spcBef>
                <a:spcPct val="20000"/>
              </a:spcBef>
              <a:buFontTx/>
              <a:buChar char="•"/>
            </a:pPr>
            <a:r>
              <a:rPr lang="en-US" sz="3200"/>
              <a:t>A direct relationship where one thing or idea substitutes for another</a:t>
            </a:r>
          </a:p>
          <a:p>
            <a:pPr marL="342900" indent="-342900">
              <a:spcBef>
                <a:spcPct val="20000"/>
              </a:spcBef>
            </a:pPr>
            <a:r>
              <a:rPr lang="en-US" sz="3200" i="1"/>
              <a:t>For example:  Her hair is silk.  (The sentence is comparing or stating that hair is silk).  </a:t>
            </a:r>
          </a:p>
          <a:p>
            <a:pPr marL="342900" indent="-342900">
              <a:spcBef>
                <a:spcPct val="20000"/>
              </a:spcBef>
              <a:buFontTx/>
              <a:buChar char="•"/>
            </a:pPr>
            <a:endParaRPr lang="en-US" sz="3200"/>
          </a:p>
        </p:txBody>
      </p:sp>
      <p:pic>
        <p:nvPicPr>
          <p:cNvPr id="47108" name="Picture 5" descr="BD05103_"/>
          <p:cNvPicPr>
            <a:picLocks noChangeAspect="1" noChangeArrowheads="1"/>
          </p:cNvPicPr>
          <p:nvPr/>
        </p:nvPicPr>
        <p:blipFill>
          <a:blip r:embed="rId2"/>
          <a:srcRect/>
          <a:stretch>
            <a:fillRect/>
          </a:stretch>
        </p:blipFill>
        <p:spPr bwMode="auto">
          <a:xfrm>
            <a:off x="6308725" y="4929188"/>
            <a:ext cx="2740025" cy="1928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smtClean="0"/>
              <a:t>Key Elements of Poetry</a:t>
            </a:r>
            <a:endParaRPr/>
          </a:p>
        </p:txBody>
      </p:sp>
      <p:sp>
        <p:nvSpPr>
          <p:cNvPr id="3" name="Text Placeholder 2"/>
          <p:cNvSpPr>
            <a:spLocks noGrp="1"/>
          </p:cNvSpPr>
          <p:nvPr>
            <p:ph type="body" idx="1"/>
          </p:nvPr>
        </p:nvSpPr>
        <p:spPr>
          <a:xfrm>
            <a:off x="685800" y="4959350"/>
            <a:ext cx="7924800" cy="984250"/>
          </a:xfrm>
        </p:spPr>
        <p:txBody>
          <a:bodyPr>
            <a:normAutofit/>
          </a:bodyPr>
          <a:lstStyle/>
          <a:p>
            <a:pPr eaLnBrk="1" fontAlgn="auto" hangingPunct="1">
              <a:spcAft>
                <a:spcPts val="0"/>
              </a:spcAft>
              <a:buFont typeface="Wingdings 2"/>
              <a:buNone/>
              <a:defRPr/>
            </a:pPr>
            <a:r>
              <a:rPr lang="en-US" dirty="0" smtClean="0"/>
              <a:t>Form and Structure, Sound, Imagery, Figurative Language</a:t>
            </a:r>
            <a:endParaRPr lang="en-US"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ChangeArrowheads="1"/>
          </p:cNvSpPr>
          <p:nvPr/>
        </p:nvSpPr>
        <p:spPr bwMode="auto">
          <a:xfrm>
            <a:off x="381000" y="457200"/>
            <a:ext cx="8382000" cy="1143000"/>
          </a:xfrm>
          <a:prstGeom prst="rect">
            <a:avLst/>
          </a:prstGeom>
          <a:noFill/>
          <a:ln w="9525">
            <a:noFill/>
            <a:miter lim="800000"/>
            <a:headEnd/>
            <a:tailEnd/>
          </a:ln>
        </p:spPr>
        <p:txBody>
          <a:bodyPr anchor="ctr"/>
          <a:lstStyle/>
          <a:p>
            <a:pPr algn="ctr"/>
            <a:r>
              <a:rPr lang="en-US" sz="4400">
                <a:solidFill>
                  <a:schemeClr val="tx2"/>
                </a:solidFill>
              </a:rPr>
              <a:t>EXTENDED METAPHOR</a:t>
            </a:r>
          </a:p>
        </p:txBody>
      </p:sp>
      <p:sp>
        <p:nvSpPr>
          <p:cNvPr id="48131" name="Rectangle 3"/>
          <p:cNvSpPr>
            <a:spLocks noChangeArrowheads="1"/>
          </p:cNvSpPr>
          <p:nvPr/>
        </p:nvSpPr>
        <p:spPr bwMode="auto">
          <a:xfrm>
            <a:off x="762000" y="1828800"/>
            <a:ext cx="8382000" cy="4114800"/>
          </a:xfrm>
          <a:prstGeom prst="rect">
            <a:avLst/>
          </a:prstGeom>
          <a:noFill/>
          <a:ln w="9525">
            <a:noFill/>
            <a:miter lim="800000"/>
            <a:headEnd/>
            <a:tailEnd/>
          </a:ln>
        </p:spPr>
        <p:txBody>
          <a:bodyPr/>
          <a:lstStyle/>
          <a:p>
            <a:pPr marL="342900" indent="-342900">
              <a:spcBef>
                <a:spcPct val="20000"/>
              </a:spcBef>
              <a:buFontTx/>
              <a:buChar char="•"/>
            </a:pPr>
            <a:r>
              <a:rPr lang="en-US" sz="3200"/>
              <a:t>A metaphor that goes several lines or possibly the entire length of a work.</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ChangeArrowheads="1"/>
          </p:cNvSpPr>
          <p:nvPr/>
        </p:nvSpPr>
        <p:spPr bwMode="auto">
          <a:xfrm>
            <a:off x="304800" y="457200"/>
            <a:ext cx="8458200" cy="1143000"/>
          </a:xfrm>
          <a:prstGeom prst="rect">
            <a:avLst/>
          </a:prstGeom>
          <a:noFill/>
          <a:ln w="9525">
            <a:noFill/>
            <a:miter lim="800000"/>
            <a:headEnd/>
            <a:tailEnd/>
          </a:ln>
        </p:spPr>
        <p:txBody>
          <a:bodyPr anchor="ctr"/>
          <a:lstStyle/>
          <a:p>
            <a:pPr algn="ctr"/>
            <a:r>
              <a:rPr lang="en-US" sz="4400" dirty="0">
                <a:solidFill>
                  <a:schemeClr val="tx2"/>
                </a:solidFill>
              </a:rPr>
              <a:t>IMPLIED METAPHOR</a:t>
            </a:r>
          </a:p>
        </p:txBody>
      </p:sp>
      <p:sp>
        <p:nvSpPr>
          <p:cNvPr id="49155" name="Rectangle 3"/>
          <p:cNvSpPr>
            <a:spLocks noChangeArrowheads="1"/>
          </p:cNvSpPr>
          <p:nvPr/>
        </p:nvSpPr>
        <p:spPr bwMode="auto">
          <a:xfrm>
            <a:off x="609600" y="1828800"/>
            <a:ext cx="8458200" cy="4114800"/>
          </a:xfrm>
          <a:prstGeom prst="rect">
            <a:avLst/>
          </a:prstGeom>
          <a:noFill/>
          <a:ln w="9525">
            <a:noFill/>
            <a:miter lim="800000"/>
            <a:headEnd/>
            <a:tailEnd/>
          </a:ln>
        </p:spPr>
        <p:txBody>
          <a:bodyPr/>
          <a:lstStyle/>
          <a:p>
            <a:pPr marL="342900" indent="-342900">
              <a:lnSpc>
                <a:spcPct val="90000"/>
              </a:lnSpc>
              <a:spcBef>
                <a:spcPct val="20000"/>
              </a:spcBef>
              <a:buFontTx/>
              <a:buChar char="•"/>
            </a:pPr>
            <a:r>
              <a:rPr lang="en-US" sz="3200" dirty="0"/>
              <a:t>The comparison is hinted at but not clearly stated.</a:t>
            </a:r>
          </a:p>
          <a:p>
            <a:pPr marL="342900" indent="-342900">
              <a:lnSpc>
                <a:spcPct val="90000"/>
              </a:lnSpc>
              <a:spcBef>
                <a:spcPct val="20000"/>
              </a:spcBef>
              <a:buFontTx/>
              <a:buChar char="•"/>
            </a:pPr>
            <a:endParaRPr lang="en-US" sz="3200" dirty="0"/>
          </a:p>
          <a:p>
            <a:pPr marL="342900" indent="-342900">
              <a:lnSpc>
                <a:spcPct val="90000"/>
              </a:lnSpc>
              <a:spcBef>
                <a:spcPct val="20000"/>
              </a:spcBef>
              <a:buFontTx/>
              <a:buChar char="•"/>
            </a:pPr>
            <a:r>
              <a:rPr lang="en-US" sz="3200" dirty="0"/>
              <a:t>“The poison sacs of the town began to manufacture venom, and the town swelled and puffed with the pressure of it.”</a:t>
            </a:r>
          </a:p>
          <a:p>
            <a:pPr marL="342900" indent="-342900" algn="r">
              <a:lnSpc>
                <a:spcPct val="90000"/>
              </a:lnSpc>
              <a:spcBef>
                <a:spcPct val="20000"/>
              </a:spcBef>
              <a:buFontTx/>
              <a:buChar char="-"/>
            </a:pPr>
            <a:r>
              <a:rPr lang="en-US" sz="3200" dirty="0"/>
              <a:t>from </a:t>
            </a:r>
            <a:r>
              <a:rPr lang="en-US" sz="3200" u="sng" dirty="0"/>
              <a:t>The Pearl</a:t>
            </a:r>
            <a:endParaRPr lang="en-US" sz="3200" dirty="0"/>
          </a:p>
          <a:p>
            <a:pPr marL="342900" indent="-342900" algn="r">
              <a:lnSpc>
                <a:spcPct val="90000"/>
              </a:lnSpc>
              <a:spcBef>
                <a:spcPct val="20000"/>
              </a:spcBef>
              <a:buFontTx/>
              <a:buChar char="-"/>
            </a:pPr>
            <a:r>
              <a:rPr lang="en-US" sz="3200" dirty="0"/>
              <a:t>by John Steinbeck</a:t>
            </a:r>
          </a:p>
        </p:txBody>
      </p:sp>
      <p:pic>
        <p:nvPicPr>
          <p:cNvPr id="49156" name="Picture 4" descr="BD05208_"/>
          <p:cNvPicPr>
            <a:picLocks noChangeAspect="1" noChangeArrowheads="1"/>
          </p:cNvPicPr>
          <p:nvPr/>
        </p:nvPicPr>
        <p:blipFill>
          <a:blip r:embed="rId2"/>
          <a:srcRect/>
          <a:stretch>
            <a:fillRect/>
          </a:stretch>
        </p:blipFill>
        <p:spPr bwMode="auto">
          <a:xfrm>
            <a:off x="2562225" y="4852988"/>
            <a:ext cx="2238375" cy="154781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3810000" y="-304800"/>
            <a:ext cx="7772400" cy="1143000"/>
          </a:xfrm>
        </p:spPr>
        <p:txBody>
          <a:bodyPr/>
          <a:lstStyle/>
          <a:p>
            <a:pPr eaLnBrk="1" hangingPunct="1">
              <a:defRPr/>
            </a:pPr>
            <a:r>
              <a:rPr sz="5400" b="1" i="1" u="sng" smtClean="0">
                <a:solidFill>
                  <a:schemeClr val="tx1"/>
                </a:solidFill>
                <a:latin typeface="Times New Roman" pitchFamily="18" charset="0"/>
              </a:rPr>
              <a:t>Metaphor</a:t>
            </a:r>
          </a:p>
        </p:txBody>
      </p:sp>
      <p:sp>
        <p:nvSpPr>
          <p:cNvPr id="44035" name="Rectangle 3"/>
          <p:cNvSpPr>
            <a:spLocks noGrp="1" noChangeArrowheads="1"/>
          </p:cNvSpPr>
          <p:nvPr>
            <p:ph type="subTitle" idx="1"/>
          </p:nvPr>
        </p:nvSpPr>
        <p:spPr>
          <a:xfrm>
            <a:off x="228600" y="990600"/>
            <a:ext cx="9144000" cy="6019800"/>
          </a:xfrm>
        </p:spPr>
        <p:txBody>
          <a:bodyPr/>
          <a:lstStyle/>
          <a:p>
            <a:pPr algn="l" eaLnBrk="1" hangingPunct="1">
              <a:defRPr/>
            </a:pPr>
            <a:r>
              <a:rPr lang="en-US" sz="4800" dirty="0" smtClean="0"/>
              <a:t>A poetic comparison that does </a:t>
            </a:r>
            <a:r>
              <a:rPr lang="en-US" sz="4800" b="1" u="sng" dirty="0" smtClean="0">
                <a:solidFill>
                  <a:srgbClr val="C00000"/>
                </a:solidFill>
              </a:rPr>
              <a:t>not</a:t>
            </a:r>
            <a:r>
              <a:rPr lang="en-US" sz="4800" b="1" dirty="0" smtClean="0"/>
              <a:t> </a:t>
            </a:r>
            <a:r>
              <a:rPr lang="en-US" sz="4800" dirty="0" smtClean="0"/>
              <a:t>use the words like or as. </a:t>
            </a:r>
          </a:p>
          <a:p>
            <a:pPr lvl="1" algn="l" eaLnBrk="1" hangingPunct="1">
              <a:defRPr/>
            </a:pPr>
            <a:r>
              <a:rPr lang="en-US" sz="4400" dirty="0" smtClean="0"/>
              <a:t>Examples of metaphors:</a:t>
            </a:r>
          </a:p>
          <a:p>
            <a:pPr lvl="1" algn="l" eaLnBrk="1" hangingPunct="1">
              <a:buFont typeface="Wingdings" pitchFamily="2" charset="2"/>
              <a:buChar char="l"/>
              <a:defRPr/>
            </a:pPr>
            <a:r>
              <a:rPr lang="en-US" sz="4400" dirty="0" smtClean="0"/>
              <a:t>She is a graceful swan.</a:t>
            </a:r>
          </a:p>
          <a:p>
            <a:pPr lvl="1" algn="l" eaLnBrk="1" hangingPunct="1">
              <a:buFont typeface="Wingdings" pitchFamily="2" charset="2"/>
              <a:buChar char="l"/>
              <a:defRPr/>
            </a:pPr>
            <a:r>
              <a:rPr lang="en-US" sz="4400" dirty="0" smtClean="0"/>
              <a:t>He is a golden god.</a:t>
            </a:r>
          </a:p>
          <a:p>
            <a:pPr lvl="1" algn="l" eaLnBrk="1" hangingPunct="1">
              <a:buFont typeface="Wingdings" pitchFamily="2" charset="2"/>
              <a:buChar char="l"/>
              <a:defRPr/>
            </a:pPr>
            <a:r>
              <a:rPr lang="en-US" sz="4400" dirty="0" smtClean="0"/>
              <a:t>They are honey from the honeycomb.</a:t>
            </a:r>
          </a:p>
          <a:p>
            <a:pPr algn="l" eaLnBrk="1" hangingPunct="1">
              <a:defRPr/>
            </a:pPr>
            <a:endParaRPr lang="en-US" sz="4800" dirty="0" smtClean="0"/>
          </a:p>
        </p:txBody>
      </p:sp>
      <p:sp>
        <p:nvSpPr>
          <p:cNvPr id="50182" name="WordArt 7"/>
          <p:cNvSpPr>
            <a:spLocks noChangeArrowheads="1" noChangeShapeType="1" noTextEdit="1"/>
          </p:cNvSpPr>
          <p:nvPr/>
        </p:nvSpPr>
        <p:spPr bwMode="auto">
          <a:xfrm rot="-1218022">
            <a:off x="6794500" y="3568700"/>
            <a:ext cx="2276475" cy="831850"/>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r>
              <a:rPr lang="en-US" sz="3600" kern="10">
                <a:ln w="9525">
                  <a:round/>
                  <a:headEnd/>
                  <a:tailEnd/>
                </a:ln>
                <a:gradFill rotWithShape="1">
                  <a:gsLst>
                    <a:gs pos="0">
                      <a:srgbClr val="707070"/>
                    </a:gs>
                    <a:gs pos="50000">
                      <a:srgbClr val="FFFFFF"/>
                    </a:gs>
                    <a:gs pos="100000">
                      <a:srgbClr val="707070"/>
                    </a:gs>
                  </a:gsLst>
                  <a:lin ang="3900000" scaled="1"/>
                </a:gradFill>
                <a:latin typeface="Impact"/>
              </a:rPr>
              <a:t>Important !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4034"/>
                                        </p:tgtEl>
                                        <p:attrNameLst>
                                          <p:attrName>style.visibility</p:attrName>
                                        </p:attrNameLst>
                                      </p:cBhvr>
                                      <p:to>
                                        <p:strVal val="visible"/>
                                      </p:to>
                                    </p:set>
                                    <p:anim calcmode="lin" valueType="num">
                                      <p:cBhvr additive="base">
                                        <p:cTn id="7" dur="500" fill="hold"/>
                                        <p:tgtEl>
                                          <p:spTgt spid="44034"/>
                                        </p:tgtEl>
                                        <p:attrNameLst>
                                          <p:attrName>ppt_x</p:attrName>
                                        </p:attrNameLst>
                                      </p:cBhvr>
                                      <p:tavLst>
                                        <p:tav tm="0">
                                          <p:val>
                                            <p:strVal val="0-#ppt_w/2"/>
                                          </p:val>
                                        </p:tav>
                                        <p:tav tm="100000">
                                          <p:val>
                                            <p:strVal val="#ppt_x"/>
                                          </p:val>
                                        </p:tav>
                                      </p:tavLst>
                                    </p:anim>
                                    <p:anim calcmode="lin" valueType="num">
                                      <p:cBhvr additive="base">
                                        <p:cTn id="8" dur="500" fill="hold"/>
                                        <p:tgtEl>
                                          <p:spTgt spid="4403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lt">
                                    <p:tmPct val="100000"/>
                                  </p:iterate>
                                  <p:childTnLst>
                                    <p:set>
                                      <p:cBhvr>
                                        <p:cTn id="12" dur="1" fill="hold">
                                          <p:stCondLst>
                                            <p:cond delay="0"/>
                                          </p:stCondLst>
                                        </p:cTn>
                                        <p:tgtEl>
                                          <p:spTgt spid="44035">
                                            <p:txEl>
                                              <p:pRg st="0" end="0"/>
                                            </p:txEl>
                                          </p:spTgt>
                                        </p:tgtEl>
                                        <p:attrNameLst>
                                          <p:attrName>style.visibility</p:attrName>
                                        </p:attrNameLst>
                                      </p:cBhvr>
                                      <p:to>
                                        <p:strVal val="visible"/>
                                      </p:to>
                                    </p:set>
                                    <p:anim calcmode="lin" valueType="num">
                                      <p:cBhvr additive="base">
                                        <p:cTn id="13" dur="75" fill="hold"/>
                                        <p:tgtEl>
                                          <p:spTgt spid="44035">
                                            <p:txEl>
                                              <p:pRg st="0" end="0"/>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44035">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1" fill="hold" grpId="0" nodeType="withEffect">
                                  <p:stCondLst>
                                    <p:cond delay="0"/>
                                  </p:stCondLst>
                                  <p:iterate type="lt">
                                    <p:tmPct val="100000"/>
                                  </p:iterate>
                                  <p:childTnLst>
                                    <p:set>
                                      <p:cBhvr>
                                        <p:cTn id="16" dur="1" fill="hold">
                                          <p:stCondLst>
                                            <p:cond delay="0"/>
                                          </p:stCondLst>
                                        </p:cTn>
                                        <p:tgtEl>
                                          <p:spTgt spid="44035">
                                            <p:txEl>
                                              <p:pRg st="1" end="1"/>
                                            </p:txEl>
                                          </p:spTgt>
                                        </p:tgtEl>
                                        <p:attrNameLst>
                                          <p:attrName>style.visibility</p:attrName>
                                        </p:attrNameLst>
                                      </p:cBhvr>
                                      <p:to>
                                        <p:strVal val="visible"/>
                                      </p:to>
                                    </p:set>
                                    <p:anim calcmode="lin" valueType="num">
                                      <p:cBhvr additive="base">
                                        <p:cTn id="17" dur="75" fill="hold"/>
                                        <p:tgtEl>
                                          <p:spTgt spid="44035">
                                            <p:txEl>
                                              <p:pRg st="1" end="1"/>
                                            </p:txEl>
                                          </p:spTgt>
                                        </p:tgtEl>
                                        <p:attrNameLst>
                                          <p:attrName>ppt_x</p:attrName>
                                        </p:attrNameLst>
                                      </p:cBhvr>
                                      <p:tavLst>
                                        <p:tav tm="0">
                                          <p:val>
                                            <p:strVal val="#ppt_x"/>
                                          </p:val>
                                        </p:tav>
                                        <p:tav tm="100000">
                                          <p:val>
                                            <p:strVal val="#ppt_x"/>
                                          </p:val>
                                        </p:tav>
                                      </p:tavLst>
                                    </p:anim>
                                    <p:anim calcmode="lin" valueType="num">
                                      <p:cBhvr additive="base">
                                        <p:cTn id="18" dur="75" fill="hold"/>
                                        <p:tgtEl>
                                          <p:spTgt spid="44035">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1" fill="hold" grpId="0" nodeType="withEffect">
                                  <p:stCondLst>
                                    <p:cond delay="0"/>
                                  </p:stCondLst>
                                  <p:iterate type="lt">
                                    <p:tmPct val="100000"/>
                                  </p:iterate>
                                  <p:childTnLst>
                                    <p:set>
                                      <p:cBhvr>
                                        <p:cTn id="20" dur="1" fill="hold">
                                          <p:stCondLst>
                                            <p:cond delay="0"/>
                                          </p:stCondLst>
                                        </p:cTn>
                                        <p:tgtEl>
                                          <p:spTgt spid="44035">
                                            <p:txEl>
                                              <p:pRg st="2" end="2"/>
                                            </p:txEl>
                                          </p:spTgt>
                                        </p:tgtEl>
                                        <p:attrNameLst>
                                          <p:attrName>style.visibility</p:attrName>
                                        </p:attrNameLst>
                                      </p:cBhvr>
                                      <p:to>
                                        <p:strVal val="visible"/>
                                      </p:to>
                                    </p:set>
                                    <p:anim calcmode="lin" valueType="num">
                                      <p:cBhvr additive="base">
                                        <p:cTn id="21" dur="75" fill="hold"/>
                                        <p:tgtEl>
                                          <p:spTgt spid="44035">
                                            <p:txEl>
                                              <p:pRg st="2" end="2"/>
                                            </p:txEl>
                                          </p:spTgt>
                                        </p:tgtEl>
                                        <p:attrNameLst>
                                          <p:attrName>ppt_x</p:attrName>
                                        </p:attrNameLst>
                                      </p:cBhvr>
                                      <p:tavLst>
                                        <p:tav tm="0">
                                          <p:val>
                                            <p:strVal val="#ppt_x"/>
                                          </p:val>
                                        </p:tav>
                                        <p:tav tm="100000">
                                          <p:val>
                                            <p:strVal val="#ppt_x"/>
                                          </p:val>
                                        </p:tav>
                                      </p:tavLst>
                                    </p:anim>
                                    <p:anim calcmode="lin" valueType="num">
                                      <p:cBhvr additive="base">
                                        <p:cTn id="22" dur="75" fill="hold"/>
                                        <p:tgtEl>
                                          <p:spTgt spid="44035">
                                            <p:txEl>
                                              <p:pRg st="2" end="2"/>
                                            </p:txEl>
                                          </p:spTgt>
                                        </p:tgtEl>
                                        <p:attrNameLst>
                                          <p:attrName>ppt_y</p:attrName>
                                        </p:attrNameLst>
                                      </p:cBhvr>
                                      <p:tavLst>
                                        <p:tav tm="0">
                                          <p:val>
                                            <p:strVal val="0-#ppt_h/2"/>
                                          </p:val>
                                        </p:tav>
                                        <p:tav tm="100000">
                                          <p:val>
                                            <p:strVal val="#ppt_y"/>
                                          </p:val>
                                        </p:tav>
                                      </p:tavLst>
                                    </p:anim>
                                  </p:childTnLst>
                                </p:cTn>
                              </p:par>
                              <p:par>
                                <p:cTn id="23" presetID="2" presetClass="entr" presetSubtype="1" fill="hold" grpId="0" nodeType="withEffect">
                                  <p:stCondLst>
                                    <p:cond delay="0"/>
                                  </p:stCondLst>
                                  <p:iterate type="lt">
                                    <p:tmPct val="100000"/>
                                  </p:iterate>
                                  <p:childTnLst>
                                    <p:set>
                                      <p:cBhvr>
                                        <p:cTn id="24" dur="1" fill="hold">
                                          <p:stCondLst>
                                            <p:cond delay="0"/>
                                          </p:stCondLst>
                                        </p:cTn>
                                        <p:tgtEl>
                                          <p:spTgt spid="44035">
                                            <p:txEl>
                                              <p:pRg st="3" end="3"/>
                                            </p:txEl>
                                          </p:spTgt>
                                        </p:tgtEl>
                                        <p:attrNameLst>
                                          <p:attrName>style.visibility</p:attrName>
                                        </p:attrNameLst>
                                      </p:cBhvr>
                                      <p:to>
                                        <p:strVal val="visible"/>
                                      </p:to>
                                    </p:set>
                                    <p:anim calcmode="lin" valueType="num">
                                      <p:cBhvr additive="base">
                                        <p:cTn id="25" dur="75" fill="hold"/>
                                        <p:tgtEl>
                                          <p:spTgt spid="44035">
                                            <p:txEl>
                                              <p:pRg st="3" end="3"/>
                                            </p:txEl>
                                          </p:spTgt>
                                        </p:tgtEl>
                                        <p:attrNameLst>
                                          <p:attrName>ppt_x</p:attrName>
                                        </p:attrNameLst>
                                      </p:cBhvr>
                                      <p:tavLst>
                                        <p:tav tm="0">
                                          <p:val>
                                            <p:strVal val="#ppt_x"/>
                                          </p:val>
                                        </p:tav>
                                        <p:tav tm="100000">
                                          <p:val>
                                            <p:strVal val="#ppt_x"/>
                                          </p:val>
                                        </p:tav>
                                      </p:tavLst>
                                    </p:anim>
                                    <p:anim calcmode="lin" valueType="num">
                                      <p:cBhvr additive="base">
                                        <p:cTn id="26" dur="75" fill="hold"/>
                                        <p:tgtEl>
                                          <p:spTgt spid="44035">
                                            <p:txEl>
                                              <p:pRg st="3" end="3"/>
                                            </p:txEl>
                                          </p:spTgt>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iterate type="lt">
                                    <p:tmPct val="100000"/>
                                  </p:iterate>
                                  <p:childTnLst>
                                    <p:set>
                                      <p:cBhvr>
                                        <p:cTn id="28" dur="1" fill="hold">
                                          <p:stCondLst>
                                            <p:cond delay="0"/>
                                          </p:stCondLst>
                                        </p:cTn>
                                        <p:tgtEl>
                                          <p:spTgt spid="44035">
                                            <p:txEl>
                                              <p:pRg st="4" end="4"/>
                                            </p:txEl>
                                          </p:spTgt>
                                        </p:tgtEl>
                                        <p:attrNameLst>
                                          <p:attrName>style.visibility</p:attrName>
                                        </p:attrNameLst>
                                      </p:cBhvr>
                                      <p:to>
                                        <p:strVal val="visible"/>
                                      </p:to>
                                    </p:set>
                                    <p:anim calcmode="lin" valueType="num">
                                      <p:cBhvr additive="base">
                                        <p:cTn id="29" dur="75" fill="hold"/>
                                        <p:tgtEl>
                                          <p:spTgt spid="44035">
                                            <p:txEl>
                                              <p:pRg st="4" end="4"/>
                                            </p:txEl>
                                          </p:spTgt>
                                        </p:tgtEl>
                                        <p:attrNameLst>
                                          <p:attrName>ppt_x</p:attrName>
                                        </p:attrNameLst>
                                      </p:cBhvr>
                                      <p:tavLst>
                                        <p:tav tm="0">
                                          <p:val>
                                            <p:strVal val="#ppt_x"/>
                                          </p:val>
                                        </p:tav>
                                        <p:tav tm="100000">
                                          <p:val>
                                            <p:strVal val="#ppt_x"/>
                                          </p:val>
                                        </p:tav>
                                      </p:tavLst>
                                    </p:anim>
                                    <p:anim calcmode="lin" valueType="num">
                                      <p:cBhvr additive="base">
                                        <p:cTn id="30" dur="75" fill="hold"/>
                                        <p:tgtEl>
                                          <p:spTgt spid="44035">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autoUpdateAnimBg="0"/>
    </p:bld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3352800" y="0"/>
            <a:ext cx="7772400" cy="1143000"/>
          </a:xfrm>
        </p:spPr>
        <p:txBody>
          <a:bodyPr/>
          <a:lstStyle/>
          <a:p>
            <a:pPr eaLnBrk="1" hangingPunct="1">
              <a:defRPr/>
            </a:pPr>
            <a:r>
              <a:rPr sz="5400" b="1" i="1" u="sng" smtClean="0">
                <a:solidFill>
                  <a:schemeClr val="tx1"/>
                </a:solidFill>
                <a:latin typeface="Times New Roman" pitchFamily="18" charset="0"/>
              </a:rPr>
              <a:t>Metaphor</a:t>
            </a:r>
          </a:p>
        </p:txBody>
      </p:sp>
      <p:sp>
        <p:nvSpPr>
          <p:cNvPr id="21507" name="Rectangle 3"/>
          <p:cNvSpPr>
            <a:spLocks noGrp="1" noChangeArrowheads="1"/>
          </p:cNvSpPr>
          <p:nvPr>
            <p:ph type="body" idx="1"/>
          </p:nvPr>
        </p:nvSpPr>
        <p:spPr>
          <a:xfrm>
            <a:off x="0" y="1295400"/>
            <a:ext cx="8839200" cy="4876800"/>
          </a:xfrm>
        </p:spPr>
        <p:txBody>
          <a:bodyPr/>
          <a:lstStyle/>
          <a:p>
            <a:pPr marL="533400" indent="-533400" eaLnBrk="1" hangingPunct="1">
              <a:lnSpc>
                <a:spcPct val="90000"/>
              </a:lnSpc>
              <a:buFont typeface="Wingdings" pitchFamily="2" charset="2"/>
              <a:buNone/>
            </a:pPr>
            <a:r>
              <a:rPr lang="en-US" sz="4400" smtClean="0"/>
              <a:t>	A figure of speech in which a word or phrase that ordinarily designates one thing is used to designate another, thus making </a:t>
            </a:r>
            <a:r>
              <a:rPr lang="en-US" sz="4400" smtClean="0">
                <a:solidFill>
                  <a:srgbClr val="C00000"/>
                </a:solidFill>
              </a:rPr>
              <a:t>an implicit comparison</a:t>
            </a:r>
            <a:r>
              <a:rPr lang="en-US" sz="4400" smtClean="0"/>
              <a:t>, as in </a:t>
            </a:r>
            <a:r>
              <a:rPr lang="en-US" sz="4400" i="1" smtClean="0"/>
              <a:t>“a sea of troubles”</a:t>
            </a:r>
            <a:r>
              <a:rPr lang="en-US" sz="4400" smtClean="0"/>
              <a:t> or “All the world's a stage” (Shakespeare).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1506"/>
                                        </p:tgtEl>
                                        <p:attrNameLst>
                                          <p:attrName>style.visibility</p:attrName>
                                        </p:attrNameLst>
                                      </p:cBhvr>
                                      <p:to>
                                        <p:strVal val="visible"/>
                                      </p:to>
                                    </p:set>
                                    <p:anim calcmode="lin" valueType="num">
                                      <p:cBhvr additive="base">
                                        <p:cTn id="7" dur="500" fill="hold"/>
                                        <p:tgtEl>
                                          <p:spTgt spid="21506"/>
                                        </p:tgtEl>
                                        <p:attrNameLst>
                                          <p:attrName>ppt_x</p:attrName>
                                        </p:attrNameLst>
                                      </p:cBhvr>
                                      <p:tavLst>
                                        <p:tav tm="0">
                                          <p:val>
                                            <p:strVal val="0-#ppt_w/2"/>
                                          </p:val>
                                        </p:tav>
                                        <p:tav tm="100000">
                                          <p:val>
                                            <p:strVal val="#ppt_x"/>
                                          </p:val>
                                        </p:tav>
                                      </p:tavLst>
                                    </p:anim>
                                    <p:anim calcmode="lin" valueType="num">
                                      <p:cBhvr additive="base">
                                        <p:cTn id="8" dur="500" fill="hold"/>
                                        <p:tgtEl>
                                          <p:spTgt spid="2150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21507">
                                            <p:txEl>
                                              <p:pRg st="0" end="0"/>
                                            </p:txEl>
                                          </p:spTgt>
                                        </p:tgtEl>
                                        <p:attrNameLst>
                                          <p:attrName>style.visibility</p:attrName>
                                        </p:attrNameLst>
                                      </p:cBhvr>
                                      <p:to>
                                        <p:strVal val="visible"/>
                                      </p:to>
                                    </p:set>
                                    <p:anim calcmode="lin" valueType="num">
                                      <p:cBhvr additive="base">
                                        <p:cTn id="13" dur="75" fill="hold"/>
                                        <p:tgtEl>
                                          <p:spTgt spid="21507">
                                            <p:txEl>
                                              <p:pRg st="0" end="0"/>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21507">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build="p" autoUpdateAnimBg="0"/>
    </p:bld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Rectangle 3"/>
          <p:cNvSpPr>
            <a:spLocks noGrp="1" noChangeArrowheads="1"/>
          </p:cNvSpPr>
          <p:nvPr>
            <p:ph type="body" idx="1"/>
          </p:nvPr>
        </p:nvSpPr>
        <p:spPr>
          <a:xfrm>
            <a:off x="76200" y="228600"/>
            <a:ext cx="8610600" cy="6629400"/>
          </a:xfrm>
        </p:spPr>
        <p:txBody>
          <a:bodyPr/>
          <a:lstStyle/>
          <a:p>
            <a:pPr eaLnBrk="1" hangingPunct="1">
              <a:lnSpc>
                <a:spcPct val="90000"/>
              </a:lnSpc>
              <a:buFont typeface="Wingdings" pitchFamily="2" charset="2"/>
              <a:buNone/>
            </a:pPr>
            <a:r>
              <a:rPr lang="en-US" sz="4400" i="1" dirty="0" smtClean="0">
                <a:solidFill>
                  <a:schemeClr val="tx2">
                    <a:lumMod val="75000"/>
                  </a:schemeClr>
                </a:solidFill>
              </a:rPr>
              <a:t>Brian was a wall, bouncing every</a:t>
            </a:r>
          </a:p>
          <a:p>
            <a:pPr eaLnBrk="1" hangingPunct="1">
              <a:lnSpc>
                <a:spcPct val="90000"/>
              </a:lnSpc>
              <a:buFont typeface="Wingdings" pitchFamily="2" charset="2"/>
              <a:buNone/>
            </a:pPr>
            <a:r>
              <a:rPr lang="en-US" sz="4400" i="1" dirty="0" smtClean="0">
                <a:solidFill>
                  <a:schemeClr val="tx2">
                    <a:lumMod val="75000"/>
                  </a:schemeClr>
                </a:solidFill>
              </a:rPr>
              <a:t>tennis ball back over the net.	</a:t>
            </a:r>
          </a:p>
          <a:p>
            <a:pPr eaLnBrk="1" hangingPunct="1">
              <a:lnSpc>
                <a:spcPct val="90000"/>
              </a:lnSpc>
              <a:buFont typeface="Wingdings" pitchFamily="2" charset="2"/>
              <a:buNone/>
            </a:pPr>
            <a:r>
              <a:rPr lang="en-US" sz="4400" dirty="0" smtClean="0"/>
              <a:t>	This metaphor compares Brian to a wall because __________.</a:t>
            </a:r>
          </a:p>
          <a:p>
            <a:pPr eaLnBrk="1" hangingPunct="1">
              <a:lnSpc>
                <a:spcPct val="90000"/>
              </a:lnSpc>
              <a:buFont typeface="Wingdings" pitchFamily="2" charset="2"/>
              <a:buNone/>
            </a:pPr>
            <a:r>
              <a:rPr lang="en-US" sz="4400" dirty="0" smtClean="0"/>
              <a:t>		a. He was very strong.</a:t>
            </a:r>
            <a:br>
              <a:rPr lang="en-US" sz="4400" dirty="0" smtClean="0"/>
            </a:br>
            <a:r>
              <a:rPr lang="en-US" sz="4400" dirty="0" smtClean="0"/>
              <a:t>	b. He was very tall.</a:t>
            </a:r>
            <a:br>
              <a:rPr lang="en-US" sz="4400" dirty="0" smtClean="0"/>
            </a:br>
            <a:r>
              <a:rPr lang="en-US" sz="4400" dirty="0" smtClean="0"/>
              <a:t>	c. He kept returning the balls.</a:t>
            </a:r>
            <a:br>
              <a:rPr lang="en-US" sz="4400" dirty="0" smtClean="0"/>
            </a:br>
            <a:r>
              <a:rPr lang="en-US" sz="4400" dirty="0" smtClean="0"/>
              <a:t>	d. His body was made of cells.</a:t>
            </a:r>
          </a:p>
        </p:txBody>
      </p:sp>
      <p:sp>
        <p:nvSpPr>
          <p:cNvPr id="31749" name="Freeform 5"/>
          <p:cNvSpPr>
            <a:spLocks/>
          </p:cNvSpPr>
          <p:nvPr/>
        </p:nvSpPr>
        <p:spPr bwMode="auto">
          <a:xfrm rot="-1914088">
            <a:off x="6986588" y="3973513"/>
            <a:ext cx="1905000" cy="457200"/>
          </a:xfrm>
          <a:custGeom>
            <a:avLst/>
            <a:gdLst>
              <a:gd name="T0" fmla="*/ 0 w 2256"/>
              <a:gd name="T1" fmla="*/ 0 h 1"/>
              <a:gd name="T2" fmla="*/ 2147483647 w 2256"/>
              <a:gd name="T3" fmla="*/ 0 h 1"/>
              <a:gd name="T4" fmla="*/ 0 60000 65536"/>
              <a:gd name="T5" fmla="*/ 0 60000 65536"/>
              <a:gd name="T6" fmla="*/ 0 w 2256"/>
              <a:gd name="T7" fmla="*/ 0 h 1"/>
              <a:gd name="T8" fmla="*/ 2256 w 2256"/>
              <a:gd name="T9" fmla="*/ 1 h 1"/>
            </a:gdLst>
            <a:ahLst/>
            <a:cxnLst>
              <a:cxn ang="T4">
                <a:pos x="T0" y="T1"/>
              </a:cxn>
              <a:cxn ang="T5">
                <a:pos x="T2" y="T3"/>
              </a:cxn>
            </a:cxnLst>
            <a:rect l="T6" t="T7" r="T8" b="T9"/>
            <a:pathLst>
              <a:path w="2256" h="1">
                <a:moveTo>
                  <a:pt x="0" y="0"/>
                </a:moveTo>
                <a:lnTo>
                  <a:pt x="2256" y="0"/>
                </a:lnTo>
              </a:path>
            </a:pathLst>
          </a:custGeom>
          <a:solidFill>
            <a:schemeClr val="folHlink"/>
          </a:solidFill>
          <a:ln w="76200">
            <a:solidFill>
              <a:schemeClr val="folHlink"/>
            </a:solidFill>
            <a:round/>
            <a:headEnd type="stealth" w="med" len="med"/>
            <a:tailEnd/>
          </a:ln>
        </p:spPr>
        <p:txBody>
          <a:bodyPr wrap="none"/>
          <a:lstStyle/>
          <a:p>
            <a:endParaRPr lang="en-US"/>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0"/>
                                  </p:iterate>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75"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75"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75"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0"/>
                                  </p:iterate>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75"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75"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0"/>
                                  </p:iterate>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75"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75"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19" presetClass="entr" presetSubtype="10" fill="hold" grpId="0" nodeType="clickEffect">
                                  <p:stCondLst>
                                    <p:cond delay="0"/>
                                  </p:stCondLst>
                                  <p:childTnLst>
                                    <p:set>
                                      <p:cBhvr>
                                        <p:cTn id="30" dur="1" fill="hold">
                                          <p:stCondLst>
                                            <p:cond delay="0"/>
                                          </p:stCondLst>
                                        </p:cTn>
                                        <p:tgtEl>
                                          <p:spTgt spid="31749"/>
                                        </p:tgtEl>
                                        <p:attrNameLst>
                                          <p:attrName>style.visibility</p:attrName>
                                        </p:attrNameLst>
                                      </p:cBhvr>
                                      <p:to>
                                        <p:strVal val="visible"/>
                                      </p:to>
                                    </p:set>
                                    <p:anim calcmode="lin" valueType="num">
                                      <p:cBhvr>
                                        <p:cTn id="31" dur="5000" fill="hold"/>
                                        <p:tgtEl>
                                          <p:spTgt spid="31749"/>
                                        </p:tgtEl>
                                        <p:attrNameLst>
                                          <p:attrName>ppt_w</p:attrName>
                                        </p:attrNameLst>
                                      </p:cBhvr>
                                      <p:tavLst>
                                        <p:tav tm="0" fmla="#ppt_w*sin(2.5*pi*$)">
                                          <p:val>
                                            <p:fltVal val="0"/>
                                          </p:val>
                                        </p:tav>
                                        <p:tav tm="100000">
                                          <p:val>
                                            <p:fltVal val="1"/>
                                          </p:val>
                                        </p:tav>
                                      </p:tavLst>
                                    </p:anim>
                                    <p:anim calcmode="lin" valueType="num">
                                      <p:cBhvr>
                                        <p:cTn id="32" dur="5000" fill="hold"/>
                                        <p:tgtEl>
                                          <p:spTgt spid="3174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autoUpdateAnimBg="0"/>
      <p:bldP spid="31749" grpId="0" animBg="1"/>
    </p:bld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3795" name="Rectangle 3"/>
          <p:cNvSpPr>
            <a:spLocks noGrp="1" noChangeArrowheads="1"/>
          </p:cNvSpPr>
          <p:nvPr>
            <p:ph type="body" idx="1"/>
          </p:nvPr>
        </p:nvSpPr>
        <p:spPr>
          <a:xfrm>
            <a:off x="76200" y="76200"/>
            <a:ext cx="9144000" cy="6781800"/>
          </a:xfrm>
        </p:spPr>
        <p:txBody>
          <a:bodyPr/>
          <a:lstStyle/>
          <a:p>
            <a:pPr eaLnBrk="1" hangingPunct="1">
              <a:lnSpc>
                <a:spcPct val="90000"/>
              </a:lnSpc>
              <a:buFont typeface="Wingdings" pitchFamily="2" charset="2"/>
              <a:buNone/>
            </a:pPr>
            <a:r>
              <a:rPr lang="en-US" sz="4800" i="1" dirty="0" smtClean="0">
                <a:solidFill>
                  <a:schemeClr val="tx2">
                    <a:lumMod val="75000"/>
                  </a:schemeClr>
                </a:solidFill>
              </a:rPr>
              <a:t>We would have had more pizza to eat if Tammy hadn’t been such a hog.</a:t>
            </a:r>
          </a:p>
          <a:p>
            <a:pPr eaLnBrk="1" hangingPunct="1">
              <a:lnSpc>
                <a:spcPct val="90000"/>
              </a:lnSpc>
              <a:buFont typeface="Wingdings" pitchFamily="2" charset="2"/>
              <a:buNone/>
            </a:pPr>
            <a:r>
              <a:rPr lang="en-US" sz="4800" dirty="0" smtClean="0"/>
              <a:t>	Tammy was being compared to a hog because she __________.</a:t>
            </a:r>
          </a:p>
          <a:p>
            <a:pPr eaLnBrk="1" hangingPunct="1">
              <a:lnSpc>
                <a:spcPct val="90000"/>
              </a:lnSpc>
              <a:buFont typeface="Wingdings" pitchFamily="2" charset="2"/>
              <a:buNone/>
            </a:pPr>
            <a:r>
              <a:rPr lang="en-US" sz="4800" dirty="0" smtClean="0"/>
              <a:t>		a. looked like a hog </a:t>
            </a:r>
            <a:br>
              <a:rPr lang="en-US" sz="4800" dirty="0" smtClean="0"/>
            </a:br>
            <a:r>
              <a:rPr lang="en-US" sz="4800" dirty="0" smtClean="0"/>
              <a:t>	b. ate like a hog</a:t>
            </a:r>
            <a:br>
              <a:rPr lang="en-US" sz="4800" dirty="0" smtClean="0"/>
            </a:br>
            <a:r>
              <a:rPr lang="en-US" sz="4800" dirty="0" smtClean="0"/>
              <a:t>	c. smelled like a hog</a:t>
            </a:r>
            <a:br>
              <a:rPr lang="en-US" sz="4800" dirty="0" smtClean="0"/>
            </a:br>
            <a:r>
              <a:rPr lang="en-US" sz="4800" dirty="0" smtClean="0"/>
              <a:t>	d. was as smart as a hog</a:t>
            </a:r>
          </a:p>
        </p:txBody>
      </p:sp>
      <p:sp>
        <p:nvSpPr>
          <p:cNvPr id="33798" name="Freeform 6"/>
          <p:cNvSpPr>
            <a:spLocks/>
          </p:cNvSpPr>
          <p:nvPr/>
        </p:nvSpPr>
        <p:spPr bwMode="auto">
          <a:xfrm rot="520041">
            <a:off x="5195888" y="4765675"/>
            <a:ext cx="2590800" cy="381000"/>
          </a:xfrm>
          <a:custGeom>
            <a:avLst/>
            <a:gdLst>
              <a:gd name="T0" fmla="*/ 0 w 2256"/>
              <a:gd name="T1" fmla="*/ 0 h 1"/>
              <a:gd name="T2" fmla="*/ 2147483647 w 2256"/>
              <a:gd name="T3" fmla="*/ 0 h 1"/>
              <a:gd name="T4" fmla="*/ 0 60000 65536"/>
              <a:gd name="T5" fmla="*/ 0 60000 65536"/>
              <a:gd name="T6" fmla="*/ 0 w 2256"/>
              <a:gd name="T7" fmla="*/ 0 h 1"/>
              <a:gd name="T8" fmla="*/ 2256 w 2256"/>
              <a:gd name="T9" fmla="*/ 1 h 1"/>
            </a:gdLst>
            <a:ahLst/>
            <a:cxnLst>
              <a:cxn ang="T4">
                <a:pos x="T0" y="T1"/>
              </a:cxn>
              <a:cxn ang="T5">
                <a:pos x="T2" y="T3"/>
              </a:cxn>
            </a:cxnLst>
            <a:rect l="T6" t="T7" r="T8" b="T9"/>
            <a:pathLst>
              <a:path w="2256" h="1">
                <a:moveTo>
                  <a:pt x="0" y="0"/>
                </a:moveTo>
                <a:lnTo>
                  <a:pt x="2256" y="0"/>
                </a:lnTo>
              </a:path>
            </a:pathLst>
          </a:custGeom>
          <a:solidFill>
            <a:schemeClr val="folHlink"/>
          </a:solidFill>
          <a:ln w="76200">
            <a:solidFill>
              <a:schemeClr val="folHlink"/>
            </a:solidFill>
            <a:round/>
            <a:headEnd type="stealth" w="med" len="med"/>
            <a:tailEnd/>
          </a:ln>
        </p:spPr>
        <p:txBody>
          <a:bodyPr wrap="none"/>
          <a:lstStyle/>
          <a:p>
            <a:endParaRPr lang="en-US"/>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33795">
                                            <p:txEl>
                                              <p:pRg st="0" end="0"/>
                                            </p:txEl>
                                          </p:spTgt>
                                        </p:tgtEl>
                                        <p:attrNameLst>
                                          <p:attrName>style.visibility</p:attrName>
                                        </p:attrNameLst>
                                      </p:cBhvr>
                                      <p:to>
                                        <p:strVal val="visible"/>
                                      </p:to>
                                    </p:set>
                                    <p:anim calcmode="lin" valueType="num">
                                      <p:cBhvr additive="base">
                                        <p:cTn id="7" dur="75" fill="hold"/>
                                        <p:tgtEl>
                                          <p:spTgt spid="33795">
                                            <p:txEl>
                                              <p:pRg st="0" end="0"/>
                                            </p:txEl>
                                          </p:spTgt>
                                        </p:tgtEl>
                                        <p:attrNameLst>
                                          <p:attrName>ppt_x</p:attrName>
                                        </p:attrNameLst>
                                      </p:cBhvr>
                                      <p:tavLst>
                                        <p:tav tm="0">
                                          <p:val>
                                            <p:strVal val="#ppt_x"/>
                                          </p:val>
                                        </p:tav>
                                        <p:tav tm="100000">
                                          <p:val>
                                            <p:strVal val="#ppt_x"/>
                                          </p:val>
                                        </p:tav>
                                      </p:tavLst>
                                    </p:anim>
                                    <p:anim calcmode="lin" valueType="num">
                                      <p:cBhvr additive="base">
                                        <p:cTn id="8" dur="75" fill="hold"/>
                                        <p:tgtEl>
                                          <p:spTgt spid="33795">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lt">
                                    <p:tmPct val="100000"/>
                                  </p:iterate>
                                  <p:childTnLst>
                                    <p:set>
                                      <p:cBhvr>
                                        <p:cTn id="12" dur="1" fill="hold">
                                          <p:stCondLst>
                                            <p:cond delay="0"/>
                                          </p:stCondLst>
                                        </p:cTn>
                                        <p:tgtEl>
                                          <p:spTgt spid="33795">
                                            <p:txEl>
                                              <p:pRg st="1" end="1"/>
                                            </p:txEl>
                                          </p:spTgt>
                                        </p:tgtEl>
                                        <p:attrNameLst>
                                          <p:attrName>style.visibility</p:attrName>
                                        </p:attrNameLst>
                                      </p:cBhvr>
                                      <p:to>
                                        <p:strVal val="visible"/>
                                      </p:to>
                                    </p:set>
                                    <p:anim calcmode="lin" valueType="num">
                                      <p:cBhvr additive="base">
                                        <p:cTn id="13" dur="75" fill="hold"/>
                                        <p:tgtEl>
                                          <p:spTgt spid="33795">
                                            <p:txEl>
                                              <p:pRg st="1" end="1"/>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33795">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lt">
                                    <p:tmPct val="100000"/>
                                  </p:iterate>
                                  <p:childTnLst>
                                    <p:set>
                                      <p:cBhvr>
                                        <p:cTn id="18" dur="1" fill="hold">
                                          <p:stCondLst>
                                            <p:cond delay="0"/>
                                          </p:stCondLst>
                                        </p:cTn>
                                        <p:tgtEl>
                                          <p:spTgt spid="33795">
                                            <p:txEl>
                                              <p:pRg st="2" end="2"/>
                                            </p:txEl>
                                          </p:spTgt>
                                        </p:tgtEl>
                                        <p:attrNameLst>
                                          <p:attrName>style.visibility</p:attrName>
                                        </p:attrNameLst>
                                      </p:cBhvr>
                                      <p:to>
                                        <p:strVal val="visible"/>
                                      </p:to>
                                    </p:set>
                                    <p:anim calcmode="lin" valueType="num">
                                      <p:cBhvr additive="base">
                                        <p:cTn id="19" dur="75" fill="hold"/>
                                        <p:tgtEl>
                                          <p:spTgt spid="33795">
                                            <p:txEl>
                                              <p:pRg st="2" end="2"/>
                                            </p:txEl>
                                          </p:spTgt>
                                        </p:tgtEl>
                                        <p:attrNameLst>
                                          <p:attrName>ppt_x</p:attrName>
                                        </p:attrNameLst>
                                      </p:cBhvr>
                                      <p:tavLst>
                                        <p:tav tm="0">
                                          <p:val>
                                            <p:strVal val="#ppt_x"/>
                                          </p:val>
                                        </p:tav>
                                        <p:tav tm="100000">
                                          <p:val>
                                            <p:strVal val="#ppt_x"/>
                                          </p:val>
                                        </p:tav>
                                      </p:tavLst>
                                    </p:anim>
                                    <p:anim calcmode="lin" valueType="num">
                                      <p:cBhvr additive="base">
                                        <p:cTn id="20" dur="75" fill="hold"/>
                                        <p:tgtEl>
                                          <p:spTgt spid="33795">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5" presetClass="entr" presetSubtype="0" fill="hold" grpId="0" nodeType="clickEffect">
                                  <p:stCondLst>
                                    <p:cond delay="0"/>
                                  </p:stCondLst>
                                  <p:childTnLst>
                                    <p:set>
                                      <p:cBhvr>
                                        <p:cTn id="24" dur="1" fill="hold">
                                          <p:stCondLst>
                                            <p:cond delay="0"/>
                                          </p:stCondLst>
                                        </p:cTn>
                                        <p:tgtEl>
                                          <p:spTgt spid="33798"/>
                                        </p:tgtEl>
                                        <p:attrNameLst>
                                          <p:attrName>style.visibility</p:attrName>
                                        </p:attrNameLst>
                                      </p:cBhvr>
                                      <p:to>
                                        <p:strVal val="visible"/>
                                      </p:to>
                                    </p:set>
                                    <p:anim calcmode="lin" valueType="num">
                                      <p:cBhvr>
                                        <p:cTn id="25" dur="1000" fill="hold"/>
                                        <p:tgtEl>
                                          <p:spTgt spid="33798"/>
                                        </p:tgtEl>
                                        <p:attrNameLst>
                                          <p:attrName>ppt_w</p:attrName>
                                        </p:attrNameLst>
                                      </p:cBhvr>
                                      <p:tavLst>
                                        <p:tav tm="0">
                                          <p:val>
                                            <p:fltVal val="0"/>
                                          </p:val>
                                        </p:tav>
                                        <p:tav tm="100000">
                                          <p:val>
                                            <p:strVal val="#ppt_w"/>
                                          </p:val>
                                        </p:tav>
                                      </p:tavLst>
                                    </p:anim>
                                    <p:anim calcmode="lin" valueType="num">
                                      <p:cBhvr>
                                        <p:cTn id="26" dur="1000" fill="hold"/>
                                        <p:tgtEl>
                                          <p:spTgt spid="33798"/>
                                        </p:tgtEl>
                                        <p:attrNameLst>
                                          <p:attrName>ppt_h</p:attrName>
                                        </p:attrNameLst>
                                      </p:cBhvr>
                                      <p:tavLst>
                                        <p:tav tm="0">
                                          <p:val>
                                            <p:fltVal val="0"/>
                                          </p:val>
                                        </p:tav>
                                        <p:tav tm="100000">
                                          <p:val>
                                            <p:strVal val="#ppt_h"/>
                                          </p:val>
                                        </p:tav>
                                      </p:tavLst>
                                    </p:anim>
                                    <p:anim calcmode="lin" valueType="num">
                                      <p:cBhvr>
                                        <p:cTn id="27" dur="1000" fill="hold"/>
                                        <p:tgtEl>
                                          <p:spTgt spid="3379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3379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autoUpdateAnimBg="0"/>
      <p:bldP spid="33798" grpId="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4819" name="Rectangle 3"/>
          <p:cNvSpPr>
            <a:spLocks noGrp="1" noChangeArrowheads="1"/>
          </p:cNvSpPr>
          <p:nvPr>
            <p:ph type="body" idx="1"/>
          </p:nvPr>
        </p:nvSpPr>
        <p:spPr>
          <a:xfrm>
            <a:off x="0" y="76200"/>
            <a:ext cx="9144000" cy="6781800"/>
          </a:xfrm>
        </p:spPr>
        <p:txBody>
          <a:bodyPr/>
          <a:lstStyle/>
          <a:p>
            <a:pPr eaLnBrk="1" hangingPunct="1">
              <a:lnSpc>
                <a:spcPct val="90000"/>
              </a:lnSpc>
              <a:buFont typeface="Wingdings" pitchFamily="2" charset="2"/>
              <a:buNone/>
            </a:pPr>
            <a:r>
              <a:rPr lang="en-US" sz="4400" i="1" dirty="0" smtClean="0">
                <a:solidFill>
                  <a:schemeClr val="tx2">
                    <a:lumMod val="75000"/>
                  </a:schemeClr>
                </a:solidFill>
              </a:rPr>
              <a:t>Cindy was such a mule. We couldn’t</a:t>
            </a:r>
          </a:p>
          <a:p>
            <a:pPr eaLnBrk="1" hangingPunct="1">
              <a:lnSpc>
                <a:spcPct val="90000"/>
              </a:lnSpc>
              <a:buFont typeface="Wingdings" pitchFamily="2" charset="2"/>
              <a:buNone/>
            </a:pPr>
            <a:r>
              <a:rPr lang="en-US" sz="4400" i="1" dirty="0" smtClean="0">
                <a:solidFill>
                  <a:schemeClr val="tx2">
                    <a:lumMod val="75000"/>
                  </a:schemeClr>
                </a:solidFill>
              </a:rPr>
              <a:t>get her to change her mind.</a:t>
            </a:r>
          </a:p>
          <a:p>
            <a:pPr eaLnBrk="1" hangingPunct="1">
              <a:lnSpc>
                <a:spcPct val="90000"/>
              </a:lnSpc>
              <a:buFont typeface="Wingdings" pitchFamily="2" charset="2"/>
              <a:buNone/>
            </a:pPr>
            <a:r>
              <a:rPr lang="en-US" sz="4400" dirty="0" smtClean="0"/>
              <a:t>	</a:t>
            </a:r>
          </a:p>
          <a:p>
            <a:pPr eaLnBrk="1" hangingPunct="1">
              <a:lnSpc>
                <a:spcPct val="90000"/>
              </a:lnSpc>
              <a:buFont typeface="Wingdings" pitchFamily="2" charset="2"/>
              <a:buNone/>
            </a:pPr>
            <a:r>
              <a:rPr lang="en-US" sz="4400" dirty="0" smtClean="0"/>
              <a:t>The metaphor compares Cindy to a mule because she was __________.</a:t>
            </a:r>
          </a:p>
          <a:p>
            <a:pPr eaLnBrk="1" hangingPunct="1">
              <a:lnSpc>
                <a:spcPct val="90000"/>
              </a:lnSpc>
              <a:buFont typeface="Wingdings" pitchFamily="2" charset="2"/>
              <a:buNone/>
            </a:pPr>
            <a:r>
              <a:rPr lang="en-US" sz="4400" dirty="0" smtClean="0"/>
              <a:t> 	 	a. always eating oats</a:t>
            </a:r>
            <a:br>
              <a:rPr lang="en-US" sz="4400" dirty="0" smtClean="0"/>
            </a:br>
            <a:r>
              <a:rPr lang="en-US" sz="4400" dirty="0" smtClean="0"/>
              <a:t>	b. able to do hard work</a:t>
            </a:r>
            <a:br>
              <a:rPr lang="en-US" sz="4400" dirty="0" smtClean="0"/>
            </a:br>
            <a:r>
              <a:rPr lang="en-US" sz="4400" dirty="0" smtClean="0"/>
              <a:t>	c. raised on a farm</a:t>
            </a:r>
            <a:br>
              <a:rPr lang="en-US" sz="4400" dirty="0" smtClean="0"/>
            </a:br>
            <a:r>
              <a:rPr lang="en-US" sz="4400" dirty="0" smtClean="0"/>
              <a:t>	d. very stubborn</a:t>
            </a:r>
          </a:p>
        </p:txBody>
      </p:sp>
      <p:sp>
        <p:nvSpPr>
          <p:cNvPr id="34821" name="Freeform 5"/>
          <p:cNvSpPr>
            <a:spLocks/>
          </p:cNvSpPr>
          <p:nvPr/>
        </p:nvSpPr>
        <p:spPr bwMode="auto">
          <a:xfrm rot="392900">
            <a:off x="4964113" y="5683250"/>
            <a:ext cx="2133600" cy="304800"/>
          </a:xfrm>
          <a:custGeom>
            <a:avLst/>
            <a:gdLst>
              <a:gd name="T0" fmla="*/ 0 w 2256"/>
              <a:gd name="T1" fmla="*/ 0 h 1"/>
              <a:gd name="T2" fmla="*/ 2147483647 w 2256"/>
              <a:gd name="T3" fmla="*/ 0 h 1"/>
              <a:gd name="T4" fmla="*/ 0 60000 65536"/>
              <a:gd name="T5" fmla="*/ 0 60000 65536"/>
              <a:gd name="T6" fmla="*/ 0 w 2256"/>
              <a:gd name="T7" fmla="*/ 0 h 1"/>
              <a:gd name="T8" fmla="*/ 2256 w 2256"/>
              <a:gd name="T9" fmla="*/ 1 h 1"/>
            </a:gdLst>
            <a:ahLst/>
            <a:cxnLst>
              <a:cxn ang="T4">
                <a:pos x="T0" y="T1"/>
              </a:cxn>
              <a:cxn ang="T5">
                <a:pos x="T2" y="T3"/>
              </a:cxn>
            </a:cxnLst>
            <a:rect l="T6" t="T7" r="T8" b="T9"/>
            <a:pathLst>
              <a:path w="2256" h="1">
                <a:moveTo>
                  <a:pt x="0" y="0"/>
                </a:moveTo>
                <a:lnTo>
                  <a:pt x="2256" y="0"/>
                </a:lnTo>
              </a:path>
            </a:pathLst>
          </a:custGeom>
          <a:solidFill>
            <a:schemeClr val="folHlink"/>
          </a:solidFill>
          <a:ln w="76200">
            <a:solidFill>
              <a:schemeClr val="folHlink"/>
            </a:solidFill>
            <a:round/>
            <a:headEnd type="stealth" w="med" len="med"/>
            <a:tailEnd/>
          </a:ln>
        </p:spPr>
        <p:txBody>
          <a:bodyPr wrap="none"/>
          <a:lstStyle/>
          <a:p>
            <a:endParaRPr lang="en-US"/>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0"/>
                                  </p:iterate>
                                  <p:childTnLst>
                                    <p:set>
                                      <p:cBhvr>
                                        <p:cTn id="6" dur="1" fill="hold">
                                          <p:stCondLst>
                                            <p:cond delay="0"/>
                                          </p:stCondLst>
                                        </p:cTn>
                                        <p:tgtEl>
                                          <p:spTgt spid="34819">
                                            <p:txEl>
                                              <p:pRg st="0" end="0"/>
                                            </p:txEl>
                                          </p:spTgt>
                                        </p:tgtEl>
                                        <p:attrNameLst>
                                          <p:attrName>style.visibility</p:attrName>
                                        </p:attrNameLst>
                                      </p:cBhvr>
                                      <p:to>
                                        <p:strVal val="visible"/>
                                      </p:to>
                                    </p:set>
                                    <p:anim calcmode="lin" valueType="num">
                                      <p:cBhvr additive="base">
                                        <p:cTn id="7" dur="75" fill="hold"/>
                                        <p:tgtEl>
                                          <p:spTgt spid="34819">
                                            <p:txEl>
                                              <p:pRg st="0" end="0"/>
                                            </p:txEl>
                                          </p:spTgt>
                                        </p:tgtEl>
                                        <p:attrNameLst>
                                          <p:attrName>ppt_x</p:attrName>
                                        </p:attrNameLst>
                                      </p:cBhvr>
                                      <p:tavLst>
                                        <p:tav tm="0">
                                          <p:val>
                                            <p:strVal val="#ppt_x"/>
                                          </p:val>
                                        </p:tav>
                                        <p:tav tm="100000">
                                          <p:val>
                                            <p:strVal val="#ppt_x"/>
                                          </p:val>
                                        </p:tav>
                                      </p:tavLst>
                                    </p:anim>
                                    <p:anim calcmode="lin" valueType="num">
                                      <p:cBhvr additive="base">
                                        <p:cTn id="8" dur="75" fill="hold"/>
                                        <p:tgtEl>
                                          <p:spTgt spid="3481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34819">
                                            <p:txEl>
                                              <p:pRg st="1" end="1"/>
                                            </p:txEl>
                                          </p:spTgt>
                                        </p:tgtEl>
                                        <p:attrNameLst>
                                          <p:attrName>style.visibility</p:attrName>
                                        </p:attrNameLst>
                                      </p:cBhvr>
                                      <p:to>
                                        <p:strVal val="visible"/>
                                      </p:to>
                                    </p:set>
                                    <p:anim calcmode="lin" valueType="num">
                                      <p:cBhvr additive="base">
                                        <p:cTn id="13" dur="75" fill="hold"/>
                                        <p:tgtEl>
                                          <p:spTgt spid="34819">
                                            <p:txEl>
                                              <p:pRg st="1" end="1"/>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3481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0"/>
                                  </p:iterate>
                                  <p:childTnLst>
                                    <p:set>
                                      <p:cBhvr>
                                        <p:cTn id="18" dur="1" fill="hold">
                                          <p:stCondLst>
                                            <p:cond delay="0"/>
                                          </p:stCondLst>
                                        </p:cTn>
                                        <p:tgtEl>
                                          <p:spTgt spid="34819">
                                            <p:txEl>
                                              <p:pRg st="2" end="2"/>
                                            </p:txEl>
                                          </p:spTgt>
                                        </p:tgtEl>
                                        <p:attrNameLst>
                                          <p:attrName>style.visibility</p:attrName>
                                        </p:attrNameLst>
                                      </p:cBhvr>
                                      <p:to>
                                        <p:strVal val="visible"/>
                                      </p:to>
                                    </p:set>
                                    <p:anim calcmode="lin" valueType="num">
                                      <p:cBhvr additive="base">
                                        <p:cTn id="19" dur="75" fill="hold"/>
                                        <p:tgtEl>
                                          <p:spTgt spid="34819">
                                            <p:txEl>
                                              <p:pRg st="2" end="2"/>
                                            </p:txEl>
                                          </p:spTgt>
                                        </p:tgtEl>
                                        <p:attrNameLst>
                                          <p:attrName>ppt_x</p:attrName>
                                        </p:attrNameLst>
                                      </p:cBhvr>
                                      <p:tavLst>
                                        <p:tav tm="0">
                                          <p:val>
                                            <p:strVal val="#ppt_x"/>
                                          </p:val>
                                        </p:tav>
                                        <p:tav tm="100000">
                                          <p:val>
                                            <p:strVal val="#ppt_x"/>
                                          </p:val>
                                        </p:tav>
                                      </p:tavLst>
                                    </p:anim>
                                    <p:anim calcmode="lin" valueType="num">
                                      <p:cBhvr additive="base">
                                        <p:cTn id="20" dur="75" fill="hold"/>
                                        <p:tgtEl>
                                          <p:spTgt spid="34819">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iterate type="lt">
                                    <p:tmPct val="100000"/>
                                  </p:iterate>
                                  <p:childTnLst>
                                    <p:set>
                                      <p:cBhvr>
                                        <p:cTn id="24" dur="1" fill="hold">
                                          <p:stCondLst>
                                            <p:cond delay="0"/>
                                          </p:stCondLst>
                                        </p:cTn>
                                        <p:tgtEl>
                                          <p:spTgt spid="34819">
                                            <p:txEl>
                                              <p:pRg st="3" end="3"/>
                                            </p:txEl>
                                          </p:spTgt>
                                        </p:tgtEl>
                                        <p:attrNameLst>
                                          <p:attrName>style.visibility</p:attrName>
                                        </p:attrNameLst>
                                      </p:cBhvr>
                                      <p:to>
                                        <p:strVal val="visible"/>
                                      </p:to>
                                    </p:set>
                                    <p:anim calcmode="lin" valueType="num">
                                      <p:cBhvr additive="base">
                                        <p:cTn id="25" dur="75" fill="hold"/>
                                        <p:tgtEl>
                                          <p:spTgt spid="34819">
                                            <p:txEl>
                                              <p:pRg st="3" end="3"/>
                                            </p:txEl>
                                          </p:spTgt>
                                        </p:tgtEl>
                                        <p:attrNameLst>
                                          <p:attrName>ppt_x</p:attrName>
                                        </p:attrNameLst>
                                      </p:cBhvr>
                                      <p:tavLst>
                                        <p:tav tm="0">
                                          <p:val>
                                            <p:strVal val="#ppt_x"/>
                                          </p:val>
                                        </p:tav>
                                        <p:tav tm="100000">
                                          <p:val>
                                            <p:strVal val="#ppt_x"/>
                                          </p:val>
                                        </p:tav>
                                      </p:tavLst>
                                    </p:anim>
                                    <p:anim calcmode="lin" valueType="num">
                                      <p:cBhvr additive="base">
                                        <p:cTn id="26" dur="75" fill="hold"/>
                                        <p:tgtEl>
                                          <p:spTgt spid="3481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iterate type="lt">
                                    <p:tmPct val="100000"/>
                                  </p:iterate>
                                  <p:childTnLst>
                                    <p:set>
                                      <p:cBhvr>
                                        <p:cTn id="30" dur="1" fill="hold">
                                          <p:stCondLst>
                                            <p:cond delay="0"/>
                                          </p:stCondLst>
                                        </p:cTn>
                                        <p:tgtEl>
                                          <p:spTgt spid="34819">
                                            <p:txEl>
                                              <p:pRg st="4" end="4"/>
                                            </p:txEl>
                                          </p:spTgt>
                                        </p:tgtEl>
                                        <p:attrNameLst>
                                          <p:attrName>style.visibility</p:attrName>
                                        </p:attrNameLst>
                                      </p:cBhvr>
                                      <p:to>
                                        <p:strVal val="visible"/>
                                      </p:to>
                                    </p:set>
                                    <p:anim calcmode="lin" valueType="num">
                                      <p:cBhvr additive="base">
                                        <p:cTn id="31" dur="75" fill="hold"/>
                                        <p:tgtEl>
                                          <p:spTgt spid="34819">
                                            <p:txEl>
                                              <p:pRg st="4" end="4"/>
                                            </p:txEl>
                                          </p:spTgt>
                                        </p:tgtEl>
                                        <p:attrNameLst>
                                          <p:attrName>ppt_x</p:attrName>
                                        </p:attrNameLst>
                                      </p:cBhvr>
                                      <p:tavLst>
                                        <p:tav tm="0">
                                          <p:val>
                                            <p:strVal val="#ppt_x"/>
                                          </p:val>
                                        </p:tav>
                                        <p:tav tm="100000">
                                          <p:val>
                                            <p:strVal val="#ppt_x"/>
                                          </p:val>
                                        </p:tav>
                                      </p:tavLst>
                                    </p:anim>
                                    <p:anim calcmode="lin" valueType="num">
                                      <p:cBhvr additive="base">
                                        <p:cTn id="32" dur="75" fill="hold"/>
                                        <p:tgtEl>
                                          <p:spTgt spid="34819">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7" presetClass="entr" presetSubtype="4" fill="hold" grpId="0" nodeType="clickEffect">
                                  <p:stCondLst>
                                    <p:cond delay="0"/>
                                  </p:stCondLst>
                                  <p:childTnLst>
                                    <p:set>
                                      <p:cBhvr>
                                        <p:cTn id="36" dur="1" fill="hold">
                                          <p:stCondLst>
                                            <p:cond delay="0"/>
                                          </p:stCondLst>
                                        </p:cTn>
                                        <p:tgtEl>
                                          <p:spTgt spid="34821"/>
                                        </p:tgtEl>
                                        <p:attrNameLst>
                                          <p:attrName>style.visibility</p:attrName>
                                        </p:attrNameLst>
                                      </p:cBhvr>
                                      <p:to>
                                        <p:strVal val="visible"/>
                                      </p:to>
                                    </p:set>
                                    <p:anim calcmode="lin" valueType="num">
                                      <p:cBhvr additive="base">
                                        <p:cTn id="37" dur="5000" fill="hold"/>
                                        <p:tgtEl>
                                          <p:spTgt spid="34821"/>
                                        </p:tgtEl>
                                        <p:attrNameLst>
                                          <p:attrName>ppt_x</p:attrName>
                                        </p:attrNameLst>
                                      </p:cBhvr>
                                      <p:tavLst>
                                        <p:tav tm="0">
                                          <p:val>
                                            <p:strVal val="#ppt_x"/>
                                          </p:val>
                                        </p:tav>
                                        <p:tav tm="100000">
                                          <p:val>
                                            <p:strVal val="#ppt_x"/>
                                          </p:val>
                                        </p:tav>
                                      </p:tavLst>
                                    </p:anim>
                                    <p:anim calcmode="lin" valueType="num">
                                      <p:cBhvr additive="base">
                                        <p:cTn id="38" dur="5000" fill="hold"/>
                                        <p:tgtEl>
                                          <p:spTgt spid="348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19" grpId="0" build="p" autoUpdateAnimBg="0"/>
      <p:bldP spid="34821" grpId="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5843" name="Rectangle 3"/>
          <p:cNvSpPr>
            <a:spLocks noGrp="1" noChangeArrowheads="1"/>
          </p:cNvSpPr>
          <p:nvPr>
            <p:ph type="body" idx="1"/>
          </p:nvPr>
        </p:nvSpPr>
        <p:spPr>
          <a:xfrm>
            <a:off x="0" y="0"/>
            <a:ext cx="9144000" cy="6858000"/>
          </a:xfrm>
        </p:spPr>
        <p:txBody>
          <a:bodyPr/>
          <a:lstStyle/>
          <a:p>
            <a:pPr marL="533400" indent="-533400" eaLnBrk="1" hangingPunct="1">
              <a:lnSpc>
                <a:spcPct val="90000"/>
              </a:lnSpc>
              <a:buFont typeface="Wingdings" pitchFamily="2" charset="2"/>
              <a:buNone/>
            </a:pPr>
            <a:r>
              <a:rPr lang="en-US" sz="4400" i="1" dirty="0" smtClean="0"/>
              <a:t>	</a:t>
            </a:r>
            <a:r>
              <a:rPr lang="en-US" sz="4400" i="1" dirty="0" smtClean="0">
                <a:solidFill>
                  <a:schemeClr val="tx2">
                    <a:lumMod val="75000"/>
                  </a:schemeClr>
                </a:solidFill>
              </a:rPr>
              <a:t>The poor rat didn’t have a chance.  Our old cat, a bolt of lightning, caught his prey.</a:t>
            </a:r>
          </a:p>
          <a:p>
            <a:pPr marL="533400" indent="-533400" eaLnBrk="1" hangingPunct="1">
              <a:lnSpc>
                <a:spcPct val="90000"/>
              </a:lnSpc>
              <a:buFont typeface="Wingdings" pitchFamily="2" charset="2"/>
              <a:buNone/>
            </a:pPr>
            <a:r>
              <a:rPr lang="en-US" sz="4400" dirty="0" smtClean="0"/>
              <a:t>	The cat was compared to a bolt of lightning because he was _______.</a:t>
            </a:r>
          </a:p>
          <a:p>
            <a:pPr marL="1474788" lvl="2" indent="-742950" eaLnBrk="1" hangingPunct="1">
              <a:lnSpc>
                <a:spcPct val="90000"/>
              </a:lnSpc>
              <a:buFont typeface="Wingdings" pitchFamily="2" charset="2"/>
              <a:buAutoNum type="alphaLcPeriod"/>
            </a:pPr>
            <a:r>
              <a:rPr lang="en-US" sz="3900" dirty="0" smtClean="0"/>
              <a:t>very fast</a:t>
            </a:r>
          </a:p>
          <a:p>
            <a:pPr marL="1474788" lvl="2" indent="-742950" eaLnBrk="1" hangingPunct="1">
              <a:lnSpc>
                <a:spcPct val="90000"/>
              </a:lnSpc>
              <a:buFont typeface="Wingdings" pitchFamily="2" charset="2"/>
              <a:buAutoNum type="alphaLcPeriod"/>
            </a:pPr>
            <a:r>
              <a:rPr lang="en-US" sz="3900" dirty="0" smtClean="0"/>
              <a:t>very bright</a:t>
            </a:r>
          </a:p>
          <a:p>
            <a:pPr marL="1474788" lvl="2" indent="-742950" eaLnBrk="1" hangingPunct="1">
              <a:lnSpc>
                <a:spcPct val="90000"/>
              </a:lnSpc>
              <a:buFont typeface="Wingdings" pitchFamily="2" charset="2"/>
              <a:buAutoNum type="alphaLcPeriod"/>
            </a:pPr>
            <a:r>
              <a:rPr lang="en-US" sz="3900" dirty="0" smtClean="0"/>
              <a:t>not fond of fleas</a:t>
            </a:r>
          </a:p>
          <a:p>
            <a:pPr marL="1474788" lvl="2" indent="-742950" eaLnBrk="1" hangingPunct="1">
              <a:lnSpc>
                <a:spcPct val="90000"/>
              </a:lnSpc>
              <a:buFont typeface="Wingdings" pitchFamily="2" charset="2"/>
              <a:buAutoNum type="alphaLcPeriod"/>
            </a:pPr>
            <a:r>
              <a:rPr lang="en-US" sz="3900" dirty="0" smtClean="0"/>
              <a:t>very old</a:t>
            </a:r>
          </a:p>
        </p:txBody>
      </p:sp>
      <p:sp>
        <p:nvSpPr>
          <p:cNvPr id="35845" name="Freeform 5"/>
          <p:cNvSpPr>
            <a:spLocks/>
          </p:cNvSpPr>
          <p:nvPr/>
        </p:nvSpPr>
        <p:spPr bwMode="auto">
          <a:xfrm rot="248900">
            <a:off x="3589720" y="3531802"/>
            <a:ext cx="2854325" cy="333375"/>
          </a:xfrm>
          <a:custGeom>
            <a:avLst/>
            <a:gdLst>
              <a:gd name="T0" fmla="*/ 0 w 2256"/>
              <a:gd name="T1" fmla="*/ 0 h 1"/>
              <a:gd name="T2" fmla="*/ 2147483647 w 2256"/>
              <a:gd name="T3" fmla="*/ 0 h 1"/>
              <a:gd name="T4" fmla="*/ 0 60000 65536"/>
              <a:gd name="T5" fmla="*/ 0 60000 65536"/>
              <a:gd name="T6" fmla="*/ 0 w 2256"/>
              <a:gd name="T7" fmla="*/ 0 h 1"/>
              <a:gd name="T8" fmla="*/ 2256 w 2256"/>
              <a:gd name="T9" fmla="*/ 1 h 1"/>
            </a:gdLst>
            <a:ahLst/>
            <a:cxnLst>
              <a:cxn ang="T4">
                <a:pos x="T0" y="T1"/>
              </a:cxn>
              <a:cxn ang="T5">
                <a:pos x="T2" y="T3"/>
              </a:cxn>
            </a:cxnLst>
            <a:rect l="T6" t="T7" r="T8" b="T9"/>
            <a:pathLst>
              <a:path w="2256" h="1">
                <a:moveTo>
                  <a:pt x="0" y="0"/>
                </a:moveTo>
                <a:lnTo>
                  <a:pt x="2256" y="0"/>
                </a:lnTo>
              </a:path>
            </a:pathLst>
          </a:custGeom>
          <a:solidFill>
            <a:schemeClr val="folHlink"/>
          </a:solidFill>
          <a:ln w="76200">
            <a:solidFill>
              <a:schemeClr val="folHlink"/>
            </a:solidFill>
            <a:round/>
            <a:headEnd type="stealth" w="med" len="med"/>
            <a:tailEnd/>
          </a:ln>
        </p:spPr>
        <p:txBody>
          <a:bodyPr wrap="none"/>
          <a:lstStyle/>
          <a:p>
            <a:endParaRPr lang="en-US"/>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iterate type="lt">
                                    <p:tmPct val="100000"/>
                                  </p:iterate>
                                  <p:childTnLst>
                                    <p:set>
                                      <p:cBhvr>
                                        <p:cTn id="6" dur="1" fill="hold">
                                          <p:stCondLst>
                                            <p:cond delay="0"/>
                                          </p:stCondLst>
                                        </p:cTn>
                                        <p:tgtEl>
                                          <p:spTgt spid="35843">
                                            <p:txEl>
                                              <p:pRg st="0" end="0"/>
                                            </p:txEl>
                                          </p:spTgt>
                                        </p:tgtEl>
                                        <p:attrNameLst>
                                          <p:attrName>style.visibility</p:attrName>
                                        </p:attrNameLst>
                                      </p:cBhvr>
                                      <p:to>
                                        <p:strVal val="visible"/>
                                      </p:to>
                                    </p:set>
                                    <p:anim calcmode="lin" valueType="num">
                                      <p:cBhvr additive="base">
                                        <p:cTn id="7" dur="75" fill="hold"/>
                                        <p:tgtEl>
                                          <p:spTgt spid="35843">
                                            <p:txEl>
                                              <p:pRg st="0" end="0"/>
                                            </p:txEl>
                                          </p:spTgt>
                                        </p:tgtEl>
                                        <p:attrNameLst>
                                          <p:attrName>ppt_x</p:attrName>
                                        </p:attrNameLst>
                                      </p:cBhvr>
                                      <p:tavLst>
                                        <p:tav tm="0">
                                          <p:val>
                                            <p:strVal val="#ppt_x"/>
                                          </p:val>
                                        </p:tav>
                                        <p:tav tm="100000">
                                          <p:val>
                                            <p:strVal val="#ppt_x"/>
                                          </p:val>
                                        </p:tav>
                                      </p:tavLst>
                                    </p:anim>
                                    <p:anim calcmode="lin" valueType="num">
                                      <p:cBhvr additive="base">
                                        <p:cTn id="8" dur="75" fill="hold"/>
                                        <p:tgtEl>
                                          <p:spTgt spid="358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35843">
                                            <p:txEl>
                                              <p:pRg st="1" end="1"/>
                                            </p:txEl>
                                          </p:spTgt>
                                        </p:tgtEl>
                                        <p:attrNameLst>
                                          <p:attrName>style.visibility</p:attrName>
                                        </p:attrNameLst>
                                      </p:cBhvr>
                                      <p:to>
                                        <p:strVal val="visible"/>
                                      </p:to>
                                    </p:set>
                                    <p:anim calcmode="lin" valueType="num">
                                      <p:cBhvr additive="base">
                                        <p:cTn id="13" dur="75" fill="hold"/>
                                        <p:tgtEl>
                                          <p:spTgt spid="35843">
                                            <p:txEl>
                                              <p:pRg st="1" end="1"/>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3584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iterate type="lt">
                                    <p:tmPct val="100000"/>
                                  </p:iterate>
                                  <p:childTnLst>
                                    <p:set>
                                      <p:cBhvr>
                                        <p:cTn id="16" dur="1" fill="hold">
                                          <p:stCondLst>
                                            <p:cond delay="0"/>
                                          </p:stCondLst>
                                        </p:cTn>
                                        <p:tgtEl>
                                          <p:spTgt spid="35843">
                                            <p:txEl>
                                              <p:pRg st="2" end="2"/>
                                            </p:txEl>
                                          </p:spTgt>
                                        </p:tgtEl>
                                        <p:attrNameLst>
                                          <p:attrName>style.visibility</p:attrName>
                                        </p:attrNameLst>
                                      </p:cBhvr>
                                      <p:to>
                                        <p:strVal val="visible"/>
                                      </p:to>
                                    </p:set>
                                    <p:anim calcmode="lin" valueType="num">
                                      <p:cBhvr additive="base">
                                        <p:cTn id="17" dur="75" fill="hold"/>
                                        <p:tgtEl>
                                          <p:spTgt spid="35843">
                                            <p:txEl>
                                              <p:pRg st="2" end="2"/>
                                            </p:txEl>
                                          </p:spTgt>
                                        </p:tgtEl>
                                        <p:attrNameLst>
                                          <p:attrName>ppt_x</p:attrName>
                                        </p:attrNameLst>
                                      </p:cBhvr>
                                      <p:tavLst>
                                        <p:tav tm="0">
                                          <p:val>
                                            <p:strVal val="#ppt_x"/>
                                          </p:val>
                                        </p:tav>
                                        <p:tav tm="100000">
                                          <p:val>
                                            <p:strVal val="#ppt_x"/>
                                          </p:val>
                                        </p:tav>
                                      </p:tavLst>
                                    </p:anim>
                                    <p:anim calcmode="lin" valueType="num">
                                      <p:cBhvr additive="base">
                                        <p:cTn id="18" dur="75" fill="hold"/>
                                        <p:tgtEl>
                                          <p:spTgt spid="3584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iterate type="lt">
                                    <p:tmPct val="100000"/>
                                  </p:iterate>
                                  <p:childTnLst>
                                    <p:set>
                                      <p:cBhvr>
                                        <p:cTn id="20" dur="1" fill="hold">
                                          <p:stCondLst>
                                            <p:cond delay="0"/>
                                          </p:stCondLst>
                                        </p:cTn>
                                        <p:tgtEl>
                                          <p:spTgt spid="35843">
                                            <p:txEl>
                                              <p:pRg st="3" end="3"/>
                                            </p:txEl>
                                          </p:spTgt>
                                        </p:tgtEl>
                                        <p:attrNameLst>
                                          <p:attrName>style.visibility</p:attrName>
                                        </p:attrNameLst>
                                      </p:cBhvr>
                                      <p:to>
                                        <p:strVal val="visible"/>
                                      </p:to>
                                    </p:set>
                                    <p:anim calcmode="lin" valueType="num">
                                      <p:cBhvr additive="base">
                                        <p:cTn id="21" dur="75" fill="hold"/>
                                        <p:tgtEl>
                                          <p:spTgt spid="35843">
                                            <p:txEl>
                                              <p:pRg st="3" end="3"/>
                                            </p:txEl>
                                          </p:spTgt>
                                        </p:tgtEl>
                                        <p:attrNameLst>
                                          <p:attrName>ppt_x</p:attrName>
                                        </p:attrNameLst>
                                      </p:cBhvr>
                                      <p:tavLst>
                                        <p:tav tm="0">
                                          <p:val>
                                            <p:strVal val="#ppt_x"/>
                                          </p:val>
                                        </p:tav>
                                        <p:tav tm="100000">
                                          <p:val>
                                            <p:strVal val="#ppt_x"/>
                                          </p:val>
                                        </p:tav>
                                      </p:tavLst>
                                    </p:anim>
                                    <p:anim calcmode="lin" valueType="num">
                                      <p:cBhvr additive="base">
                                        <p:cTn id="22" dur="75" fill="hold"/>
                                        <p:tgtEl>
                                          <p:spTgt spid="3584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iterate type="lt">
                                    <p:tmPct val="100000"/>
                                  </p:iterate>
                                  <p:childTnLst>
                                    <p:set>
                                      <p:cBhvr>
                                        <p:cTn id="24" dur="1" fill="hold">
                                          <p:stCondLst>
                                            <p:cond delay="0"/>
                                          </p:stCondLst>
                                        </p:cTn>
                                        <p:tgtEl>
                                          <p:spTgt spid="35843">
                                            <p:txEl>
                                              <p:pRg st="4" end="4"/>
                                            </p:txEl>
                                          </p:spTgt>
                                        </p:tgtEl>
                                        <p:attrNameLst>
                                          <p:attrName>style.visibility</p:attrName>
                                        </p:attrNameLst>
                                      </p:cBhvr>
                                      <p:to>
                                        <p:strVal val="visible"/>
                                      </p:to>
                                    </p:set>
                                    <p:anim calcmode="lin" valueType="num">
                                      <p:cBhvr additive="base">
                                        <p:cTn id="25" dur="75" fill="hold"/>
                                        <p:tgtEl>
                                          <p:spTgt spid="35843">
                                            <p:txEl>
                                              <p:pRg st="4" end="4"/>
                                            </p:txEl>
                                          </p:spTgt>
                                        </p:tgtEl>
                                        <p:attrNameLst>
                                          <p:attrName>ppt_x</p:attrName>
                                        </p:attrNameLst>
                                      </p:cBhvr>
                                      <p:tavLst>
                                        <p:tav tm="0">
                                          <p:val>
                                            <p:strVal val="#ppt_x"/>
                                          </p:val>
                                        </p:tav>
                                        <p:tav tm="100000">
                                          <p:val>
                                            <p:strVal val="#ppt_x"/>
                                          </p:val>
                                        </p:tav>
                                      </p:tavLst>
                                    </p:anim>
                                    <p:anim calcmode="lin" valueType="num">
                                      <p:cBhvr additive="base">
                                        <p:cTn id="26" dur="75" fill="hold"/>
                                        <p:tgtEl>
                                          <p:spTgt spid="3584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grpId="0" nodeType="withEffect">
                                  <p:stCondLst>
                                    <p:cond delay="0"/>
                                  </p:stCondLst>
                                  <p:iterate type="lt">
                                    <p:tmPct val="100000"/>
                                  </p:iterate>
                                  <p:childTnLst>
                                    <p:set>
                                      <p:cBhvr>
                                        <p:cTn id="28" dur="1" fill="hold">
                                          <p:stCondLst>
                                            <p:cond delay="0"/>
                                          </p:stCondLst>
                                        </p:cTn>
                                        <p:tgtEl>
                                          <p:spTgt spid="35843">
                                            <p:txEl>
                                              <p:pRg st="5" end="5"/>
                                            </p:txEl>
                                          </p:spTgt>
                                        </p:tgtEl>
                                        <p:attrNameLst>
                                          <p:attrName>style.visibility</p:attrName>
                                        </p:attrNameLst>
                                      </p:cBhvr>
                                      <p:to>
                                        <p:strVal val="visible"/>
                                      </p:to>
                                    </p:set>
                                    <p:anim calcmode="lin" valueType="num">
                                      <p:cBhvr additive="base">
                                        <p:cTn id="29" dur="75" fill="hold"/>
                                        <p:tgtEl>
                                          <p:spTgt spid="35843">
                                            <p:txEl>
                                              <p:pRg st="5" end="5"/>
                                            </p:txEl>
                                          </p:spTgt>
                                        </p:tgtEl>
                                        <p:attrNameLst>
                                          <p:attrName>ppt_x</p:attrName>
                                        </p:attrNameLst>
                                      </p:cBhvr>
                                      <p:tavLst>
                                        <p:tav tm="0">
                                          <p:val>
                                            <p:strVal val="#ppt_x"/>
                                          </p:val>
                                        </p:tav>
                                        <p:tav tm="100000">
                                          <p:val>
                                            <p:strVal val="#ppt_x"/>
                                          </p:val>
                                        </p:tav>
                                      </p:tavLst>
                                    </p:anim>
                                    <p:anim calcmode="lin" valueType="num">
                                      <p:cBhvr additive="base">
                                        <p:cTn id="30" dur="75" fill="hold"/>
                                        <p:tgtEl>
                                          <p:spTgt spid="358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3" presetClass="entr" presetSubtype="36" fill="hold" grpId="0" nodeType="clickEffect">
                                  <p:stCondLst>
                                    <p:cond delay="0"/>
                                  </p:stCondLst>
                                  <p:childTnLst>
                                    <p:set>
                                      <p:cBhvr>
                                        <p:cTn id="34" dur="1" fill="hold">
                                          <p:stCondLst>
                                            <p:cond delay="0"/>
                                          </p:stCondLst>
                                        </p:cTn>
                                        <p:tgtEl>
                                          <p:spTgt spid="35845"/>
                                        </p:tgtEl>
                                        <p:attrNameLst>
                                          <p:attrName>style.visibility</p:attrName>
                                        </p:attrNameLst>
                                      </p:cBhvr>
                                      <p:to>
                                        <p:strVal val="visible"/>
                                      </p:to>
                                    </p:set>
                                    <p:anim calcmode="lin" valueType="num">
                                      <p:cBhvr>
                                        <p:cTn id="35" dur="500" fill="hold"/>
                                        <p:tgtEl>
                                          <p:spTgt spid="35845"/>
                                        </p:tgtEl>
                                        <p:attrNameLst>
                                          <p:attrName>ppt_w</p:attrName>
                                        </p:attrNameLst>
                                      </p:cBhvr>
                                      <p:tavLst>
                                        <p:tav tm="0">
                                          <p:val>
                                            <p:strVal val="(6*min(max(#ppt_w*#ppt_h,.3),1)-7.4)/-.7*#ppt_w"/>
                                          </p:val>
                                        </p:tav>
                                        <p:tav tm="100000">
                                          <p:val>
                                            <p:strVal val="#ppt_w"/>
                                          </p:val>
                                        </p:tav>
                                      </p:tavLst>
                                    </p:anim>
                                    <p:anim calcmode="lin" valueType="num">
                                      <p:cBhvr>
                                        <p:cTn id="36" dur="500" fill="hold"/>
                                        <p:tgtEl>
                                          <p:spTgt spid="35845"/>
                                        </p:tgtEl>
                                        <p:attrNameLst>
                                          <p:attrName>ppt_h</p:attrName>
                                        </p:attrNameLst>
                                      </p:cBhvr>
                                      <p:tavLst>
                                        <p:tav tm="0">
                                          <p:val>
                                            <p:strVal val="(6*min(max(#ppt_w*#ppt_h,.3),1)-7.4)/-.7*#ppt_h"/>
                                          </p:val>
                                        </p:tav>
                                        <p:tav tm="100000">
                                          <p:val>
                                            <p:strVal val="#ppt_h"/>
                                          </p:val>
                                        </p:tav>
                                      </p:tavLst>
                                    </p:anim>
                                    <p:anim calcmode="lin" valueType="num">
                                      <p:cBhvr>
                                        <p:cTn id="37" dur="500" fill="hold"/>
                                        <p:tgtEl>
                                          <p:spTgt spid="35845"/>
                                        </p:tgtEl>
                                        <p:attrNameLst>
                                          <p:attrName>ppt_x</p:attrName>
                                        </p:attrNameLst>
                                      </p:cBhvr>
                                      <p:tavLst>
                                        <p:tav tm="0">
                                          <p:val>
                                            <p:fltVal val="0.5"/>
                                          </p:val>
                                        </p:tav>
                                        <p:tav tm="100000">
                                          <p:val>
                                            <p:strVal val="#ppt_x"/>
                                          </p:val>
                                        </p:tav>
                                      </p:tavLst>
                                    </p:anim>
                                    <p:anim calcmode="lin" valueType="num">
                                      <p:cBhvr>
                                        <p:cTn id="38" dur="500" fill="hold"/>
                                        <p:tgtEl>
                                          <p:spTgt spid="35845"/>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3" grpId="0" build="p" autoUpdateAnimBg="0"/>
      <p:bldP spid="35845" grpId="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7" name="Rectangle 3"/>
          <p:cNvSpPr>
            <a:spLocks noGrp="1" noChangeArrowheads="1"/>
          </p:cNvSpPr>
          <p:nvPr>
            <p:ph type="body" idx="1"/>
          </p:nvPr>
        </p:nvSpPr>
        <p:spPr>
          <a:xfrm>
            <a:off x="228600" y="228600"/>
            <a:ext cx="9144000" cy="5029200"/>
          </a:xfrm>
        </p:spPr>
        <p:txBody>
          <a:bodyPr/>
          <a:lstStyle/>
          <a:p>
            <a:pPr marL="457200" indent="-457200" eaLnBrk="1" hangingPunct="1">
              <a:lnSpc>
                <a:spcPct val="90000"/>
              </a:lnSpc>
              <a:buFont typeface="Wingdings" pitchFamily="2" charset="2"/>
              <a:buNone/>
            </a:pPr>
            <a:r>
              <a:rPr lang="en-US" sz="4800" i="1" dirty="0" smtClean="0">
                <a:solidFill>
                  <a:schemeClr val="tx2">
                    <a:lumMod val="75000"/>
                  </a:schemeClr>
                </a:solidFill>
              </a:rPr>
              <a:t>Even a child could carry my dog,</a:t>
            </a:r>
          </a:p>
          <a:p>
            <a:pPr marL="457200" indent="-457200" eaLnBrk="1" hangingPunct="1">
              <a:lnSpc>
                <a:spcPct val="90000"/>
              </a:lnSpc>
              <a:buFont typeface="Wingdings" pitchFamily="2" charset="2"/>
              <a:buNone/>
            </a:pPr>
            <a:r>
              <a:rPr lang="en-US" sz="4800" i="1" dirty="0" smtClean="0">
                <a:solidFill>
                  <a:schemeClr val="tx2">
                    <a:lumMod val="75000"/>
                  </a:schemeClr>
                </a:solidFill>
              </a:rPr>
              <a:t>Dogface, around for hours. He’s</a:t>
            </a:r>
          </a:p>
          <a:p>
            <a:pPr marL="457200" indent="-457200" eaLnBrk="1" hangingPunct="1">
              <a:lnSpc>
                <a:spcPct val="90000"/>
              </a:lnSpc>
              <a:buFont typeface="Wingdings" pitchFamily="2" charset="2"/>
              <a:buNone/>
            </a:pPr>
            <a:r>
              <a:rPr lang="en-US" sz="4800" i="1" dirty="0" smtClean="0">
                <a:solidFill>
                  <a:schemeClr val="tx2">
                    <a:lumMod val="75000"/>
                  </a:schemeClr>
                </a:solidFill>
              </a:rPr>
              <a:t>such a feather.</a:t>
            </a:r>
          </a:p>
          <a:p>
            <a:pPr lvl="1" eaLnBrk="1" hangingPunct="1">
              <a:lnSpc>
                <a:spcPct val="90000"/>
              </a:lnSpc>
              <a:buFontTx/>
              <a:buNone/>
            </a:pPr>
            <a:r>
              <a:rPr lang="en-US" sz="3600" dirty="0" smtClean="0"/>
              <a:t>This metaphor implies that Dogface:</a:t>
            </a:r>
          </a:p>
          <a:p>
            <a:pPr lvl="3" eaLnBrk="1" hangingPunct="1">
              <a:lnSpc>
                <a:spcPct val="90000"/>
              </a:lnSpc>
              <a:buFontTx/>
              <a:buNone/>
            </a:pPr>
            <a:r>
              <a:rPr lang="en-US" sz="4000" dirty="0" smtClean="0"/>
              <a:t>a. is not cute</a:t>
            </a:r>
          </a:p>
          <a:p>
            <a:pPr lvl="3" eaLnBrk="1" hangingPunct="1">
              <a:lnSpc>
                <a:spcPct val="90000"/>
              </a:lnSpc>
              <a:buFontTx/>
              <a:buNone/>
            </a:pPr>
            <a:r>
              <a:rPr lang="en-US" sz="4000" dirty="0" smtClean="0"/>
              <a:t>b. looks like a bird</a:t>
            </a:r>
          </a:p>
          <a:p>
            <a:pPr lvl="3" eaLnBrk="1" hangingPunct="1">
              <a:lnSpc>
                <a:spcPct val="90000"/>
              </a:lnSpc>
              <a:buFontTx/>
              <a:buNone/>
            </a:pPr>
            <a:r>
              <a:rPr lang="en-US" sz="4000" dirty="0" smtClean="0"/>
              <a:t>c. is not heavy</a:t>
            </a:r>
          </a:p>
          <a:p>
            <a:pPr lvl="3" eaLnBrk="1" hangingPunct="1">
              <a:lnSpc>
                <a:spcPct val="90000"/>
              </a:lnSpc>
              <a:buFontTx/>
              <a:buNone/>
            </a:pPr>
            <a:r>
              <a:rPr lang="en-US" sz="4000" dirty="0" smtClean="0"/>
              <a:t>d. can fly </a:t>
            </a:r>
          </a:p>
        </p:txBody>
      </p:sp>
      <p:sp>
        <p:nvSpPr>
          <p:cNvPr id="36869" name="Freeform 5"/>
          <p:cNvSpPr>
            <a:spLocks/>
          </p:cNvSpPr>
          <p:nvPr/>
        </p:nvSpPr>
        <p:spPr bwMode="auto">
          <a:xfrm rot="401188">
            <a:off x="4438650" y="4541838"/>
            <a:ext cx="2133600" cy="457200"/>
          </a:xfrm>
          <a:custGeom>
            <a:avLst/>
            <a:gdLst>
              <a:gd name="T0" fmla="*/ 0 w 2256"/>
              <a:gd name="T1" fmla="*/ 0 h 1"/>
              <a:gd name="T2" fmla="*/ 2147483647 w 2256"/>
              <a:gd name="T3" fmla="*/ 0 h 1"/>
              <a:gd name="T4" fmla="*/ 0 60000 65536"/>
              <a:gd name="T5" fmla="*/ 0 60000 65536"/>
              <a:gd name="T6" fmla="*/ 0 w 2256"/>
              <a:gd name="T7" fmla="*/ 0 h 1"/>
              <a:gd name="T8" fmla="*/ 2256 w 2256"/>
              <a:gd name="T9" fmla="*/ 1 h 1"/>
            </a:gdLst>
            <a:ahLst/>
            <a:cxnLst>
              <a:cxn ang="T4">
                <a:pos x="T0" y="T1"/>
              </a:cxn>
              <a:cxn ang="T5">
                <a:pos x="T2" y="T3"/>
              </a:cxn>
            </a:cxnLst>
            <a:rect l="T6" t="T7" r="T8" b="T9"/>
            <a:pathLst>
              <a:path w="2256" h="1">
                <a:moveTo>
                  <a:pt x="0" y="0"/>
                </a:moveTo>
                <a:lnTo>
                  <a:pt x="2256" y="0"/>
                </a:lnTo>
              </a:path>
            </a:pathLst>
          </a:custGeom>
          <a:solidFill>
            <a:schemeClr val="folHlink"/>
          </a:solidFill>
          <a:ln w="76200">
            <a:solidFill>
              <a:schemeClr val="folHlink"/>
            </a:solidFill>
            <a:round/>
            <a:headEnd type="stealth" w="med" len="med"/>
            <a:tailEnd/>
          </a:ln>
        </p:spPr>
        <p:txBody>
          <a:bodyPr wrap="none"/>
          <a:lstStyle/>
          <a:p>
            <a:endParaRPr lang="en-US"/>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iterate type="lt">
                                    <p:tmPct val="100000"/>
                                  </p:iterate>
                                  <p:childTnLst>
                                    <p:set>
                                      <p:cBhvr>
                                        <p:cTn id="6" dur="1" fill="hold">
                                          <p:stCondLst>
                                            <p:cond delay="0"/>
                                          </p:stCondLst>
                                        </p:cTn>
                                        <p:tgtEl>
                                          <p:spTgt spid="36867">
                                            <p:txEl>
                                              <p:pRg st="0" end="0"/>
                                            </p:txEl>
                                          </p:spTgt>
                                        </p:tgtEl>
                                        <p:attrNameLst>
                                          <p:attrName>style.visibility</p:attrName>
                                        </p:attrNameLst>
                                      </p:cBhvr>
                                      <p:to>
                                        <p:strVal val="visible"/>
                                      </p:to>
                                    </p:set>
                                    <p:anim calcmode="lin" valueType="num">
                                      <p:cBhvr additive="base">
                                        <p:cTn id="7" dur="75" fill="hold"/>
                                        <p:tgtEl>
                                          <p:spTgt spid="36867">
                                            <p:txEl>
                                              <p:pRg st="0" end="0"/>
                                            </p:txEl>
                                          </p:spTgt>
                                        </p:tgtEl>
                                        <p:attrNameLst>
                                          <p:attrName>ppt_x</p:attrName>
                                        </p:attrNameLst>
                                      </p:cBhvr>
                                      <p:tavLst>
                                        <p:tav tm="0">
                                          <p:val>
                                            <p:strVal val="#ppt_x"/>
                                          </p:val>
                                        </p:tav>
                                        <p:tav tm="100000">
                                          <p:val>
                                            <p:strVal val="#ppt_x"/>
                                          </p:val>
                                        </p:tav>
                                      </p:tavLst>
                                    </p:anim>
                                    <p:anim calcmode="lin" valueType="num">
                                      <p:cBhvr additive="base">
                                        <p:cTn id="8" dur="75" fill="hold"/>
                                        <p:tgtEl>
                                          <p:spTgt spid="36867">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lt">
                                    <p:tmPct val="100000"/>
                                  </p:iterate>
                                  <p:childTnLst>
                                    <p:set>
                                      <p:cBhvr>
                                        <p:cTn id="12" dur="1" fill="hold">
                                          <p:stCondLst>
                                            <p:cond delay="0"/>
                                          </p:stCondLst>
                                        </p:cTn>
                                        <p:tgtEl>
                                          <p:spTgt spid="36867">
                                            <p:txEl>
                                              <p:pRg st="1" end="1"/>
                                            </p:txEl>
                                          </p:spTgt>
                                        </p:tgtEl>
                                        <p:attrNameLst>
                                          <p:attrName>style.visibility</p:attrName>
                                        </p:attrNameLst>
                                      </p:cBhvr>
                                      <p:to>
                                        <p:strVal val="visible"/>
                                      </p:to>
                                    </p:set>
                                    <p:anim calcmode="lin" valueType="num">
                                      <p:cBhvr additive="base">
                                        <p:cTn id="13" dur="75" fill="hold"/>
                                        <p:tgtEl>
                                          <p:spTgt spid="36867">
                                            <p:txEl>
                                              <p:pRg st="1" end="1"/>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36867">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lt">
                                    <p:tmPct val="100000"/>
                                  </p:iterate>
                                  <p:childTnLst>
                                    <p:set>
                                      <p:cBhvr>
                                        <p:cTn id="18" dur="1" fill="hold">
                                          <p:stCondLst>
                                            <p:cond delay="0"/>
                                          </p:stCondLst>
                                        </p:cTn>
                                        <p:tgtEl>
                                          <p:spTgt spid="36867">
                                            <p:txEl>
                                              <p:pRg st="2" end="2"/>
                                            </p:txEl>
                                          </p:spTgt>
                                        </p:tgtEl>
                                        <p:attrNameLst>
                                          <p:attrName>style.visibility</p:attrName>
                                        </p:attrNameLst>
                                      </p:cBhvr>
                                      <p:to>
                                        <p:strVal val="visible"/>
                                      </p:to>
                                    </p:set>
                                    <p:anim calcmode="lin" valueType="num">
                                      <p:cBhvr additive="base">
                                        <p:cTn id="19" dur="75" fill="hold"/>
                                        <p:tgtEl>
                                          <p:spTgt spid="36867">
                                            <p:txEl>
                                              <p:pRg st="2" end="2"/>
                                            </p:txEl>
                                          </p:spTgt>
                                        </p:tgtEl>
                                        <p:attrNameLst>
                                          <p:attrName>ppt_x</p:attrName>
                                        </p:attrNameLst>
                                      </p:cBhvr>
                                      <p:tavLst>
                                        <p:tav tm="0">
                                          <p:val>
                                            <p:strVal val="#ppt_x"/>
                                          </p:val>
                                        </p:tav>
                                        <p:tav tm="100000">
                                          <p:val>
                                            <p:strVal val="#ppt_x"/>
                                          </p:val>
                                        </p:tav>
                                      </p:tavLst>
                                    </p:anim>
                                    <p:anim calcmode="lin" valueType="num">
                                      <p:cBhvr additive="base">
                                        <p:cTn id="20" dur="75" fill="hold"/>
                                        <p:tgtEl>
                                          <p:spTgt spid="36867">
                                            <p:txEl>
                                              <p:pRg st="2" end="2"/>
                                            </p:txEl>
                                          </p:spTgt>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iterate type="lt">
                                    <p:tmPct val="100000"/>
                                  </p:iterate>
                                  <p:childTnLst>
                                    <p:set>
                                      <p:cBhvr>
                                        <p:cTn id="22" dur="1" fill="hold">
                                          <p:stCondLst>
                                            <p:cond delay="0"/>
                                          </p:stCondLst>
                                        </p:cTn>
                                        <p:tgtEl>
                                          <p:spTgt spid="36867">
                                            <p:txEl>
                                              <p:pRg st="3" end="3"/>
                                            </p:txEl>
                                          </p:spTgt>
                                        </p:tgtEl>
                                        <p:attrNameLst>
                                          <p:attrName>style.visibility</p:attrName>
                                        </p:attrNameLst>
                                      </p:cBhvr>
                                      <p:to>
                                        <p:strVal val="visible"/>
                                      </p:to>
                                    </p:set>
                                    <p:anim calcmode="lin" valueType="num">
                                      <p:cBhvr additive="base">
                                        <p:cTn id="23" dur="75" fill="hold"/>
                                        <p:tgtEl>
                                          <p:spTgt spid="36867">
                                            <p:txEl>
                                              <p:pRg st="3" end="3"/>
                                            </p:txEl>
                                          </p:spTgt>
                                        </p:tgtEl>
                                        <p:attrNameLst>
                                          <p:attrName>ppt_x</p:attrName>
                                        </p:attrNameLst>
                                      </p:cBhvr>
                                      <p:tavLst>
                                        <p:tav tm="0">
                                          <p:val>
                                            <p:strVal val="#ppt_x"/>
                                          </p:val>
                                        </p:tav>
                                        <p:tav tm="100000">
                                          <p:val>
                                            <p:strVal val="#ppt_x"/>
                                          </p:val>
                                        </p:tav>
                                      </p:tavLst>
                                    </p:anim>
                                    <p:anim calcmode="lin" valueType="num">
                                      <p:cBhvr additive="base">
                                        <p:cTn id="24" dur="75" fill="hold"/>
                                        <p:tgtEl>
                                          <p:spTgt spid="36867">
                                            <p:txEl>
                                              <p:pRg st="3" end="3"/>
                                            </p:txEl>
                                          </p:spTgt>
                                        </p:tgtEl>
                                        <p:attrNameLst>
                                          <p:attrName>ppt_y</p:attrName>
                                        </p:attrNameLst>
                                      </p:cBhvr>
                                      <p:tavLst>
                                        <p:tav tm="0">
                                          <p:val>
                                            <p:strVal val="0-#ppt_h/2"/>
                                          </p:val>
                                        </p:tav>
                                        <p:tav tm="100000">
                                          <p:val>
                                            <p:strVal val="#ppt_y"/>
                                          </p:val>
                                        </p:tav>
                                      </p:tavLst>
                                    </p:anim>
                                  </p:childTnLst>
                                </p:cTn>
                              </p:par>
                              <p:par>
                                <p:cTn id="25" presetID="2" presetClass="entr" presetSubtype="1" fill="hold" grpId="0" nodeType="withEffect">
                                  <p:stCondLst>
                                    <p:cond delay="0"/>
                                  </p:stCondLst>
                                  <p:iterate type="lt">
                                    <p:tmPct val="100000"/>
                                  </p:iterate>
                                  <p:childTnLst>
                                    <p:set>
                                      <p:cBhvr>
                                        <p:cTn id="26" dur="1" fill="hold">
                                          <p:stCondLst>
                                            <p:cond delay="0"/>
                                          </p:stCondLst>
                                        </p:cTn>
                                        <p:tgtEl>
                                          <p:spTgt spid="36867">
                                            <p:txEl>
                                              <p:pRg st="4" end="4"/>
                                            </p:txEl>
                                          </p:spTgt>
                                        </p:tgtEl>
                                        <p:attrNameLst>
                                          <p:attrName>style.visibility</p:attrName>
                                        </p:attrNameLst>
                                      </p:cBhvr>
                                      <p:to>
                                        <p:strVal val="visible"/>
                                      </p:to>
                                    </p:set>
                                    <p:anim calcmode="lin" valueType="num">
                                      <p:cBhvr additive="base">
                                        <p:cTn id="27" dur="75" fill="hold"/>
                                        <p:tgtEl>
                                          <p:spTgt spid="36867">
                                            <p:txEl>
                                              <p:pRg st="4" end="4"/>
                                            </p:txEl>
                                          </p:spTgt>
                                        </p:tgtEl>
                                        <p:attrNameLst>
                                          <p:attrName>ppt_x</p:attrName>
                                        </p:attrNameLst>
                                      </p:cBhvr>
                                      <p:tavLst>
                                        <p:tav tm="0">
                                          <p:val>
                                            <p:strVal val="#ppt_x"/>
                                          </p:val>
                                        </p:tav>
                                        <p:tav tm="100000">
                                          <p:val>
                                            <p:strVal val="#ppt_x"/>
                                          </p:val>
                                        </p:tav>
                                      </p:tavLst>
                                    </p:anim>
                                    <p:anim calcmode="lin" valueType="num">
                                      <p:cBhvr additive="base">
                                        <p:cTn id="28" dur="75" fill="hold"/>
                                        <p:tgtEl>
                                          <p:spTgt spid="36867">
                                            <p:txEl>
                                              <p:pRg st="4" end="4"/>
                                            </p:txEl>
                                          </p:spTgt>
                                        </p:tgtEl>
                                        <p:attrNameLst>
                                          <p:attrName>ppt_y</p:attrName>
                                        </p:attrNameLst>
                                      </p:cBhvr>
                                      <p:tavLst>
                                        <p:tav tm="0">
                                          <p:val>
                                            <p:strVal val="0-#ppt_h/2"/>
                                          </p:val>
                                        </p:tav>
                                        <p:tav tm="100000">
                                          <p:val>
                                            <p:strVal val="#ppt_y"/>
                                          </p:val>
                                        </p:tav>
                                      </p:tavLst>
                                    </p:anim>
                                  </p:childTnLst>
                                </p:cTn>
                              </p:par>
                              <p:par>
                                <p:cTn id="29" presetID="2" presetClass="entr" presetSubtype="1" fill="hold" grpId="0" nodeType="withEffect">
                                  <p:stCondLst>
                                    <p:cond delay="0"/>
                                  </p:stCondLst>
                                  <p:iterate type="lt">
                                    <p:tmPct val="100000"/>
                                  </p:iterate>
                                  <p:childTnLst>
                                    <p:set>
                                      <p:cBhvr>
                                        <p:cTn id="30" dur="1" fill="hold">
                                          <p:stCondLst>
                                            <p:cond delay="0"/>
                                          </p:stCondLst>
                                        </p:cTn>
                                        <p:tgtEl>
                                          <p:spTgt spid="36867">
                                            <p:txEl>
                                              <p:pRg st="5" end="5"/>
                                            </p:txEl>
                                          </p:spTgt>
                                        </p:tgtEl>
                                        <p:attrNameLst>
                                          <p:attrName>style.visibility</p:attrName>
                                        </p:attrNameLst>
                                      </p:cBhvr>
                                      <p:to>
                                        <p:strVal val="visible"/>
                                      </p:to>
                                    </p:set>
                                    <p:anim calcmode="lin" valueType="num">
                                      <p:cBhvr additive="base">
                                        <p:cTn id="31" dur="75" fill="hold"/>
                                        <p:tgtEl>
                                          <p:spTgt spid="36867">
                                            <p:txEl>
                                              <p:pRg st="5" end="5"/>
                                            </p:txEl>
                                          </p:spTgt>
                                        </p:tgtEl>
                                        <p:attrNameLst>
                                          <p:attrName>ppt_x</p:attrName>
                                        </p:attrNameLst>
                                      </p:cBhvr>
                                      <p:tavLst>
                                        <p:tav tm="0">
                                          <p:val>
                                            <p:strVal val="#ppt_x"/>
                                          </p:val>
                                        </p:tav>
                                        <p:tav tm="100000">
                                          <p:val>
                                            <p:strVal val="#ppt_x"/>
                                          </p:val>
                                        </p:tav>
                                      </p:tavLst>
                                    </p:anim>
                                    <p:anim calcmode="lin" valueType="num">
                                      <p:cBhvr additive="base">
                                        <p:cTn id="32" dur="75" fill="hold"/>
                                        <p:tgtEl>
                                          <p:spTgt spid="36867">
                                            <p:txEl>
                                              <p:pRg st="5" end="5"/>
                                            </p:txEl>
                                          </p:spTgt>
                                        </p:tgtEl>
                                        <p:attrNameLst>
                                          <p:attrName>ppt_y</p:attrName>
                                        </p:attrNameLst>
                                      </p:cBhvr>
                                      <p:tavLst>
                                        <p:tav tm="0">
                                          <p:val>
                                            <p:strVal val="0-#ppt_h/2"/>
                                          </p:val>
                                        </p:tav>
                                        <p:tav tm="100000">
                                          <p:val>
                                            <p:strVal val="#ppt_y"/>
                                          </p:val>
                                        </p:tav>
                                      </p:tavLst>
                                    </p:anim>
                                  </p:childTnLst>
                                </p:cTn>
                              </p:par>
                              <p:par>
                                <p:cTn id="33" presetID="2" presetClass="entr" presetSubtype="1" fill="hold" grpId="0" nodeType="withEffect">
                                  <p:stCondLst>
                                    <p:cond delay="0"/>
                                  </p:stCondLst>
                                  <p:iterate type="lt">
                                    <p:tmPct val="100000"/>
                                  </p:iterate>
                                  <p:childTnLst>
                                    <p:set>
                                      <p:cBhvr>
                                        <p:cTn id="34" dur="1" fill="hold">
                                          <p:stCondLst>
                                            <p:cond delay="0"/>
                                          </p:stCondLst>
                                        </p:cTn>
                                        <p:tgtEl>
                                          <p:spTgt spid="36867">
                                            <p:txEl>
                                              <p:pRg st="6" end="6"/>
                                            </p:txEl>
                                          </p:spTgt>
                                        </p:tgtEl>
                                        <p:attrNameLst>
                                          <p:attrName>style.visibility</p:attrName>
                                        </p:attrNameLst>
                                      </p:cBhvr>
                                      <p:to>
                                        <p:strVal val="visible"/>
                                      </p:to>
                                    </p:set>
                                    <p:anim calcmode="lin" valueType="num">
                                      <p:cBhvr additive="base">
                                        <p:cTn id="35" dur="75" fill="hold"/>
                                        <p:tgtEl>
                                          <p:spTgt spid="36867">
                                            <p:txEl>
                                              <p:pRg st="6" end="6"/>
                                            </p:txEl>
                                          </p:spTgt>
                                        </p:tgtEl>
                                        <p:attrNameLst>
                                          <p:attrName>ppt_x</p:attrName>
                                        </p:attrNameLst>
                                      </p:cBhvr>
                                      <p:tavLst>
                                        <p:tav tm="0">
                                          <p:val>
                                            <p:strVal val="#ppt_x"/>
                                          </p:val>
                                        </p:tav>
                                        <p:tav tm="100000">
                                          <p:val>
                                            <p:strVal val="#ppt_x"/>
                                          </p:val>
                                        </p:tav>
                                      </p:tavLst>
                                    </p:anim>
                                    <p:anim calcmode="lin" valueType="num">
                                      <p:cBhvr additive="base">
                                        <p:cTn id="36" dur="75" fill="hold"/>
                                        <p:tgtEl>
                                          <p:spTgt spid="36867">
                                            <p:txEl>
                                              <p:pRg st="6" end="6"/>
                                            </p:txEl>
                                          </p:spTgt>
                                        </p:tgtEl>
                                        <p:attrNameLst>
                                          <p:attrName>ppt_y</p:attrName>
                                        </p:attrNameLst>
                                      </p:cBhvr>
                                      <p:tavLst>
                                        <p:tav tm="0">
                                          <p:val>
                                            <p:strVal val="0-#ppt_h/2"/>
                                          </p:val>
                                        </p:tav>
                                        <p:tav tm="100000">
                                          <p:val>
                                            <p:strVal val="#ppt_y"/>
                                          </p:val>
                                        </p:tav>
                                      </p:tavLst>
                                    </p:anim>
                                  </p:childTnLst>
                                </p:cTn>
                              </p:par>
                              <p:par>
                                <p:cTn id="37" presetID="2" presetClass="entr" presetSubtype="1" fill="hold" grpId="0" nodeType="withEffect">
                                  <p:stCondLst>
                                    <p:cond delay="0"/>
                                  </p:stCondLst>
                                  <p:iterate type="lt">
                                    <p:tmPct val="100000"/>
                                  </p:iterate>
                                  <p:childTnLst>
                                    <p:set>
                                      <p:cBhvr>
                                        <p:cTn id="38" dur="1" fill="hold">
                                          <p:stCondLst>
                                            <p:cond delay="0"/>
                                          </p:stCondLst>
                                        </p:cTn>
                                        <p:tgtEl>
                                          <p:spTgt spid="36867">
                                            <p:txEl>
                                              <p:pRg st="7" end="7"/>
                                            </p:txEl>
                                          </p:spTgt>
                                        </p:tgtEl>
                                        <p:attrNameLst>
                                          <p:attrName>style.visibility</p:attrName>
                                        </p:attrNameLst>
                                      </p:cBhvr>
                                      <p:to>
                                        <p:strVal val="visible"/>
                                      </p:to>
                                    </p:set>
                                    <p:anim calcmode="lin" valueType="num">
                                      <p:cBhvr additive="base">
                                        <p:cTn id="39" dur="75" fill="hold"/>
                                        <p:tgtEl>
                                          <p:spTgt spid="36867">
                                            <p:txEl>
                                              <p:pRg st="7" end="7"/>
                                            </p:txEl>
                                          </p:spTgt>
                                        </p:tgtEl>
                                        <p:attrNameLst>
                                          <p:attrName>ppt_x</p:attrName>
                                        </p:attrNameLst>
                                      </p:cBhvr>
                                      <p:tavLst>
                                        <p:tav tm="0">
                                          <p:val>
                                            <p:strVal val="#ppt_x"/>
                                          </p:val>
                                        </p:tav>
                                        <p:tav tm="100000">
                                          <p:val>
                                            <p:strVal val="#ppt_x"/>
                                          </p:val>
                                        </p:tav>
                                      </p:tavLst>
                                    </p:anim>
                                    <p:anim calcmode="lin" valueType="num">
                                      <p:cBhvr additive="base">
                                        <p:cTn id="40" dur="75" fill="hold"/>
                                        <p:tgtEl>
                                          <p:spTgt spid="36867">
                                            <p:txEl>
                                              <p:pRg st="7" end="7"/>
                                            </p:txEl>
                                          </p:spTgt>
                                        </p:tgtEl>
                                        <p:attrNameLst>
                                          <p:attrName>ppt_y</p:attrName>
                                        </p:attrNameLst>
                                      </p:cBhvr>
                                      <p:tavLst>
                                        <p:tav tm="0">
                                          <p:val>
                                            <p:strVal val="0-#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7" presetClass="entr" presetSubtype="1" fill="hold" grpId="0" nodeType="clickEffect">
                                  <p:stCondLst>
                                    <p:cond delay="0"/>
                                  </p:stCondLst>
                                  <p:childTnLst>
                                    <p:set>
                                      <p:cBhvr>
                                        <p:cTn id="44" dur="1" fill="hold">
                                          <p:stCondLst>
                                            <p:cond delay="0"/>
                                          </p:stCondLst>
                                        </p:cTn>
                                        <p:tgtEl>
                                          <p:spTgt spid="36869"/>
                                        </p:tgtEl>
                                        <p:attrNameLst>
                                          <p:attrName>style.visibility</p:attrName>
                                        </p:attrNameLst>
                                      </p:cBhvr>
                                      <p:to>
                                        <p:strVal val="visible"/>
                                      </p:to>
                                    </p:set>
                                    <p:anim calcmode="lin" valueType="num">
                                      <p:cBhvr>
                                        <p:cTn id="45" dur="500" fill="hold"/>
                                        <p:tgtEl>
                                          <p:spTgt spid="36869"/>
                                        </p:tgtEl>
                                        <p:attrNameLst>
                                          <p:attrName>ppt_x</p:attrName>
                                        </p:attrNameLst>
                                      </p:cBhvr>
                                      <p:tavLst>
                                        <p:tav tm="0">
                                          <p:val>
                                            <p:strVal val="#ppt_x"/>
                                          </p:val>
                                        </p:tav>
                                        <p:tav tm="100000">
                                          <p:val>
                                            <p:strVal val="#ppt_x"/>
                                          </p:val>
                                        </p:tav>
                                      </p:tavLst>
                                    </p:anim>
                                    <p:anim calcmode="lin" valueType="num">
                                      <p:cBhvr>
                                        <p:cTn id="46" dur="500" fill="hold"/>
                                        <p:tgtEl>
                                          <p:spTgt spid="36869"/>
                                        </p:tgtEl>
                                        <p:attrNameLst>
                                          <p:attrName>ppt_y</p:attrName>
                                        </p:attrNameLst>
                                      </p:cBhvr>
                                      <p:tavLst>
                                        <p:tav tm="0">
                                          <p:val>
                                            <p:strVal val="#ppt_y-#ppt_h/2"/>
                                          </p:val>
                                        </p:tav>
                                        <p:tav tm="100000">
                                          <p:val>
                                            <p:strVal val="#ppt_y"/>
                                          </p:val>
                                        </p:tav>
                                      </p:tavLst>
                                    </p:anim>
                                    <p:anim calcmode="lin" valueType="num">
                                      <p:cBhvr>
                                        <p:cTn id="47" dur="500" fill="hold"/>
                                        <p:tgtEl>
                                          <p:spTgt spid="36869"/>
                                        </p:tgtEl>
                                        <p:attrNameLst>
                                          <p:attrName>ppt_w</p:attrName>
                                        </p:attrNameLst>
                                      </p:cBhvr>
                                      <p:tavLst>
                                        <p:tav tm="0">
                                          <p:val>
                                            <p:strVal val="#ppt_w"/>
                                          </p:val>
                                        </p:tav>
                                        <p:tav tm="100000">
                                          <p:val>
                                            <p:strVal val="#ppt_w"/>
                                          </p:val>
                                        </p:tav>
                                      </p:tavLst>
                                    </p:anim>
                                    <p:anim calcmode="lin" valueType="num">
                                      <p:cBhvr>
                                        <p:cTn id="48" dur="500" fill="hold"/>
                                        <p:tgtEl>
                                          <p:spTgt spid="3686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67" grpId="0" build="p" autoUpdateAnimBg="0"/>
      <p:bldP spid="3686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lnSpcReduction="10000"/>
          </a:bodyPr>
          <a:lstStyle/>
          <a:p>
            <a:pPr>
              <a:lnSpc>
                <a:spcPct val="90000"/>
              </a:lnSpc>
              <a:buFont typeface="Wingdings 2" pitchFamily="18" charset="2"/>
              <a:buNone/>
            </a:pPr>
            <a:r>
              <a:rPr lang="en-US" sz="4000" smtClean="0">
                <a:solidFill>
                  <a:schemeClr val="bg1"/>
                </a:solidFill>
              </a:rPr>
              <a:t>Hyperbole</a:t>
            </a:r>
            <a:r>
              <a:rPr lang="en-US" sz="4000" smtClean="0"/>
              <a:t> — </a:t>
            </a:r>
            <a:r>
              <a:rPr lang="en-US" sz="4000" smtClean="0">
                <a:solidFill>
                  <a:schemeClr val="bg1"/>
                </a:solidFill>
              </a:rPr>
              <a:t>when the truth is exaggerated for humor or emphasis.</a:t>
            </a:r>
          </a:p>
          <a:p>
            <a:pPr lvl="1">
              <a:lnSpc>
                <a:spcPct val="90000"/>
              </a:lnSpc>
            </a:pPr>
            <a:r>
              <a:rPr lang="en-US" sz="4000" smtClean="0">
                <a:solidFill>
                  <a:schemeClr val="bg1"/>
                </a:solidFill>
              </a:rPr>
              <a:t>Your mama’s so fat, if someone yells, “Kool-aid,” she’ll jump through a wall!</a:t>
            </a:r>
          </a:p>
          <a:p>
            <a:pPr lvl="1">
              <a:lnSpc>
                <a:spcPct val="90000"/>
              </a:lnSpc>
            </a:pPr>
            <a:r>
              <a:rPr lang="en-US" sz="4000" smtClean="0">
                <a:solidFill>
                  <a:schemeClr val="bg1"/>
                </a:solidFill>
              </a:rPr>
              <a:t>I nearly died laughing.</a:t>
            </a:r>
          </a:p>
          <a:p>
            <a:pPr lvl="1">
              <a:lnSpc>
                <a:spcPct val="90000"/>
              </a:lnSpc>
            </a:pPr>
            <a:r>
              <a:rPr lang="en-US" sz="4000" smtClean="0">
                <a:solidFill>
                  <a:schemeClr val="bg1"/>
                </a:solidFill>
              </a:rPr>
              <a:t>I could eat a horse.</a:t>
            </a:r>
          </a:p>
        </p:txBody>
      </p:sp>
      <p:sp>
        <p:nvSpPr>
          <p:cNvPr id="3" name="Title 2"/>
          <p:cNvSpPr>
            <a:spLocks noGrp="1"/>
          </p:cNvSpPr>
          <p:nvPr>
            <p:ph type="title"/>
          </p:nvPr>
        </p:nvSpPr>
        <p:spPr/>
        <p:txBody>
          <a:bodyPr/>
          <a:lstStyle/>
          <a:p>
            <a:pPr fontAlgn="auto">
              <a:spcAft>
                <a:spcPts val="0"/>
              </a:spcAft>
              <a:defRPr/>
            </a:pPr>
            <a:r>
              <a:rPr smtClean="0"/>
              <a:t>Types of 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81000" y="1676400"/>
            <a:ext cx="8229600" cy="4572000"/>
          </a:xfrm>
        </p:spPr>
        <p:txBody>
          <a:bodyPr/>
          <a:lstStyle/>
          <a:p>
            <a:pPr eaLnBrk="1" hangingPunct="1"/>
            <a:r>
              <a:rPr lang="en-US" sz="3200" b="1" dirty="0" smtClean="0">
                <a:solidFill>
                  <a:srgbClr val="FFFF00"/>
                </a:solidFill>
              </a:rPr>
              <a:t>Form/Structure</a:t>
            </a:r>
            <a:r>
              <a:rPr lang="en-US" sz="3200" dirty="0" smtClean="0"/>
              <a:t> —the way the poem is arranged on the page.</a:t>
            </a:r>
          </a:p>
          <a:p>
            <a:pPr eaLnBrk="1" hangingPunct="1"/>
            <a:r>
              <a:rPr lang="en-US" sz="3200" b="1" dirty="0" smtClean="0">
                <a:solidFill>
                  <a:srgbClr val="FFFF00"/>
                </a:solidFill>
              </a:rPr>
              <a:t>Sound </a:t>
            </a:r>
            <a:r>
              <a:rPr lang="en-US" sz="3200" dirty="0" smtClean="0"/>
              <a:t>—how the poem sounds when read aloud.</a:t>
            </a:r>
          </a:p>
          <a:p>
            <a:pPr eaLnBrk="1" hangingPunct="1"/>
            <a:r>
              <a:rPr lang="en-US" sz="3200" b="1" dirty="0" smtClean="0">
                <a:solidFill>
                  <a:srgbClr val="FFFF00"/>
                </a:solidFill>
              </a:rPr>
              <a:t>Imagery </a:t>
            </a:r>
            <a:r>
              <a:rPr lang="en-US" sz="3200" dirty="0" smtClean="0"/>
              <a:t>—words or phrases that appeal to the five senses.</a:t>
            </a:r>
          </a:p>
          <a:p>
            <a:pPr eaLnBrk="1" hangingPunct="1"/>
            <a:r>
              <a:rPr lang="en-US" sz="3200" b="1" dirty="0" smtClean="0">
                <a:solidFill>
                  <a:srgbClr val="FFFF00"/>
                </a:solidFill>
              </a:rPr>
              <a:t>Figurative Language </a:t>
            </a:r>
            <a:r>
              <a:rPr lang="en-US" sz="3200" dirty="0" smtClean="0"/>
              <a:t>—words or phrases that mean something different than the actual definitions of the words.  </a:t>
            </a:r>
          </a:p>
        </p:txBody>
      </p:sp>
      <p:sp>
        <p:nvSpPr>
          <p:cNvPr id="3" name="Title 2"/>
          <p:cNvSpPr>
            <a:spLocks noGrp="1"/>
          </p:cNvSpPr>
          <p:nvPr>
            <p:ph type="title"/>
          </p:nvPr>
        </p:nvSpPr>
        <p:spPr/>
        <p:txBody>
          <a:bodyPr/>
          <a:lstStyle/>
          <a:p>
            <a:pPr eaLnBrk="1" fontAlgn="auto" hangingPunct="1">
              <a:spcAft>
                <a:spcPts val="0"/>
              </a:spcAft>
              <a:defRPr/>
            </a:pPr>
            <a:r>
              <a:rPr smtClean="0"/>
              <a:t>The Four Key Elements of Poetry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amond(in)">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amond(in)">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amond(in)">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amond(in)">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pPr eaLnBrk="1" hangingPunct="1">
              <a:lnSpc>
                <a:spcPct val="90000"/>
              </a:lnSpc>
              <a:buFont typeface="Wingdings 2" pitchFamily="18" charset="2"/>
              <a:buNone/>
              <a:defRPr/>
            </a:pPr>
            <a:r>
              <a:rPr lang="en-US" sz="4000" dirty="0" smtClean="0">
                <a:solidFill>
                  <a:schemeClr val="bg1"/>
                </a:solidFill>
              </a:rPr>
              <a:t>Hyperbole</a:t>
            </a:r>
            <a:r>
              <a:rPr lang="en-US" sz="4000" dirty="0" smtClean="0"/>
              <a:t> — </a:t>
            </a:r>
            <a:r>
              <a:rPr lang="en-US" sz="4000" dirty="0" smtClean="0">
                <a:solidFill>
                  <a:schemeClr val="bg1"/>
                </a:solidFill>
              </a:rPr>
              <a:t>when the truth is exaggerated for humor or emphasis.</a:t>
            </a:r>
          </a:p>
          <a:p>
            <a:pPr eaLnBrk="1" hangingPunct="1">
              <a:lnSpc>
                <a:spcPct val="90000"/>
              </a:lnSpc>
              <a:buFont typeface="Wingdings 2" pitchFamily="18" charset="2"/>
              <a:buNone/>
              <a:defRPr/>
            </a:pPr>
            <a:endParaRPr lang="en-US" sz="4000" dirty="0" smtClean="0">
              <a:solidFill>
                <a:schemeClr val="bg1"/>
              </a:solidFill>
            </a:endParaRPr>
          </a:p>
          <a:p>
            <a:pPr lvl="1" eaLnBrk="1" hangingPunct="1">
              <a:lnSpc>
                <a:spcPct val="90000"/>
              </a:lnSpc>
              <a:defRPr/>
            </a:pPr>
            <a:r>
              <a:rPr lang="en-US" sz="3200" b="1" dirty="0" smtClean="0">
                <a:solidFill>
                  <a:schemeClr val="tx2">
                    <a:lumMod val="50000"/>
                  </a:schemeClr>
                </a:solidFill>
                <a:effectLst>
                  <a:outerShdw blurRad="38100" dist="38100" dir="2700000" algn="tl">
                    <a:srgbClr val="000000">
                      <a:alpha val="43137"/>
                    </a:srgbClr>
                  </a:outerShdw>
                </a:effectLst>
              </a:rPr>
              <a:t>I nearly died laughing.</a:t>
            </a:r>
          </a:p>
          <a:p>
            <a:pPr lvl="1" eaLnBrk="1" hangingPunct="1">
              <a:lnSpc>
                <a:spcPct val="90000"/>
              </a:lnSpc>
              <a:defRPr/>
            </a:pPr>
            <a:r>
              <a:rPr lang="en-US" sz="3200" b="1" dirty="0" smtClean="0">
                <a:solidFill>
                  <a:schemeClr val="tx2">
                    <a:lumMod val="50000"/>
                  </a:schemeClr>
                </a:solidFill>
                <a:effectLst>
                  <a:outerShdw blurRad="38100" dist="38100" dir="2700000" algn="tl">
                    <a:srgbClr val="000000">
                      <a:alpha val="43137"/>
                    </a:srgbClr>
                  </a:outerShdw>
                </a:effectLst>
              </a:rPr>
              <a:t>I’m so hungry, I could eat a horse.</a:t>
            </a:r>
          </a:p>
          <a:p>
            <a:pPr lvl="1" eaLnBrk="1" hangingPunct="1">
              <a:lnSpc>
                <a:spcPct val="90000"/>
              </a:lnSpc>
              <a:defRPr/>
            </a:pPr>
            <a:r>
              <a:rPr lang="en-US" sz="3200" b="1" dirty="0" smtClean="0">
                <a:solidFill>
                  <a:schemeClr val="tx2">
                    <a:lumMod val="50000"/>
                  </a:schemeClr>
                </a:solidFill>
                <a:effectLst>
                  <a:outerShdw blurRad="38100" dist="38100" dir="2700000" algn="tl">
                    <a:srgbClr val="000000">
                      <a:alpha val="43137"/>
                    </a:srgbClr>
                  </a:outerShdw>
                </a:effectLst>
              </a:rPr>
              <a:t>My backpack weighs a ton!</a:t>
            </a:r>
          </a:p>
          <a:p>
            <a:pPr lvl="1" eaLnBrk="1" hangingPunct="1">
              <a:lnSpc>
                <a:spcPct val="90000"/>
              </a:lnSpc>
              <a:defRPr/>
            </a:pPr>
            <a:r>
              <a:rPr lang="en-US" sz="3200" b="1" dirty="0" smtClean="0">
                <a:solidFill>
                  <a:schemeClr val="tx2">
                    <a:lumMod val="50000"/>
                  </a:schemeClr>
                </a:solidFill>
                <a:effectLst>
                  <a:outerShdw blurRad="38100" dist="38100" dir="2700000" algn="tl">
                    <a:srgbClr val="000000">
                      <a:alpha val="43137"/>
                    </a:srgbClr>
                  </a:outerShdw>
                </a:effectLst>
              </a:rPr>
              <a:t>That’s the worst idea in the world!</a:t>
            </a:r>
          </a:p>
        </p:txBody>
      </p:sp>
      <p:sp>
        <p:nvSpPr>
          <p:cNvPr id="3" name="Title 2"/>
          <p:cNvSpPr>
            <a:spLocks noGrp="1"/>
          </p:cNvSpPr>
          <p:nvPr>
            <p:ph type="title"/>
          </p:nvPr>
        </p:nvSpPr>
        <p:spPr/>
        <p:txBody>
          <a:bodyPr/>
          <a:lstStyle/>
          <a:p>
            <a:pPr eaLnBrk="1" fontAlgn="auto" hangingPunct="1">
              <a:spcAft>
                <a:spcPts val="0"/>
              </a:spcAft>
              <a:defRPr/>
            </a:pPr>
            <a:r>
              <a:rPr smtClean="0"/>
              <a:t>Figurative Language: Hyperbole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anim calcmode="lin" valueType="num">
                                      <p:cBhvr additive="base">
                                        <p:cTn id="1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4419600" y="-76200"/>
            <a:ext cx="6096000" cy="1143000"/>
          </a:xfrm>
        </p:spPr>
        <p:txBody>
          <a:bodyPr/>
          <a:lstStyle/>
          <a:p>
            <a:pPr eaLnBrk="1" hangingPunct="1">
              <a:defRPr/>
            </a:pPr>
            <a:r>
              <a:rPr sz="5400" b="1" i="1" u="sng" smtClean="0">
                <a:solidFill>
                  <a:schemeClr val="tx1"/>
                </a:solidFill>
                <a:latin typeface="Times New Roman" pitchFamily="18" charset="0"/>
              </a:rPr>
              <a:t>Hyperbole</a:t>
            </a:r>
          </a:p>
        </p:txBody>
      </p:sp>
      <p:sp>
        <p:nvSpPr>
          <p:cNvPr id="77828" name="Rectangle 4"/>
          <p:cNvSpPr>
            <a:spLocks noChangeArrowheads="1"/>
          </p:cNvSpPr>
          <p:nvPr/>
        </p:nvSpPr>
        <p:spPr bwMode="auto">
          <a:xfrm>
            <a:off x="152400" y="1447800"/>
            <a:ext cx="8153400" cy="5410200"/>
          </a:xfrm>
          <a:prstGeom prst="rect">
            <a:avLst/>
          </a:prstGeom>
          <a:noFill/>
          <a:ln w="9525">
            <a:noFill/>
            <a:miter lim="800000"/>
            <a:headEnd/>
            <a:tailEnd/>
          </a:ln>
        </p:spPr>
        <p:txBody>
          <a:bodyPr/>
          <a:lstStyle/>
          <a:p>
            <a:pPr marL="342900" indent="-342900" eaLnBrk="0" hangingPunct="0">
              <a:lnSpc>
                <a:spcPct val="135000"/>
              </a:lnSpc>
              <a:buFontTx/>
              <a:buChar char="•"/>
            </a:pPr>
            <a:r>
              <a:rPr lang="en-US" sz="4000" dirty="0">
                <a:ea typeface="Geneva"/>
                <a:cs typeface="Geneva"/>
              </a:rPr>
              <a:t>Is when one exaggerates.  </a:t>
            </a:r>
          </a:p>
          <a:p>
            <a:pPr marL="342900" indent="-342900" eaLnBrk="0" hangingPunct="0">
              <a:lnSpc>
                <a:spcPct val="135000"/>
              </a:lnSpc>
              <a:buFontTx/>
              <a:buChar char="•"/>
            </a:pPr>
            <a:r>
              <a:rPr lang="en-US" sz="4000" dirty="0">
                <a:ea typeface="Geneva"/>
                <a:cs typeface="Geneva"/>
              </a:rPr>
              <a:t>We use </a:t>
            </a:r>
            <a:r>
              <a:rPr lang="en-US" sz="4000" dirty="0" smtClean="0">
                <a:ea typeface="Geneva"/>
                <a:cs typeface="Geneva"/>
              </a:rPr>
              <a:t>hyperbole (the figure of speech) </a:t>
            </a:r>
            <a:r>
              <a:rPr lang="en-US" sz="4000" dirty="0">
                <a:ea typeface="Geneva"/>
                <a:cs typeface="Geneva"/>
              </a:rPr>
              <a:t>all the time when we want to impress or stress</a:t>
            </a:r>
            <a:r>
              <a:rPr lang="en-US" sz="4000" dirty="0" smtClean="0">
                <a:ea typeface="Geneva"/>
                <a:cs typeface="Geneva"/>
              </a:rPr>
              <a:t>.</a:t>
            </a:r>
          </a:p>
          <a:p>
            <a:pPr marL="342900" indent="-342900" eaLnBrk="0" hangingPunct="0">
              <a:lnSpc>
                <a:spcPct val="135000"/>
              </a:lnSpc>
              <a:buFontTx/>
              <a:buChar char="•"/>
            </a:pPr>
            <a:r>
              <a:rPr lang="en-US" sz="4000" dirty="0" smtClean="0">
                <a:ea typeface="Geneva"/>
                <a:cs typeface="Geneva"/>
              </a:rPr>
              <a:t>Hyperboles are used gazillions of times a minute.</a:t>
            </a:r>
            <a:endParaRPr lang="en-US" sz="4000" dirty="0">
              <a:ea typeface="Geneva"/>
              <a:cs typeface="Geneva"/>
            </a:endParaRPr>
          </a:p>
        </p:txBody>
      </p:sp>
      <p:sp>
        <p:nvSpPr>
          <p:cNvPr id="58374" name="WordArt 7"/>
          <p:cNvSpPr>
            <a:spLocks noChangeArrowheads="1" noChangeShapeType="1" noTextEdit="1"/>
          </p:cNvSpPr>
          <p:nvPr/>
        </p:nvSpPr>
        <p:spPr bwMode="auto">
          <a:xfrm rot="-1218022">
            <a:off x="457200" y="311150"/>
            <a:ext cx="2276475" cy="831850"/>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r>
              <a:rPr lang="en-US" sz="3600" kern="10">
                <a:ln w="9525">
                  <a:round/>
                  <a:headEnd/>
                  <a:tailEnd/>
                </a:ln>
                <a:gradFill rotWithShape="1">
                  <a:gsLst>
                    <a:gs pos="0">
                      <a:srgbClr val="707070"/>
                    </a:gs>
                    <a:gs pos="50000">
                      <a:srgbClr val="FFFFFF"/>
                    </a:gs>
                    <a:gs pos="100000">
                      <a:srgbClr val="707070"/>
                    </a:gs>
                  </a:gsLst>
                  <a:lin ang="3900000" scaled="1"/>
                </a:gradFill>
                <a:latin typeface="Impact"/>
              </a:rPr>
              <a:t>Important !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77826"/>
                                        </p:tgtEl>
                                        <p:attrNameLst>
                                          <p:attrName>style.visibility</p:attrName>
                                        </p:attrNameLst>
                                      </p:cBhvr>
                                      <p:to>
                                        <p:strVal val="visible"/>
                                      </p:to>
                                    </p:set>
                                    <p:anim calcmode="lin" valueType="num">
                                      <p:cBhvr additive="base">
                                        <p:cTn id="7" dur="500" fill="hold"/>
                                        <p:tgtEl>
                                          <p:spTgt spid="77826"/>
                                        </p:tgtEl>
                                        <p:attrNameLst>
                                          <p:attrName>ppt_x</p:attrName>
                                        </p:attrNameLst>
                                      </p:cBhvr>
                                      <p:tavLst>
                                        <p:tav tm="0">
                                          <p:val>
                                            <p:strVal val="0-#ppt_w/2"/>
                                          </p:val>
                                        </p:tav>
                                        <p:tav tm="100000">
                                          <p:val>
                                            <p:strVal val="#ppt_x"/>
                                          </p:val>
                                        </p:tav>
                                      </p:tavLst>
                                    </p:anim>
                                    <p:anim calcmode="lin" valueType="num">
                                      <p:cBhvr additive="base">
                                        <p:cTn id="8" dur="500" fill="hold"/>
                                        <p:tgtEl>
                                          <p:spTgt spid="7782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77828">
                                            <p:txEl>
                                              <p:pRg st="0" end="0"/>
                                            </p:txEl>
                                          </p:spTgt>
                                        </p:tgtEl>
                                        <p:attrNameLst>
                                          <p:attrName>style.visibility</p:attrName>
                                        </p:attrNameLst>
                                      </p:cBhvr>
                                      <p:to>
                                        <p:strVal val="visible"/>
                                      </p:to>
                                    </p:set>
                                    <p:anim calcmode="lin" valueType="num">
                                      <p:cBhvr additive="base">
                                        <p:cTn id="13" dur="75" fill="hold"/>
                                        <p:tgtEl>
                                          <p:spTgt spid="77828">
                                            <p:txEl>
                                              <p:pRg st="0" end="0"/>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77828">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3" fill="hold" grpId="0" nodeType="clickEffect">
                                  <p:stCondLst>
                                    <p:cond delay="0"/>
                                  </p:stCondLst>
                                  <p:iterate type="lt">
                                    <p:tmPct val="100000"/>
                                  </p:iterate>
                                  <p:childTnLst>
                                    <p:set>
                                      <p:cBhvr>
                                        <p:cTn id="18" dur="1" fill="hold">
                                          <p:stCondLst>
                                            <p:cond delay="0"/>
                                          </p:stCondLst>
                                        </p:cTn>
                                        <p:tgtEl>
                                          <p:spTgt spid="77828">
                                            <p:txEl>
                                              <p:pRg st="1" end="1"/>
                                            </p:txEl>
                                          </p:spTgt>
                                        </p:tgtEl>
                                        <p:attrNameLst>
                                          <p:attrName>style.visibility</p:attrName>
                                        </p:attrNameLst>
                                      </p:cBhvr>
                                      <p:to>
                                        <p:strVal val="visible"/>
                                      </p:to>
                                    </p:set>
                                    <p:anim calcmode="lin" valueType="num">
                                      <p:cBhvr additive="base">
                                        <p:cTn id="19" dur="75" fill="hold"/>
                                        <p:tgtEl>
                                          <p:spTgt spid="77828">
                                            <p:txEl>
                                              <p:pRg st="1" end="1"/>
                                            </p:txEl>
                                          </p:spTgt>
                                        </p:tgtEl>
                                        <p:attrNameLst>
                                          <p:attrName>ppt_x</p:attrName>
                                        </p:attrNameLst>
                                      </p:cBhvr>
                                      <p:tavLst>
                                        <p:tav tm="0">
                                          <p:val>
                                            <p:strVal val="1+#ppt_w/2"/>
                                          </p:val>
                                        </p:tav>
                                        <p:tav tm="100000">
                                          <p:val>
                                            <p:strVal val="#ppt_x"/>
                                          </p:val>
                                        </p:tav>
                                      </p:tavLst>
                                    </p:anim>
                                    <p:anim calcmode="lin" valueType="num">
                                      <p:cBhvr additive="base">
                                        <p:cTn id="20" dur="75" fill="hold"/>
                                        <p:tgtEl>
                                          <p:spTgt spid="77828">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3" fill="hold" grpId="0" nodeType="clickEffect">
                                  <p:stCondLst>
                                    <p:cond delay="0"/>
                                  </p:stCondLst>
                                  <p:iterate type="lt">
                                    <p:tmPct val="100000"/>
                                  </p:iterate>
                                  <p:childTnLst>
                                    <p:set>
                                      <p:cBhvr>
                                        <p:cTn id="24" dur="1" fill="hold">
                                          <p:stCondLst>
                                            <p:cond delay="0"/>
                                          </p:stCondLst>
                                        </p:cTn>
                                        <p:tgtEl>
                                          <p:spTgt spid="77828">
                                            <p:txEl>
                                              <p:pRg st="2" end="2"/>
                                            </p:txEl>
                                          </p:spTgt>
                                        </p:tgtEl>
                                        <p:attrNameLst>
                                          <p:attrName>style.visibility</p:attrName>
                                        </p:attrNameLst>
                                      </p:cBhvr>
                                      <p:to>
                                        <p:strVal val="visible"/>
                                      </p:to>
                                    </p:set>
                                    <p:anim calcmode="lin" valueType="num">
                                      <p:cBhvr additive="base">
                                        <p:cTn id="25" dur="75" fill="hold"/>
                                        <p:tgtEl>
                                          <p:spTgt spid="77828">
                                            <p:txEl>
                                              <p:pRg st="2" end="2"/>
                                            </p:txEl>
                                          </p:spTgt>
                                        </p:tgtEl>
                                        <p:attrNameLst>
                                          <p:attrName>ppt_x</p:attrName>
                                        </p:attrNameLst>
                                      </p:cBhvr>
                                      <p:tavLst>
                                        <p:tav tm="0">
                                          <p:val>
                                            <p:strVal val="1+#ppt_w/2"/>
                                          </p:val>
                                        </p:tav>
                                        <p:tav tm="100000">
                                          <p:val>
                                            <p:strVal val="#ppt_x"/>
                                          </p:val>
                                        </p:tav>
                                      </p:tavLst>
                                    </p:anim>
                                    <p:anim calcmode="lin" valueType="num">
                                      <p:cBhvr additive="base">
                                        <p:cTn id="26" dur="75" fill="hold"/>
                                        <p:tgtEl>
                                          <p:spTgt spid="77828">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28" grpId="0" build="p" autoUpdateAnimBg="0"/>
    </p:bld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143000" y="0"/>
            <a:ext cx="6096000" cy="1143000"/>
          </a:xfrm>
        </p:spPr>
        <p:txBody>
          <a:bodyPr/>
          <a:lstStyle/>
          <a:p>
            <a:pPr eaLnBrk="1" hangingPunct="1">
              <a:defRPr/>
            </a:pPr>
            <a:r>
              <a:rPr sz="5400" b="1" i="1" u="sng" smtClean="0">
                <a:solidFill>
                  <a:schemeClr val="tx1"/>
                </a:solidFill>
                <a:latin typeface="Times New Roman" pitchFamily="18" charset="0"/>
              </a:rPr>
              <a:t>Hyperbole</a:t>
            </a:r>
          </a:p>
        </p:txBody>
      </p:sp>
      <p:sp>
        <p:nvSpPr>
          <p:cNvPr id="87043" name="Rectangle 3"/>
          <p:cNvSpPr>
            <a:spLocks noGrp="1" noChangeArrowheads="1"/>
          </p:cNvSpPr>
          <p:nvPr>
            <p:ph type="body" idx="1"/>
          </p:nvPr>
        </p:nvSpPr>
        <p:spPr>
          <a:xfrm>
            <a:off x="304800" y="1143000"/>
            <a:ext cx="8534400" cy="4038600"/>
          </a:xfrm>
        </p:spPr>
        <p:txBody>
          <a:bodyPr/>
          <a:lstStyle/>
          <a:p>
            <a:pPr eaLnBrk="1" hangingPunct="1">
              <a:lnSpc>
                <a:spcPct val="135000"/>
              </a:lnSpc>
              <a:spcBef>
                <a:spcPct val="0"/>
              </a:spcBef>
              <a:buClrTx/>
              <a:buSzTx/>
              <a:buFontTx/>
              <a:buNone/>
              <a:defRPr/>
            </a:pPr>
            <a:r>
              <a:rPr lang="en-US" sz="4800" dirty="0" smtClean="0">
                <a:ea typeface="Geneva" pitchFamily="1" charset="-128"/>
              </a:rPr>
              <a:t>“He </a:t>
            </a:r>
            <a:r>
              <a:rPr lang="en-US" sz="4800" b="1" i="1" dirty="0" smtClean="0">
                <a:solidFill>
                  <a:schemeClr val="tx2">
                    <a:lumMod val="50000"/>
                  </a:schemeClr>
                </a:solidFill>
                <a:effectLst>
                  <a:outerShdw blurRad="38100" dist="38100" dir="2700000" algn="tl">
                    <a:srgbClr val="000000">
                      <a:alpha val="43137"/>
                    </a:srgbClr>
                  </a:outerShdw>
                </a:effectLst>
                <a:ea typeface="Geneva" pitchFamily="1" charset="-128"/>
              </a:rPr>
              <a:t>never</a:t>
            </a:r>
            <a:r>
              <a:rPr lang="en-US" sz="4800" dirty="0" smtClean="0">
                <a:effectLst>
                  <a:outerShdw blurRad="38100" dist="38100" dir="2700000" algn="tl">
                    <a:srgbClr val="000000">
                      <a:alpha val="43137"/>
                    </a:srgbClr>
                  </a:outerShdw>
                </a:effectLst>
                <a:ea typeface="Geneva" pitchFamily="1" charset="-128"/>
              </a:rPr>
              <a:t> </a:t>
            </a:r>
            <a:r>
              <a:rPr lang="en-US" sz="4800" dirty="0" smtClean="0">
                <a:ea typeface="Geneva" pitchFamily="1" charset="-128"/>
              </a:rPr>
              <a:t>speaks to her.”</a:t>
            </a:r>
          </a:p>
          <a:p>
            <a:pPr lvl="2" eaLnBrk="1" hangingPunct="1">
              <a:lnSpc>
                <a:spcPct val="135000"/>
              </a:lnSpc>
              <a:spcBef>
                <a:spcPct val="0"/>
              </a:spcBef>
              <a:buClrTx/>
              <a:buSzTx/>
              <a:buFontTx/>
              <a:buNone/>
              <a:defRPr/>
            </a:pPr>
            <a:endParaRPr lang="en-US" sz="4300" dirty="0" smtClean="0">
              <a:ea typeface="Geneva" pitchFamily="1" charset="-128"/>
            </a:endParaRPr>
          </a:p>
          <a:p>
            <a:pPr lvl="2" eaLnBrk="1" hangingPunct="1">
              <a:lnSpc>
                <a:spcPct val="135000"/>
              </a:lnSpc>
              <a:spcBef>
                <a:spcPct val="0"/>
              </a:spcBef>
              <a:buClrTx/>
              <a:buSzTx/>
              <a:buFontTx/>
              <a:buNone/>
              <a:defRPr/>
            </a:pPr>
            <a:r>
              <a:rPr lang="en-US" sz="4300" dirty="0" smtClean="0">
                <a:ea typeface="Geneva" pitchFamily="1" charset="-128"/>
              </a:rPr>
              <a:t>Never?  That is a very long time.</a:t>
            </a:r>
          </a:p>
          <a:p>
            <a:pPr lvl="2" eaLnBrk="1" hangingPunct="1">
              <a:lnSpc>
                <a:spcPct val="135000"/>
              </a:lnSpc>
              <a:spcBef>
                <a:spcPct val="0"/>
              </a:spcBef>
              <a:buClrTx/>
              <a:buSzTx/>
              <a:buFontTx/>
              <a:buNone/>
              <a:defRPr/>
            </a:pPr>
            <a:r>
              <a:rPr lang="en-US" sz="4300" dirty="0" smtClean="0">
                <a:ea typeface="Geneva" pitchFamily="1" charset="-128"/>
              </a:rPr>
              <a:t>Hyperbole means to exaggerate.</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7042"/>
                                        </p:tgtEl>
                                        <p:attrNameLst>
                                          <p:attrName>style.visibility</p:attrName>
                                        </p:attrNameLst>
                                      </p:cBhvr>
                                      <p:to>
                                        <p:strVal val="visible"/>
                                      </p:to>
                                    </p:set>
                                    <p:anim calcmode="lin" valueType="num">
                                      <p:cBhvr additive="base">
                                        <p:cTn id="7" dur="500" fill="hold"/>
                                        <p:tgtEl>
                                          <p:spTgt spid="87042"/>
                                        </p:tgtEl>
                                        <p:attrNameLst>
                                          <p:attrName>ppt_x</p:attrName>
                                        </p:attrNameLst>
                                      </p:cBhvr>
                                      <p:tavLst>
                                        <p:tav tm="0">
                                          <p:val>
                                            <p:strVal val="0-#ppt_w/2"/>
                                          </p:val>
                                        </p:tav>
                                        <p:tav tm="100000">
                                          <p:val>
                                            <p:strVal val="#ppt_x"/>
                                          </p:val>
                                        </p:tav>
                                      </p:tavLst>
                                    </p:anim>
                                    <p:anim calcmode="lin" valueType="num">
                                      <p:cBhvr additive="base">
                                        <p:cTn id="8" dur="500" fill="hold"/>
                                        <p:tgtEl>
                                          <p:spTgt spid="8704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87043">
                                            <p:txEl>
                                              <p:pRg st="0" end="0"/>
                                            </p:txEl>
                                          </p:spTgt>
                                        </p:tgtEl>
                                        <p:attrNameLst>
                                          <p:attrName>style.visibility</p:attrName>
                                        </p:attrNameLst>
                                      </p:cBhvr>
                                      <p:to>
                                        <p:strVal val="visible"/>
                                      </p:to>
                                    </p:set>
                                    <p:anim calcmode="lin" valueType="num">
                                      <p:cBhvr additive="base">
                                        <p:cTn id="13" dur="75" fill="hold"/>
                                        <p:tgtEl>
                                          <p:spTgt spid="87043">
                                            <p:txEl>
                                              <p:pRg st="0" end="0"/>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87043">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iterate type="lt">
                                    <p:tmPct val="100000"/>
                                  </p:iterate>
                                  <p:childTnLst>
                                    <p:set>
                                      <p:cBhvr>
                                        <p:cTn id="16" dur="1" fill="hold">
                                          <p:stCondLst>
                                            <p:cond delay="0"/>
                                          </p:stCondLst>
                                        </p:cTn>
                                        <p:tgtEl>
                                          <p:spTgt spid="87043">
                                            <p:txEl>
                                              <p:pRg st="2" end="2"/>
                                            </p:txEl>
                                          </p:spTgt>
                                        </p:tgtEl>
                                        <p:attrNameLst>
                                          <p:attrName>style.visibility</p:attrName>
                                        </p:attrNameLst>
                                      </p:cBhvr>
                                      <p:to>
                                        <p:strVal val="visible"/>
                                      </p:to>
                                    </p:set>
                                    <p:anim calcmode="lin" valueType="num">
                                      <p:cBhvr additive="base">
                                        <p:cTn id="17" dur="75" fill="hold"/>
                                        <p:tgtEl>
                                          <p:spTgt spid="87043">
                                            <p:txEl>
                                              <p:pRg st="2" end="2"/>
                                            </p:txEl>
                                          </p:spTgt>
                                        </p:tgtEl>
                                        <p:attrNameLst>
                                          <p:attrName>ppt_x</p:attrName>
                                        </p:attrNameLst>
                                      </p:cBhvr>
                                      <p:tavLst>
                                        <p:tav tm="0">
                                          <p:val>
                                            <p:strVal val="1+#ppt_w/2"/>
                                          </p:val>
                                        </p:tav>
                                        <p:tav tm="100000">
                                          <p:val>
                                            <p:strVal val="#ppt_x"/>
                                          </p:val>
                                        </p:tav>
                                      </p:tavLst>
                                    </p:anim>
                                    <p:anim calcmode="lin" valueType="num">
                                      <p:cBhvr additive="base">
                                        <p:cTn id="18" dur="75" fill="hold"/>
                                        <p:tgtEl>
                                          <p:spTgt spid="87043">
                                            <p:txEl>
                                              <p:pRg st="2" end="2"/>
                                            </p:txEl>
                                          </p:spTgt>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iterate type="lt">
                                    <p:tmPct val="100000"/>
                                  </p:iterate>
                                  <p:childTnLst>
                                    <p:set>
                                      <p:cBhvr>
                                        <p:cTn id="20" dur="1" fill="hold">
                                          <p:stCondLst>
                                            <p:cond delay="0"/>
                                          </p:stCondLst>
                                        </p:cTn>
                                        <p:tgtEl>
                                          <p:spTgt spid="87043">
                                            <p:txEl>
                                              <p:pRg st="3" end="3"/>
                                            </p:txEl>
                                          </p:spTgt>
                                        </p:tgtEl>
                                        <p:attrNameLst>
                                          <p:attrName>style.visibility</p:attrName>
                                        </p:attrNameLst>
                                      </p:cBhvr>
                                      <p:to>
                                        <p:strVal val="visible"/>
                                      </p:to>
                                    </p:set>
                                    <p:anim calcmode="lin" valueType="num">
                                      <p:cBhvr additive="base">
                                        <p:cTn id="21" dur="75" fill="hold"/>
                                        <p:tgtEl>
                                          <p:spTgt spid="87043">
                                            <p:txEl>
                                              <p:pRg st="3" end="3"/>
                                            </p:txEl>
                                          </p:spTgt>
                                        </p:tgtEl>
                                        <p:attrNameLst>
                                          <p:attrName>ppt_x</p:attrName>
                                        </p:attrNameLst>
                                      </p:cBhvr>
                                      <p:tavLst>
                                        <p:tav tm="0">
                                          <p:val>
                                            <p:strVal val="1+#ppt_w/2"/>
                                          </p:val>
                                        </p:tav>
                                        <p:tav tm="100000">
                                          <p:val>
                                            <p:strVal val="#ppt_x"/>
                                          </p:val>
                                        </p:tav>
                                      </p:tavLst>
                                    </p:anim>
                                    <p:anim calcmode="lin" valueType="num">
                                      <p:cBhvr additive="base">
                                        <p:cTn id="22" dur="75" fill="hold"/>
                                        <p:tgtEl>
                                          <p:spTgt spid="87043">
                                            <p:txEl>
                                              <p:pRg st="3" end="3"/>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autoUpdateAnimBg="0"/>
    </p:bldLst>
  </p:timing>
</p:sld>
</file>

<file path=ppt/slides/slide5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676400" y="0"/>
            <a:ext cx="6096000" cy="1143000"/>
          </a:xfrm>
        </p:spPr>
        <p:txBody>
          <a:bodyPr/>
          <a:lstStyle/>
          <a:p>
            <a:pPr eaLnBrk="1" hangingPunct="1">
              <a:defRPr/>
            </a:pPr>
            <a:r>
              <a:rPr sz="5400" b="1" i="1" u="sng" smtClean="0">
                <a:solidFill>
                  <a:schemeClr val="tx1"/>
                </a:solidFill>
                <a:latin typeface="Times New Roman" pitchFamily="18" charset="0"/>
              </a:rPr>
              <a:t>Hyperbole</a:t>
            </a:r>
          </a:p>
        </p:txBody>
      </p:sp>
      <p:sp>
        <p:nvSpPr>
          <p:cNvPr id="88067" name="Rectangle 3"/>
          <p:cNvSpPr>
            <a:spLocks noGrp="1" noChangeArrowheads="1"/>
          </p:cNvSpPr>
          <p:nvPr>
            <p:ph type="body" idx="1"/>
          </p:nvPr>
        </p:nvSpPr>
        <p:spPr>
          <a:xfrm>
            <a:off x="304800" y="1981200"/>
            <a:ext cx="8915400" cy="4419600"/>
          </a:xfrm>
        </p:spPr>
        <p:txBody>
          <a:bodyPr/>
          <a:lstStyle/>
          <a:p>
            <a:pPr eaLnBrk="1" hangingPunct="1">
              <a:lnSpc>
                <a:spcPct val="135000"/>
              </a:lnSpc>
              <a:spcBef>
                <a:spcPct val="0"/>
              </a:spcBef>
              <a:buClrTx/>
              <a:buSzTx/>
              <a:buFontTx/>
              <a:buChar char="•"/>
              <a:defRPr/>
            </a:pPr>
            <a:r>
              <a:rPr lang="en-US" sz="4800" dirty="0" smtClean="0">
                <a:ea typeface="Geneva" pitchFamily="1" charset="-128"/>
              </a:rPr>
              <a:t>We have a </a:t>
            </a:r>
            <a:r>
              <a:rPr lang="en-US" sz="4800" b="1" i="1" u="sng" dirty="0" smtClean="0">
                <a:solidFill>
                  <a:schemeClr val="folHlink"/>
                </a:solidFill>
                <a:effectLst>
                  <a:outerShdw blurRad="38100" dist="38100" dir="2700000" algn="tl">
                    <a:srgbClr val="000000">
                      <a:alpha val="43137"/>
                    </a:srgbClr>
                  </a:outerShdw>
                </a:effectLst>
                <a:ea typeface="Geneva" pitchFamily="1" charset="-128"/>
              </a:rPr>
              <a:t>ton</a:t>
            </a:r>
            <a:r>
              <a:rPr lang="en-US" sz="4800" dirty="0" smtClean="0">
                <a:effectLst>
                  <a:outerShdw blurRad="38100" dist="38100" dir="2700000" algn="tl">
                    <a:srgbClr val="000000">
                      <a:alpha val="43137"/>
                    </a:srgbClr>
                  </a:outerShdw>
                </a:effectLst>
                <a:ea typeface="Geneva" pitchFamily="1" charset="-128"/>
              </a:rPr>
              <a:t> </a:t>
            </a:r>
            <a:r>
              <a:rPr lang="en-US" sz="4800" dirty="0" smtClean="0">
                <a:ea typeface="Geneva" pitchFamily="1" charset="-128"/>
              </a:rPr>
              <a:t>of work.</a:t>
            </a:r>
          </a:p>
          <a:p>
            <a:pPr eaLnBrk="1" hangingPunct="1">
              <a:lnSpc>
                <a:spcPct val="135000"/>
              </a:lnSpc>
              <a:spcBef>
                <a:spcPct val="0"/>
              </a:spcBef>
              <a:buClrTx/>
              <a:buSzTx/>
              <a:buFontTx/>
              <a:buNone/>
              <a:defRPr/>
            </a:pPr>
            <a:endParaRPr lang="en-US" sz="4800" dirty="0" smtClean="0">
              <a:ea typeface="Geneva" pitchFamily="1" charset="-128"/>
            </a:endParaRPr>
          </a:p>
          <a:p>
            <a:pPr lvl="2" eaLnBrk="1" hangingPunct="1">
              <a:lnSpc>
                <a:spcPct val="135000"/>
              </a:lnSpc>
              <a:spcBef>
                <a:spcPct val="0"/>
              </a:spcBef>
              <a:buClrTx/>
              <a:buSzTx/>
              <a:buFontTx/>
              <a:buNone/>
              <a:defRPr/>
            </a:pPr>
            <a:r>
              <a:rPr lang="en-US" sz="4300" dirty="0" smtClean="0">
                <a:ea typeface="Geneva" pitchFamily="1" charset="-128"/>
              </a:rPr>
              <a:t>	A </a:t>
            </a:r>
            <a:r>
              <a:rPr lang="en-US" sz="4300" i="1" u="sng" dirty="0" smtClean="0">
                <a:ea typeface="Geneva" pitchFamily="1" charset="-128"/>
              </a:rPr>
              <a:t>ton</a:t>
            </a:r>
            <a:r>
              <a:rPr lang="en-US" sz="4300" dirty="0" smtClean="0">
                <a:ea typeface="Geneva" pitchFamily="1" charset="-128"/>
              </a:rPr>
              <a:t> is a lot of work.  A ton is also a thousand pounds.</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8066"/>
                                        </p:tgtEl>
                                        <p:attrNameLst>
                                          <p:attrName>style.visibility</p:attrName>
                                        </p:attrNameLst>
                                      </p:cBhvr>
                                      <p:to>
                                        <p:strVal val="visible"/>
                                      </p:to>
                                    </p:set>
                                    <p:anim calcmode="lin" valueType="num">
                                      <p:cBhvr additive="base">
                                        <p:cTn id="7" dur="500" fill="hold"/>
                                        <p:tgtEl>
                                          <p:spTgt spid="88066"/>
                                        </p:tgtEl>
                                        <p:attrNameLst>
                                          <p:attrName>ppt_x</p:attrName>
                                        </p:attrNameLst>
                                      </p:cBhvr>
                                      <p:tavLst>
                                        <p:tav tm="0">
                                          <p:val>
                                            <p:strVal val="0-#ppt_w/2"/>
                                          </p:val>
                                        </p:tav>
                                        <p:tav tm="100000">
                                          <p:val>
                                            <p:strVal val="#ppt_x"/>
                                          </p:val>
                                        </p:tav>
                                      </p:tavLst>
                                    </p:anim>
                                    <p:anim calcmode="lin" valueType="num">
                                      <p:cBhvr additive="base">
                                        <p:cTn id="8" dur="500" fill="hold"/>
                                        <p:tgtEl>
                                          <p:spTgt spid="8806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wd">
                                    <p:tmPct val="100000"/>
                                  </p:iterate>
                                  <p:childTnLst>
                                    <p:set>
                                      <p:cBhvr>
                                        <p:cTn id="12" dur="1" fill="hold">
                                          <p:stCondLst>
                                            <p:cond delay="0"/>
                                          </p:stCondLst>
                                        </p:cTn>
                                        <p:tgtEl>
                                          <p:spTgt spid="88067">
                                            <p:txEl>
                                              <p:pRg st="0" end="0"/>
                                            </p:txEl>
                                          </p:spTgt>
                                        </p:tgtEl>
                                        <p:attrNameLst>
                                          <p:attrName>style.visibility</p:attrName>
                                        </p:attrNameLst>
                                      </p:cBhvr>
                                      <p:to>
                                        <p:strVal val="visible"/>
                                      </p:to>
                                    </p:set>
                                    <p:anim calcmode="lin" valueType="num">
                                      <p:cBhvr additive="base">
                                        <p:cTn id="13" dur="300" fill="hold"/>
                                        <p:tgtEl>
                                          <p:spTgt spid="88067">
                                            <p:txEl>
                                              <p:pRg st="0" end="0"/>
                                            </p:txEl>
                                          </p:spTgt>
                                        </p:tgtEl>
                                        <p:attrNameLst>
                                          <p:attrName>ppt_x</p:attrName>
                                        </p:attrNameLst>
                                      </p:cBhvr>
                                      <p:tavLst>
                                        <p:tav tm="0">
                                          <p:val>
                                            <p:strVal val="1+#ppt_w/2"/>
                                          </p:val>
                                        </p:tav>
                                        <p:tav tm="100000">
                                          <p:val>
                                            <p:strVal val="#ppt_x"/>
                                          </p:val>
                                        </p:tav>
                                      </p:tavLst>
                                    </p:anim>
                                    <p:anim calcmode="lin" valueType="num">
                                      <p:cBhvr additive="base">
                                        <p:cTn id="14" dur="300" fill="hold"/>
                                        <p:tgtEl>
                                          <p:spTgt spid="88067">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iterate type="wd">
                                    <p:tmPct val="100000"/>
                                  </p:iterate>
                                  <p:childTnLst>
                                    <p:set>
                                      <p:cBhvr>
                                        <p:cTn id="16" dur="1" fill="hold">
                                          <p:stCondLst>
                                            <p:cond delay="0"/>
                                          </p:stCondLst>
                                        </p:cTn>
                                        <p:tgtEl>
                                          <p:spTgt spid="88067">
                                            <p:txEl>
                                              <p:pRg st="2" end="2"/>
                                            </p:txEl>
                                          </p:spTgt>
                                        </p:tgtEl>
                                        <p:attrNameLst>
                                          <p:attrName>style.visibility</p:attrName>
                                        </p:attrNameLst>
                                      </p:cBhvr>
                                      <p:to>
                                        <p:strVal val="visible"/>
                                      </p:to>
                                    </p:set>
                                    <p:anim calcmode="lin" valueType="num">
                                      <p:cBhvr additive="base">
                                        <p:cTn id="17" dur="300" fill="hold"/>
                                        <p:tgtEl>
                                          <p:spTgt spid="88067">
                                            <p:txEl>
                                              <p:pRg st="2" end="2"/>
                                            </p:txEl>
                                          </p:spTgt>
                                        </p:tgtEl>
                                        <p:attrNameLst>
                                          <p:attrName>ppt_x</p:attrName>
                                        </p:attrNameLst>
                                      </p:cBhvr>
                                      <p:tavLst>
                                        <p:tav tm="0">
                                          <p:val>
                                            <p:strVal val="1+#ppt_w/2"/>
                                          </p:val>
                                        </p:tav>
                                        <p:tav tm="100000">
                                          <p:val>
                                            <p:strVal val="#ppt_x"/>
                                          </p:val>
                                        </p:tav>
                                      </p:tavLst>
                                    </p:anim>
                                    <p:anim calcmode="lin" valueType="num">
                                      <p:cBhvr additive="base">
                                        <p:cTn id="18" dur="300" fill="hold"/>
                                        <p:tgtEl>
                                          <p:spTgt spid="88067">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67" grpId="0" build="p" autoUpdateAnimBg="0"/>
    </p:bldLst>
  </p:timing>
</p:sld>
</file>

<file path=ppt/slides/slide5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371600" y="0"/>
            <a:ext cx="6096000" cy="1143000"/>
          </a:xfrm>
        </p:spPr>
        <p:txBody>
          <a:bodyPr/>
          <a:lstStyle/>
          <a:p>
            <a:pPr eaLnBrk="1" hangingPunct="1">
              <a:defRPr/>
            </a:pPr>
            <a:r>
              <a:rPr sz="5400" b="1" i="1" u="sng" smtClean="0">
                <a:solidFill>
                  <a:schemeClr val="tx1"/>
                </a:solidFill>
                <a:latin typeface="Times New Roman" pitchFamily="18" charset="0"/>
              </a:rPr>
              <a:t>Hyperbole</a:t>
            </a:r>
          </a:p>
        </p:txBody>
      </p:sp>
      <p:sp>
        <p:nvSpPr>
          <p:cNvPr id="89091" name="Rectangle 3"/>
          <p:cNvSpPr>
            <a:spLocks noGrp="1" noChangeArrowheads="1"/>
          </p:cNvSpPr>
          <p:nvPr>
            <p:ph type="body" idx="1"/>
          </p:nvPr>
        </p:nvSpPr>
        <p:spPr>
          <a:xfrm>
            <a:off x="304800" y="1066800"/>
            <a:ext cx="8839200" cy="4419600"/>
          </a:xfrm>
        </p:spPr>
        <p:txBody>
          <a:bodyPr/>
          <a:lstStyle/>
          <a:p>
            <a:pPr eaLnBrk="1" hangingPunct="1">
              <a:lnSpc>
                <a:spcPct val="135000"/>
              </a:lnSpc>
              <a:spcBef>
                <a:spcPct val="0"/>
              </a:spcBef>
              <a:buClrTx/>
              <a:buSzTx/>
              <a:buFontTx/>
              <a:buChar char="•"/>
              <a:defRPr/>
            </a:pPr>
            <a:r>
              <a:rPr lang="en-US" sz="4800" dirty="0" smtClean="0">
                <a:solidFill>
                  <a:schemeClr val="bg1">
                    <a:lumMod val="85000"/>
                    <a:lumOff val="15000"/>
                  </a:schemeClr>
                </a:solidFill>
                <a:ea typeface="Geneva" pitchFamily="1" charset="-128"/>
              </a:rPr>
              <a:t>“I ate a </a:t>
            </a:r>
            <a:r>
              <a:rPr lang="en-US" sz="4800" b="1" i="1" u="sng" dirty="0" smtClean="0">
                <a:solidFill>
                  <a:schemeClr val="bg1">
                    <a:lumMod val="85000"/>
                    <a:lumOff val="15000"/>
                  </a:schemeClr>
                </a:solidFill>
                <a:effectLst>
                  <a:outerShdw blurRad="38100" dist="38100" dir="2700000" algn="tl">
                    <a:srgbClr val="000000">
                      <a:alpha val="43137"/>
                    </a:srgbClr>
                  </a:outerShdw>
                </a:effectLst>
                <a:ea typeface="Geneva" pitchFamily="1" charset="-128"/>
              </a:rPr>
              <a:t>ton</a:t>
            </a:r>
            <a:r>
              <a:rPr lang="en-US" sz="4800" dirty="0" smtClean="0">
                <a:solidFill>
                  <a:schemeClr val="bg1">
                    <a:lumMod val="85000"/>
                    <a:lumOff val="15000"/>
                  </a:schemeClr>
                </a:solidFill>
                <a:ea typeface="Geneva" pitchFamily="1" charset="-128"/>
              </a:rPr>
              <a:t> of pasta.”</a:t>
            </a:r>
          </a:p>
          <a:p>
            <a:pPr lvl="3" eaLnBrk="1" hangingPunct="1">
              <a:lnSpc>
                <a:spcPct val="135000"/>
              </a:lnSpc>
              <a:spcBef>
                <a:spcPct val="0"/>
              </a:spcBef>
              <a:buClrTx/>
              <a:buSzTx/>
              <a:buFontTx/>
              <a:buNone/>
              <a:defRPr/>
            </a:pPr>
            <a:r>
              <a:rPr lang="en-US" sz="4100" dirty="0" smtClean="0">
                <a:ea typeface="Geneva" pitchFamily="1" charset="-128"/>
              </a:rPr>
              <a:t>Ton	= 907.185 kg</a:t>
            </a:r>
          </a:p>
          <a:p>
            <a:pPr lvl="3" eaLnBrk="1" hangingPunct="1">
              <a:lnSpc>
                <a:spcPct val="135000"/>
              </a:lnSpc>
              <a:spcBef>
                <a:spcPct val="0"/>
              </a:spcBef>
              <a:buClrTx/>
              <a:buSzTx/>
              <a:buFontTx/>
              <a:buNone/>
              <a:defRPr/>
            </a:pPr>
            <a:r>
              <a:rPr lang="en-US" sz="4100" dirty="0" smtClean="0">
                <a:ea typeface="Geneva" pitchFamily="1" charset="-128"/>
              </a:rPr>
              <a:t>			= 2000 pounds (US)</a:t>
            </a:r>
          </a:p>
          <a:p>
            <a:pPr lvl="3" eaLnBrk="1" hangingPunct="1">
              <a:lnSpc>
                <a:spcPct val="135000"/>
              </a:lnSpc>
              <a:spcBef>
                <a:spcPct val="0"/>
              </a:spcBef>
              <a:buClrTx/>
              <a:buSzTx/>
              <a:buFontTx/>
              <a:buNone/>
              <a:defRPr/>
            </a:pPr>
            <a:r>
              <a:rPr lang="en-US" sz="4100" dirty="0" smtClean="0">
                <a:ea typeface="Geneva" pitchFamily="1" charset="-128"/>
              </a:rPr>
              <a:t>			= 2240 lbs. (UK)</a:t>
            </a:r>
          </a:p>
          <a:p>
            <a:pPr eaLnBrk="1" hangingPunct="1">
              <a:lnSpc>
                <a:spcPct val="135000"/>
              </a:lnSpc>
              <a:spcBef>
                <a:spcPct val="0"/>
              </a:spcBef>
              <a:buClrTx/>
              <a:buSzTx/>
              <a:buFontTx/>
              <a:buNone/>
              <a:defRPr/>
            </a:pPr>
            <a:r>
              <a:rPr lang="en-US" sz="3600" dirty="0" smtClean="0">
                <a:ea typeface="Geneva" pitchFamily="1" charset="-128"/>
              </a:rPr>
              <a:t>This person must be trying to tell us that s/he ate a lot. What an appetite.</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9090"/>
                                        </p:tgtEl>
                                        <p:attrNameLst>
                                          <p:attrName>style.visibility</p:attrName>
                                        </p:attrNameLst>
                                      </p:cBhvr>
                                      <p:to>
                                        <p:strVal val="visible"/>
                                      </p:to>
                                    </p:set>
                                    <p:anim calcmode="lin" valueType="num">
                                      <p:cBhvr additive="base">
                                        <p:cTn id="7" dur="500" fill="hold"/>
                                        <p:tgtEl>
                                          <p:spTgt spid="89090"/>
                                        </p:tgtEl>
                                        <p:attrNameLst>
                                          <p:attrName>ppt_x</p:attrName>
                                        </p:attrNameLst>
                                      </p:cBhvr>
                                      <p:tavLst>
                                        <p:tav tm="0">
                                          <p:val>
                                            <p:strVal val="0-#ppt_w/2"/>
                                          </p:val>
                                        </p:tav>
                                        <p:tav tm="100000">
                                          <p:val>
                                            <p:strVal val="#ppt_x"/>
                                          </p:val>
                                        </p:tav>
                                      </p:tavLst>
                                    </p:anim>
                                    <p:anim calcmode="lin" valueType="num">
                                      <p:cBhvr additive="base">
                                        <p:cTn id="8" dur="500" fill="hold"/>
                                        <p:tgtEl>
                                          <p:spTgt spid="8909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wd">
                                    <p:tmPct val="100000"/>
                                  </p:iterate>
                                  <p:childTnLst>
                                    <p:set>
                                      <p:cBhvr>
                                        <p:cTn id="12" dur="1" fill="hold">
                                          <p:stCondLst>
                                            <p:cond delay="0"/>
                                          </p:stCondLst>
                                        </p:cTn>
                                        <p:tgtEl>
                                          <p:spTgt spid="89091">
                                            <p:txEl>
                                              <p:pRg st="0" end="0"/>
                                            </p:txEl>
                                          </p:spTgt>
                                        </p:tgtEl>
                                        <p:attrNameLst>
                                          <p:attrName>style.visibility</p:attrName>
                                        </p:attrNameLst>
                                      </p:cBhvr>
                                      <p:to>
                                        <p:strVal val="visible"/>
                                      </p:to>
                                    </p:set>
                                    <p:anim calcmode="lin" valueType="num">
                                      <p:cBhvr additive="base">
                                        <p:cTn id="13" dur="300" fill="hold"/>
                                        <p:tgtEl>
                                          <p:spTgt spid="89091">
                                            <p:txEl>
                                              <p:pRg st="0" end="0"/>
                                            </p:txEl>
                                          </p:spTgt>
                                        </p:tgtEl>
                                        <p:attrNameLst>
                                          <p:attrName>ppt_x</p:attrName>
                                        </p:attrNameLst>
                                      </p:cBhvr>
                                      <p:tavLst>
                                        <p:tav tm="0">
                                          <p:val>
                                            <p:strVal val="1+#ppt_w/2"/>
                                          </p:val>
                                        </p:tav>
                                        <p:tav tm="100000">
                                          <p:val>
                                            <p:strVal val="#ppt_x"/>
                                          </p:val>
                                        </p:tav>
                                      </p:tavLst>
                                    </p:anim>
                                    <p:anim calcmode="lin" valueType="num">
                                      <p:cBhvr additive="base">
                                        <p:cTn id="14" dur="300" fill="hold"/>
                                        <p:tgtEl>
                                          <p:spTgt spid="89091">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iterate type="wd">
                                    <p:tmPct val="100000"/>
                                  </p:iterate>
                                  <p:childTnLst>
                                    <p:set>
                                      <p:cBhvr>
                                        <p:cTn id="16" dur="1" fill="hold">
                                          <p:stCondLst>
                                            <p:cond delay="0"/>
                                          </p:stCondLst>
                                        </p:cTn>
                                        <p:tgtEl>
                                          <p:spTgt spid="89091">
                                            <p:txEl>
                                              <p:pRg st="1" end="1"/>
                                            </p:txEl>
                                          </p:spTgt>
                                        </p:tgtEl>
                                        <p:attrNameLst>
                                          <p:attrName>style.visibility</p:attrName>
                                        </p:attrNameLst>
                                      </p:cBhvr>
                                      <p:to>
                                        <p:strVal val="visible"/>
                                      </p:to>
                                    </p:set>
                                    <p:anim calcmode="lin" valueType="num">
                                      <p:cBhvr additive="base">
                                        <p:cTn id="17" dur="300" fill="hold"/>
                                        <p:tgtEl>
                                          <p:spTgt spid="89091">
                                            <p:txEl>
                                              <p:pRg st="1" end="1"/>
                                            </p:txEl>
                                          </p:spTgt>
                                        </p:tgtEl>
                                        <p:attrNameLst>
                                          <p:attrName>ppt_x</p:attrName>
                                        </p:attrNameLst>
                                      </p:cBhvr>
                                      <p:tavLst>
                                        <p:tav tm="0">
                                          <p:val>
                                            <p:strVal val="1+#ppt_w/2"/>
                                          </p:val>
                                        </p:tav>
                                        <p:tav tm="100000">
                                          <p:val>
                                            <p:strVal val="#ppt_x"/>
                                          </p:val>
                                        </p:tav>
                                      </p:tavLst>
                                    </p:anim>
                                    <p:anim calcmode="lin" valueType="num">
                                      <p:cBhvr additive="base">
                                        <p:cTn id="18" dur="300" fill="hold"/>
                                        <p:tgtEl>
                                          <p:spTgt spid="89091">
                                            <p:txEl>
                                              <p:pRg st="1" end="1"/>
                                            </p:txEl>
                                          </p:spTgt>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iterate type="wd">
                                    <p:tmPct val="100000"/>
                                  </p:iterate>
                                  <p:childTnLst>
                                    <p:set>
                                      <p:cBhvr>
                                        <p:cTn id="20" dur="1" fill="hold">
                                          <p:stCondLst>
                                            <p:cond delay="0"/>
                                          </p:stCondLst>
                                        </p:cTn>
                                        <p:tgtEl>
                                          <p:spTgt spid="89091">
                                            <p:txEl>
                                              <p:pRg st="2" end="2"/>
                                            </p:txEl>
                                          </p:spTgt>
                                        </p:tgtEl>
                                        <p:attrNameLst>
                                          <p:attrName>style.visibility</p:attrName>
                                        </p:attrNameLst>
                                      </p:cBhvr>
                                      <p:to>
                                        <p:strVal val="visible"/>
                                      </p:to>
                                    </p:set>
                                    <p:anim calcmode="lin" valueType="num">
                                      <p:cBhvr additive="base">
                                        <p:cTn id="21" dur="300" fill="hold"/>
                                        <p:tgtEl>
                                          <p:spTgt spid="89091">
                                            <p:txEl>
                                              <p:pRg st="2" end="2"/>
                                            </p:txEl>
                                          </p:spTgt>
                                        </p:tgtEl>
                                        <p:attrNameLst>
                                          <p:attrName>ppt_x</p:attrName>
                                        </p:attrNameLst>
                                      </p:cBhvr>
                                      <p:tavLst>
                                        <p:tav tm="0">
                                          <p:val>
                                            <p:strVal val="1+#ppt_w/2"/>
                                          </p:val>
                                        </p:tav>
                                        <p:tav tm="100000">
                                          <p:val>
                                            <p:strVal val="#ppt_x"/>
                                          </p:val>
                                        </p:tav>
                                      </p:tavLst>
                                    </p:anim>
                                    <p:anim calcmode="lin" valueType="num">
                                      <p:cBhvr additive="base">
                                        <p:cTn id="22" dur="300" fill="hold"/>
                                        <p:tgtEl>
                                          <p:spTgt spid="89091">
                                            <p:txEl>
                                              <p:pRg st="2" end="2"/>
                                            </p:txEl>
                                          </p:spTgt>
                                        </p:tgtEl>
                                        <p:attrNameLst>
                                          <p:attrName>ppt_y</p:attrName>
                                        </p:attrNameLst>
                                      </p:cBhvr>
                                      <p:tavLst>
                                        <p:tav tm="0">
                                          <p:val>
                                            <p:strVal val="0-#ppt_h/2"/>
                                          </p:val>
                                        </p:tav>
                                        <p:tav tm="100000">
                                          <p:val>
                                            <p:strVal val="#ppt_y"/>
                                          </p:val>
                                        </p:tav>
                                      </p:tavLst>
                                    </p:anim>
                                  </p:childTnLst>
                                </p:cTn>
                              </p:par>
                              <p:par>
                                <p:cTn id="23" presetID="2" presetClass="entr" presetSubtype="3" fill="hold" grpId="0" nodeType="withEffect">
                                  <p:stCondLst>
                                    <p:cond delay="0"/>
                                  </p:stCondLst>
                                  <p:iterate type="wd">
                                    <p:tmPct val="100000"/>
                                  </p:iterate>
                                  <p:childTnLst>
                                    <p:set>
                                      <p:cBhvr>
                                        <p:cTn id="24" dur="1" fill="hold">
                                          <p:stCondLst>
                                            <p:cond delay="0"/>
                                          </p:stCondLst>
                                        </p:cTn>
                                        <p:tgtEl>
                                          <p:spTgt spid="89091">
                                            <p:txEl>
                                              <p:pRg st="3" end="3"/>
                                            </p:txEl>
                                          </p:spTgt>
                                        </p:tgtEl>
                                        <p:attrNameLst>
                                          <p:attrName>style.visibility</p:attrName>
                                        </p:attrNameLst>
                                      </p:cBhvr>
                                      <p:to>
                                        <p:strVal val="visible"/>
                                      </p:to>
                                    </p:set>
                                    <p:anim calcmode="lin" valueType="num">
                                      <p:cBhvr additive="base">
                                        <p:cTn id="25" dur="300" fill="hold"/>
                                        <p:tgtEl>
                                          <p:spTgt spid="89091">
                                            <p:txEl>
                                              <p:pRg st="3" end="3"/>
                                            </p:txEl>
                                          </p:spTgt>
                                        </p:tgtEl>
                                        <p:attrNameLst>
                                          <p:attrName>ppt_x</p:attrName>
                                        </p:attrNameLst>
                                      </p:cBhvr>
                                      <p:tavLst>
                                        <p:tav tm="0">
                                          <p:val>
                                            <p:strVal val="1+#ppt_w/2"/>
                                          </p:val>
                                        </p:tav>
                                        <p:tav tm="100000">
                                          <p:val>
                                            <p:strVal val="#ppt_x"/>
                                          </p:val>
                                        </p:tav>
                                      </p:tavLst>
                                    </p:anim>
                                    <p:anim calcmode="lin" valueType="num">
                                      <p:cBhvr additive="base">
                                        <p:cTn id="26" dur="300" fill="hold"/>
                                        <p:tgtEl>
                                          <p:spTgt spid="89091">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3" fill="hold" grpId="0" nodeType="clickEffect">
                                  <p:stCondLst>
                                    <p:cond delay="0"/>
                                  </p:stCondLst>
                                  <p:iterate type="wd">
                                    <p:tmPct val="100000"/>
                                  </p:iterate>
                                  <p:childTnLst>
                                    <p:set>
                                      <p:cBhvr>
                                        <p:cTn id="30" dur="1" fill="hold">
                                          <p:stCondLst>
                                            <p:cond delay="0"/>
                                          </p:stCondLst>
                                        </p:cTn>
                                        <p:tgtEl>
                                          <p:spTgt spid="89091">
                                            <p:txEl>
                                              <p:pRg st="4" end="4"/>
                                            </p:txEl>
                                          </p:spTgt>
                                        </p:tgtEl>
                                        <p:attrNameLst>
                                          <p:attrName>style.visibility</p:attrName>
                                        </p:attrNameLst>
                                      </p:cBhvr>
                                      <p:to>
                                        <p:strVal val="visible"/>
                                      </p:to>
                                    </p:set>
                                    <p:anim calcmode="lin" valueType="num">
                                      <p:cBhvr additive="base">
                                        <p:cTn id="31" dur="300" fill="hold"/>
                                        <p:tgtEl>
                                          <p:spTgt spid="89091">
                                            <p:txEl>
                                              <p:pRg st="4" end="4"/>
                                            </p:txEl>
                                          </p:spTgt>
                                        </p:tgtEl>
                                        <p:attrNameLst>
                                          <p:attrName>ppt_x</p:attrName>
                                        </p:attrNameLst>
                                      </p:cBhvr>
                                      <p:tavLst>
                                        <p:tav tm="0">
                                          <p:val>
                                            <p:strVal val="1+#ppt_w/2"/>
                                          </p:val>
                                        </p:tav>
                                        <p:tav tm="100000">
                                          <p:val>
                                            <p:strVal val="#ppt_x"/>
                                          </p:val>
                                        </p:tav>
                                      </p:tavLst>
                                    </p:anim>
                                    <p:anim calcmode="lin" valueType="num">
                                      <p:cBhvr additive="base">
                                        <p:cTn id="32" dur="300" fill="hold"/>
                                        <p:tgtEl>
                                          <p:spTgt spid="8909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091" grpId="0" build="p"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228600" y="228600"/>
            <a:ext cx="8686800" cy="1143000"/>
          </a:xfrm>
        </p:spPr>
        <p:txBody>
          <a:bodyPr/>
          <a:lstStyle/>
          <a:p>
            <a:pPr eaLnBrk="1" hangingPunct="1">
              <a:defRPr/>
            </a:pPr>
            <a:r>
              <a:rPr sz="5400" b="1" i="1" u="sng" smtClean="0">
                <a:solidFill>
                  <a:schemeClr val="tx1"/>
                </a:solidFill>
                <a:latin typeface="Times New Roman" pitchFamily="18" charset="0"/>
              </a:rPr>
              <a:t>Hyperbole Example</a:t>
            </a:r>
          </a:p>
        </p:txBody>
      </p:sp>
      <p:sp>
        <p:nvSpPr>
          <p:cNvPr id="90115" name="Rectangle 3"/>
          <p:cNvSpPr>
            <a:spLocks noGrp="1" noChangeArrowheads="1"/>
          </p:cNvSpPr>
          <p:nvPr>
            <p:ph type="body" idx="1"/>
          </p:nvPr>
        </p:nvSpPr>
        <p:spPr>
          <a:xfrm>
            <a:off x="304800" y="1600200"/>
            <a:ext cx="8458200" cy="4419600"/>
          </a:xfrm>
        </p:spPr>
        <p:txBody>
          <a:bodyPr/>
          <a:lstStyle/>
          <a:p>
            <a:pPr eaLnBrk="1" hangingPunct="1">
              <a:lnSpc>
                <a:spcPct val="135000"/>
              </a:lnSpc>
              <a:spcBef>
                <a:spcPct val="0"/>
              </a:spcBef>
              <a:buClrTx/>
              <a:buSzTx/>
              <a:buFontTx/>
              <a:buChar char="•"/>
              <a:defRPr/>
            </a:pPr>
            <a:r>
              <a:rPr lang="en-US" sz="4800" dirty="0" smtClean="0">
                <a:ea typeface="Geneva" pitchFamily="1" charset="-128"/>
              </a:rPr>
              <a:t>I told you a </a:t>
            </a:r>
            <a:r>
              <a:rPr lang="en-US" sz="4800" b="1" i="1" u="sng" dirty="0" smtClean="0">
                <a:solidFill>
                  <a:schemeClr val="accent4">
                    <a:lumMod val="75000"/>
                  </a:schemeClr>
                </a:solidFill>
                <a:effectLst>
                  <a:outerShdw blurRad="38100" dist="38100" dir="2700000" algn="tl">
                    <a:srgbClr val="000000">
                      <a:alpha val="43137"/>
                    </a:srgbClr>
                  </a:outerShdw>
                </a:effectLst>
                <a:ea typeface="Geneva" pitchFamily="1" charset="-128"/>
              </a:rPr>
              <a:t>million</a:t>
            </a:r>
            <a:r>
              <a:rPr lang="en-US" sz="4800" dirty="0" smtClean="0">
                <a:effectLst>
                  <a:outerShdw blurRad="38100" dist="38100" dir="2700000" algn="tl">
                    <a:srgbClr val="000000">
                      <a:alpha val="43137"/>
                    </a:srgbClr>
                  </a:outerShdw>
                </a:effectLst>
                <a:ea typeface="Geneva" pitchFamily="1" charset="-128"/>
              </a:rPr>
              <a:t> </a:t>
            </a:r>
            <a:r>
              <a:rPr lang="en-US" sz="4800" dirty="0" smtClean="0">
                <a:ea typeface="Geneva" pitchFamily="1" charset="-128"/>
              </a:rPr>
              <a:t>times.</a:t>
            </a:r>
          </a:p>
          <a:p>
            <a:pPr eaLnBrk="1" hangingPunct="1">
              <a:lnSpc>
                <a:spcPct val="135000"/>
              </a:lnSpc>
              <a:spcBef>
                <a:spcPct val="0"/>
              </a:spcBef>
              <a:buClrTx/>
              <a:buSzTx/>
              <a:buFontTx/>
              <a:buNone/>
              <a:defRPr/>
            </a:pPr>
            <a:endParaRPr lang="en-US" sz="4800" dirty="0" smtClean="0">
              <a:ea typeface="Geneva" pitchFamily="1" charset="-128"/>
            </a:endParaRPr>
          </a:p>
          <a:p>
            <a:pPr lvl="3" eaLnBrk="1" hangingPunct="1">
              <a:lnSpc>
                <a:spcPct val="135000"/>
              </a:lnSpc>
              <a:spcBef>
                <a:spcPct val="0"/>
              </a:spcBef>
              <a:buClrTx/>
              <a:buSzTx/>
              <a:buFontTx/>
              <a:buNone/>
              <a:defRPr/>
            </a:pPr>
            <a:r>
              <a:rPr lang="en-US" sz="4100" dirty="0" smtClean="0">
                <a:ea typeface="Geneva" pitchFamily="1" charset="-128"/>
              </a:rPr>
              <a:t>	I don’t mind repeating myself, but a million times?  That’s a lot.</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90114"/>
                                        </p:tgtEl>
                                        <p:attrNameLst>
                                          <p:attrName>style.visibility</p:attrName>
                                        </p:attrNameLst>
                                      </p:cBhvr>
                                      <p:to>
                                        <p:strVal val="visible"/>
                                      </p:to>
                                    </p:set>
                                    <p:anim calcmode="lin" valueType="num">
                                      <p:cBhvr additive="base">
                                        <p:cTn id="7" dur="500" fill="hold"/>
                                        <p:tgtEl>
                                          <p:spTgt spid="90114"/>
                                        </p:tgtEl>
                                        <p:attrNameLst>
                                          <p:attrName>ppt_x</p:attrName>
                                        </p:attrNameLst>
                                      </p:cBhvr>
                                      <p:tavLst>
                                        <p:tav tm="0">
                                          <p:val>
                                            <p:strVal val="0-#ppt_w/2"/>
                                          </p:val>
                                        </p:tav>
                                        <p:tav tm="100000">
                                          <p:val>
                                            <p:strVal val="#ppt_x"/>
                                          </p:val>
                                        </p:tav>
                                      </p:tavLst>
                                    </p:anim>
                                    <p:anim calcmode="lin" valueType="num">
                                      <p:cBhvr additive="base">
                                        <p:cTn id="8" dur="500" fill="hold"/>
                                        <p:tgtEl>
                                          <p:spTgt spid="9011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iterate type="lt">
                                    <p:tmPct val="100000"/>
                                  </p:iterate>
                                  <p:childTnLst>
                                    <p:set>
                                      <p:cBhvr>
                                        <p:cTn id="12" dur="1" fill="hold">
                                          <p:stCondLst>
                                            <p:cond delay="0"/>
                                          </p:stCondLst>
                                        </p:cTn>
                                        <p:tgtEl>
                                          <p:spTgt spid="90115">
                                            <p:txEl>
                                              <p:pRg st="0" end="0"/>
                                            </p:txEl>
                                          </p:spTgt>
                                        </p:tgtEl>
                                        <p:attrNameLst>
                                          <p:attrName>style.visibility</p:attrName>
                                        </p:attrNameLst>
                                      </p:cBhvr>
                                      <p:to>
                                        <p:strVal val="visible"/>
                                      </p:to>
                                    </p:set>
                                    <p:anim calcmode="lin" valueType="num">
                                      <p:cBhvr additive="base">
                                        <p:cTn id="13" dur="75" fill="hold"/>
                                        <p:tgtEl>
                                          <p:spTgt spid="90115">
                                            <p:txEl>
                                              <p:pRg st="0" end="0"/>
                                            </p:txEl>
                                          </p:spTgt>
                                        </p:tgtEl>
                                        <p:attrNameLst>
                                          <p:attrName>ppt_x</p:attrName>
                                        </p:attrNameLst>
                                      </p:cBhvr>
                                      <p:tavLst>
                                        <p:tav tm="0">
                                          <p:val>
                                            <p:strVal val="1+#ppt_w/2"/>
                                          </p:val>
                                        </p:tav>
                                        <p:tav tm="100000">
                                          <p:val>
                                            <p:strVal val="#ppt_x"/>
                                          </p:val>
                                        </p:tav>
                                      </p:tavLst>
                                    </p:anim>
                                    <p:anim calcmode="lin" valueType="num">
                                      <p:cBhvr additive="base">
                                        <p:cTn id="14" dur="75" fill="hold"/>
                                        <p:tgtEl>
                                          <p:spTgt spid="90115">
                                            <p:txEl>
                                              <p:pRg st="0" end="0"/>
                                            </p:txEl>
                                          </p:spTgt>
                                        </p:tgtEl>
                                        <p:attrNameLst>
                                          <p:attrName>ppt_y</p:attrName>
                                        </p:attrNameLst>
                                      </p:cBhvr>
                                      <p:tavLst>
                                        <p:tav tm="0">
                                          <p:val>
                                            <p:strVal val="0-#ppt_h/2"/>
                                          </p:val>
                                        </p:tav>
                                        <p:tav tm="100000">
                                          <p:val>
                                            <p:strVal val="#ppt_y"/>
                                          </p:val>
                                        </p:tav>
                                      </p:tavLst>
                                    </p:anim>
                                  </p:childTnLst>
                                </p:cTn>
                              </p:par>
                              <p:par>
                                <p:cTn id="15" presetID="2" presetClass="entr" presetSubtype="3" fill="hold" grpId="0" nodeType="withEffect">
                                  <p:stCondLst>
                                    <p:cond delay="0"/>
                                  </p:stCondLst>
                                  <p:iterate type="lt">
                                    <p:tmPct val="100000"/>
                                  </p:iterate>
                                  <p:childTnLst>
                                    <p:set>
                                      <p:cBhvr>
                                        <p:cTn id="16" dur="1" fill="hold">
                                          <p:stCondLst>
                                            <p:cond delay="0"/>
                                          </p:stCondLst>
                                        </p:cTn>
                                        <p:tgtEl>
                                          <p:spTgt spid="90115">
                                            <p:txEl>
                                              <p:pRg st="2" end="2"/>
                                            </p:txEl>
                                          </p:spTgt>
                                        </p:tgtEl>
                                        <p:attrNameLst>
                                          <p:attrName>style.visibility</p:attrName>
                                        </p:attrNameLst>
                                      </p:cBhvr>
                                      <p:to>
                                        <p:strVal val="visible"/>
                                      </p:to>
                                    </p:set>
                                    <p:anim calcmode="lin" valueType="num">
                                      <p:cBhvr additive="base">
                                        <p:cTn id="17" dur="75" fill="hold"/>
                                        <p:tgtEl>
                                          <p:spTgt spid="90115">
                                            <p:txEl>
                                              <p:pRg st="2" end="2"/>
                                            </p:txEl>
                                          </p:spTgt>
                                        </p:tgtEl>
                                        <p:attrNameLst>
                                          <p:attrName>ppt_x</p:attrName>
                                        </p:attrNameLst>
                                      </p:cBhvr>
                                      <p:tavLst>
                                        <p:tav tm="0">
                                          <p:val>
                                            <p:strVal val="1+#ppt_w/2"/>
                                          </p:val>
                                        </p:tav>
                                        <p:tav tm="100000">
                                          <p:val>
                                            <p:strVal val="#ppt_x"/>
                                          </p:val>
                                        </p:tav>
                                      </p:tavLst>
                                    </p:anim>
                                    <p:anim calcmode="lin" valueType="num">
                                      <p:cBhvr additive="base">
                                        <p:cTn id="18" dur="75" fill="hold"/>
                                        <p:tgtEl>
                                          <p:spTgt spid="90115">
                                            <p:txEl>
                                              <p:pRg st="2" end="2"/>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115" grpId="0" build="p" autoUpdateAnimBg="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ChangeArrowheads="1"/>
          </p:cNvSpPr>
          <p:nvPr/>
        </p:nvSpPr>
        <p:spPr bwMode="auto">
          <a:xfrm>
            <a:off x="990600" y="457200"/>
            <a:ext cx="7772400" cy="1143000"/>
          </a:xfrm>
          <a:prstGeom prst="rect">
            <a:avLst/>
          </a:prstGeom>
          <a:noFill/>
          <a:ln w="9525">
            <a:noFill/>
            <a:miter lim="800000"/>
            <a:headEnd/>
            <a:tailEnd/>
          </a:ln>
        </p:spPr>
        <p:txBody>
          <a:bodyPr anchor="ctr"/>
          <a:lstStyle/>
          <a:p>
            <a:pPr algn="ctr"/>
            <a:r>
              <a:rPr lang="en-US" sz="4400">
                <a:solidFill>
                  <a:schemeClr val="tx2"/>
                </a:solidFill>
              </a:rPr>
              <a:t>Litotes</a:t>
            </a:r>
          </a:p>
        </p:txBody>
      </p:sp>
      <p:sp>
        <p:nvSpPr>
          <p:cNvPr id="63491" name="Rectangle 3"/>
          <p:cNvSpPr>
            <a:spLocks noChangeArrowheads="1"/>
          </p:cNvSpPr>
          <p:nvPr/>
        </p:nvSpPr>
        <p:spPr bwMode="auto">
          <a:xfrm>
            <a:off x="685800" y="1828800"/>
            <a:ext cx="7772400" cy="4114800"/>
          </a:xfrm>
          <a:prstGeom prst="rect">
            <a:avLst/>
          </a:prstGeom>
          <a:noFill/>
          <a:ln w="9525">
            <a:noFill/>
            <a:miter lim="800000"/>
            <a:headEnd/>
            <a:tailEnd/>
          </a:ln>
        </p:spPr>
        <p:txBody>
          <a:bodyPr/>
          <a:lstStyle/>
          <a:p>
            <a:pPr marL="342900" indent="-342900">
              <a:spcBef>
                <a:spcPct val="20000"/>
              </a:spcBef>
              <a:buFontTx/>
              <a:buChar char="•"/>
            </a:pPr>
            <a:r>
              <a:rPr lang="en-US" sz="3200"/>
              <a:t>Understatement - basically the opposite of hyperbole.  Often it is ironic.</a:t>
            </a:r>
          </a:p>
          <a:p>
            <a:pPr marL="342900" indent="-342900">
              <a:spcBef>
                <a:spcPct val="20000"/>
              </a:spcBef>
              <a:buFontTx/>
              <a:buChar char="•"/>
            </a:pPr>
            <a:endParaRPr lang="en-US" sz="3200"/>
          </a:p>
          <a:p>
            <a:pPr marL="342900" indent="-342900">
              <a:spcBef>
                <a:spcPct val="20000"/>
              </a:spcBef>
              <a:buFontTx/>
              <a:buChar char="•"/>
            </a:pPr>
            <a:r>
              <a:rPr lang="en-US" sz="3200"/>
              <a:t>Ex. Calling a slow moving person “Speedy”</a:t>
            </a: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524000"/>
            <a:ext cx="8229600" cy="4572000"/>
          </a:xfrm>
        </p:spPr>
        <p:txBody>
          <a:bodyPr>
            <a:normAutofit/>
          </a:bodyPr>
          <a:lstStyle/>
          <a:p>
            <a:pPr>
              <a:lnSpc>
                <a:spcPct val="90000"/>
              </a:lnSpc>
              <a:buFont typeface="Wingdings 2" pitchFamily="18" charset="2"/>
              <a:buNone/>
            </a:pPr>
            <a:r>
              <a:rPr lang="en-US" sz="4000" smtClean="0">
                <a:solidFill>
                  <a:schemeClr val="bg1"/>
                </a:solidFill>
              </a:rPr>
              <a:t>Onomatopoeia — when a word’s sound suggests its meaning.</a:t>
            </a:r>
          </a:p>
          <a:p>
            <a:pPr lvl="1">
              <a:lnSpc>
                <a:spcPct val="90000"/>
              </a:lnSpc>
            </a:pPr>
            <a:r>
              <a:rPr lang="en-US" sz="4000" smtClean="0">
                <a:solidFill>
                  <a:schemeClr val="bg1"/>
                </a:solidFill>
              </a:rPr>
              <a:t>Pop goes the weasel.</a:t>
            </a:r>
          </a:p>
          <a:p>
            <a:pPr lvl="1">
              <a:lnSpc>
                <a:spcPct val="90000"/>
              </a:lnSpc>
            </a:pPr>
            <a:r>
              <a:rPr lang="en-US" sz="4000" smtClean="0">
                <a:solidFill>
                  <a:schemeClr val="bg1"/>
                </a:solidFill>
              </a:rPr>
              <a:t>I heard a snap as the branch broke.</a:t>
            </a:r>
          </a:p>
          <a:p>
            <a:pPr lvl="1">
              <a:lnSpc>
                <a:spcPct val="90000"/>
              </a:lnSpc>
            </a:pPr>
            <a:r>
              <a:rPr lang="en-US" sz="4000" smtClean="0">
                <a:solidFill>
                  <a:schemeClr val="bg1"/>
                </a:solidFill>
              </a:rPr>
              <a:t>The bacon sizzled on the skillet.</a:t>
            </a:r>
          </a:p>
        </p:txBody>
      </p:sp>
      <p:sp>
        <p:nvSpPr>
          <p:cNvPr id="3" name="Title 2"/>
          <p:cNvSpPr>
            <a:spLocks noGrp="1"/>
          </p:cNvSpPr>
          <p:nvPr>
            <p:ph type="title" idx="4294967295"/>
          </p:nvPr>
        </p:nvSpPr>
        <p:spPr/>
        <p:txBody>
          <a:bodyPr rtlCol="0"/>
          <a:lstStyle/>
          <a:p>
            <a:pPr fontAlgn="auto">
              <a:spcAft>
                <a:spcPts val="0"/>
              </a:spcAft>
              <a:defRPr/>
            </a:pPr>
            <a:r>
              <a:rPr smtClean="0"/>
              <a:t>Types of 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524000"/>
            <a:ext cx="8229600" cy="4572000"/>
          </a:xfrm>
        </p:spPr>
        <p:txBody>
          <a:bodyPr>
            <a:normAutofit/>
          </a:bodyPr>
          <a:lstStyle/>
          <a:p>
            <a:pPr eaLnBrk="1" hangingPunct="1">
              <a:lnSpc>
                <a:spcPct val="90000"/>
              </a:lnSpc>
              <a:buFont typeface="Wingdings 2" pitchFamily="18" charset="2"/>
              <a:buNone/>
              <a:defRPr/>
            </a:pPr>
            <a:r>
              <a:rPr lang="en-US" sz="4000" dirty="0" smtClean="0">
                <a:solidFill>
                  <a:schemeClr val="bg1"/>
                </a:solidFill>
              </a:rPr>
              <a:t>Onomatopoeia — when a word’s sound suggests its meaning.</a:t>
            </a:r>
          </a:p>
          <a:p>
            <a:pPr eaLnBrk="1" hangingPunct="1">
              <a:lnSpc>
                <a:spcPct val="90000"/>
              </a:lnSpc>
              <a:buFont typeface="Wingdings 2" pitchFamily="18" charset="2"/>
              <a:buNone/>
              <a:defRPr/>
            </a:pPr>
            <a:endParaRPr lang="en-US" sz="4000" dirty="0" smtClean="0">
              <a:solidFill>
                <a:schemeClr val="bg1"/>
              </a:solidFill>
            </a:endParaRPr>
          </a:p>
          <a:p>
            <a:pPr lvl="1" eaLnBrk="1" hangingPunct="1">
              <a:lnSpc>
                <a:spcPct val="90000"/>
              </a:lnSpc>
              <a:defRPr/>
            </a:pPr>
            <a:r>
              <a:rPr lang="en-US" sz="4000" b="1" i="1" u="sng" dirty="0" smtClean="0">
                <a:solidFill>
                  <a:schemeClr val="bg1"/>
                </a:solidFill>
                <a:effectLst>
                  <a:outerShdw blurRad="38100" dist="38100" dir="2700000" algn="tl">
                    <a:srgbClr val="000000">
                      <a:alpha val="43137"/>
                    </a:srgbClr>
                  </a:outerShdw>
                </a:effectLst>
              </a:rPr>
              <a:t>Pop</a:t>
            </a:r>
            <a:r>
              <a:rPr lang="en-US" sz="4000" dirty="0" smtClean="0">
                <a:solidFill>
                  <a:schemeClr val="bg1"/>
                </a:solidFill>
                <a:effectLst>
                  <a:outerShdw blurRad="38100" dist="38100" dir="2700000" algn="tl">
                    <a:srgbClr val="000000">
                      <a:alpha val="43137"/>
                    </a:srgbClr>
                  </a:outerShdw>
                </a:effectLst>
              </a:rPr>
              <a:t> </a:t>
            </a:r>
            <a:r>
              <a:rPr lang="en-US" sz="4000" dirty="0" smtClean="0">
                <a:solidFill>
                  <a:schemeClr val="bg1"/>
                </a:solidFill>
              </a:rPr>
              <a:t>goes the weasel.</a:t>
            </a:r>
          </a:p>
          <a:p>
            <a:pPr lvl="1" eaLnBrk="1" hangingPunct="1">
              <a:lnSpc>
                <a:spcPct val="90000"/>
              </a:lnSpc>
              <a:defRPr/>
            </a:pPr>
            <a:r>
              <a:rPr lang="en-US" sz="4000" dirty="0" smtClean="0">
                <a:solidFill>
                  <a:schemeClr val="bg1"/>
                </a:solidFill>
              </a:rPr>
              <a:t>I heard a </a:t>
            </a:r>
            <a:r>
              <a:rPr lang="en-US" sz="4000" b="1" i="1" u="sng" dirty="0" smtClean="0">
                <a:solidFill>
                  <a:schemeClr val="bg1"/>
                </a:solidFill>
                <a:effectLst>
                  <a:outerShdw blurRad="38100" dist="38100" dir="2700000" algn="tl">
                    <a:srgbClr val="000000">
                      <a:alpha val="43137"/>
                    </a:srgbClr>
                  </a:outerShdw>
                </a:effectLst>
              </a:rPr>
              <a:t>snap</a:t>
            </a:r>
            <a:r>
              <a:rPr lang="en-US" sz="4000" dirty="0" smtClean="0">
                <a:solidFill>
                  <a:schemeClr val="bg1"/>
                </a:solidFill>
                <a:effectLst>
                  <a:outerShdw blurRad="38100" dist="38100" dir="2700000" algn="tl">
                    <a:srgbClr val="000000">
                      <a:alpha val="43137"/>
                    </a:srgbClr>
                  </a:outerShdw>
                </a:effectLst>
              </a:rPr>
              <a:t> </a:t>
            </a:r>
            <a:r>
              <a:rPr lang="en-US" sz="4000" dirty="0" smtClean="0">
                <a:solidFill>
                  <a:schemeClr val="bg1"/>
                </a:solidFill>
              </a:rPr>
              <a:t>as the branch broke.</a:t>
            </a:r>
          </a:p>
          <a:p>
            <a:pPr lvl="1" eaLnBrk="1" hangingPunct="1">
              <a:lnSpc>
                <a:spcPct val="90000"/>
              </a:lnSpc>
              <a:defRPr/>
            </a:pPr>
            <a:r>
              <a:rPr lang="en-US" sz="4000" dirty="0" smtClean="0">
                <a:solidFill>
                  <a:schemeClr val="bg1"/>
                </a:solidFill>
              </a:rPr>
              <a:t>The bacon </a:t>
            </a:r>
            <a:r>
              <a:rPr lang="en-US" sz="4000" b="1" i="1" u="sng" dirty="0" smtClean="0">
                <a:solidFill>
                  <a:schemeClr val="bg1"/>
                </a:solidFill>
                <a:effectLst>
                  <a:outerShdw blurRad="38100" dist="38100" dir="2700000" algn="tl">
                    <a:srgbClr val="000000">
                      <a:alpha val="43137"/>
                    </a:srgbClr>
                  </a:outerShdw>
                </a:effectLst>
              </a:rPr>
              <a:t>sizzled</a:t>
            </a:r>
            <a:r>
              <a:rPr lang="en-US" sz="4000" dirty="0" smtClean="0">
                <a:solidFill>
                  <a:schemeClr val="bg1"/>
                </a:solidFill>
                <a:effectLst>
                  <a:outerShdw blurRad="38100" dist="38100" dir="2700000" algn="tl">
                    <a:srgbClr val="000000">
                      <a:alpha val="43137"/>
                    </a:srgbClr>
                  </a:outerShdw>
                </a:effectLst>
              </a:rPr>
              <a:t> </a:t>
            </a:r>
            <a:r>
              <a:rPr lang="en-US" sz="4000" dirty="0" smtClean="0">
                <a:solidFill>
                  <a:schemeClr val="bg1"/>
                </a:solidFill>
              </a:rPr>
              <a:t>on the skillet.</a:t>
            </a:r>
          </a:p>
        </p:txBody>
      </p:sp>
      <p:sp>
        <p:nvSpPr>
          <p:cNvPr id="3" name="Title 2"/>
          <p:cNvSpPr>
            <a:spLocks noGrp="1"/>
          </p:cNvSpPr>
          <p:nvPr>
            <p:ph type="title" idx="4294967295"/>
          </p:nvPr>
        </p:nvSpPr>
        <p:spPr/>
        <p:txBody>
          <a:bodyPr rtlCol="0">
            <a:noAutofit/>
          </a:bodyPr>
          <a:lstStyle/>
          <a:p>
            <a:pPr eaLnBrk="1" fontAlgn="auto" hangingPunct="1">
              <a:spcAft>
                <a:spcPts val="0"/>
              </a:spcAft>
              <a:defRPr/>
            </a:pPr>
            <a:r>
              <a:rPr sz="4000" smtClean="0"/>
              <a:t>Figurative Language: </a:t>
            </a:r>
            <a:r>
              <a:rPr sz="4400" smtClean="0">
                <a:solidFill>
                  <a:schemeClr val="bg1"/>
                </a:solidFill>
              </a:rPr>
              <a:t>Onomatopoeia </a:t>
            </a:r>
            <a:endParaRPr sz="400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anim calcmode="lin" valueType="num">
                                      <p:cBhvr additive="base">
                                        <p:cTn id="21"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2971800" y="152400"/>
            <a:ext cx="7772400" cy="1143000"/>
          </a:xfrm>
        </p:spPr>
        <p:txBody>
          <a:bodyPr/>
          <a:lstStyle/>
          <a:p>
            <a:pPr eaLnBrk="1" hangingPunct="1">
              <a:defRPr/>
            </a:pPr>
            <a:r>
              <a:rPr sz="5400" b="1" i="1" u="sng" smtClean="0">
                <a:solidFill>
                  <a:schemeClr val="tx1"/>
                </a:solidFill>
                <a:latin typeface="Times New Roman" pitchFamily="18" charset="0"/>
              </a:rPr>
              <a:t>Onomatopoeia</a:t>
            </a:r>
          </a:p>
        </p:txBody>
      </p:sp>
      <p:sp>
        <p:nvSpPr>
          <p:cNvPr id="40963" name="Rectangle 3"/>
          <p:cNvSpPr>
            <a:spLocks noGrp="1" noChangeArrowheads="1"/>
          </p:cNvSpPr>
          <p:nvPr>
            <p:ph type="body" idx="1"/>
          </p:nvPr>
        </p:nvSpPr>
        <p:spPr>
          <a:xfrm>
            <a:off x="457200" y="1676400"/>
            <a:ext cx="8382000" cy="4495800"/>
          </a:xfrm>
        </p:spPr>
        <p:txBody>
          <a:bodyPr/>
          <a:lstStyle/>
          <a:p>
            <a:pPr eaLnBrk="1" hangingPunct="1">
              <a:buFont typeface="Wingdings" pitchFamily="2" charset="2"/>
              <a:buNone/>
              <a:defRPr/>
            </a:pPr>
            <a:r>
              <a:rPr lang="en-US" sz="4800" dirty="0" smtClean="0"/>
              <a:t>Examples </a:t>
            </a:r>
            <a:r>
              <a:rPr lang="en-US" sz="4800" i="1" dirty="0" smtClean="0"/>
              <a:t>onomatopoeia</a:t>
            </a:r>
            <a:r>
              <a:rPr lang="en-US" sz="4800" dirty="0" smtClean="0"/>
              <a:t>:</a:t>
            </a:r>
          </a:p>
          <a:p>
            <a:pPr eaLnBrk="1" hangingPunct="1">
              <a:defRPr/>
            </a:pPr>
            <a:r>
              <a:rPr lang="en-US" sz="4800" b="1" i="1" u="sng" dirty="0" smtClean="0">
                <a:solidFill>
                  <a:schemeClr val="accent4">
                    <a:lumMod val="75000"/>
                  </a:schemeClr>
                </a:solidFill>
                <a:effectLst>
                  <a:outerShdw blurRad="38100" dist="38100" dir="2700000" algn="tl">
                    <a:srgbClr val="000000">
                      <a:alpha val="43137"/>
                    </a:srgbClr>
                  </a:outerShdw>
                </a:effectLst>
              </a:rPr>
              <a:t>Bang</a:t>
            </a:r>
            <a:r>
              <a:rPr lang="en-US" sz="4800" i="1" dirty="0" smtClean="0">
                <a:solidFill>
                  <a:schemeClr val="folHlink"/>
                </a:solidFill>
              </a:rPr>
              <a:t>, </a:t>
            </a:r>
            <a:r>
              <a:rPr lang="en-US" sz="4800" dirty="0" smtClean="0"/>
              <a:t>went the gun!</a:t>
            </a:r>
          </a:p>
          <a:p>
            <a:pPr eaLnBrk="1" hangingPunct="1">
              <a:defRPr/>
            </a:pPr>
            <a:endParaRPr lang="en-US" sz="4800" dirty="0" smtClean="0"/>
          </a:p>
          <a:p>
            <a:pPr eaLnBrk="1" hangingPunct="1">
              <a:defRPr/>
            </a:pPr>
            <a:r>
              <a:rPr lang="en-US" sz="4800" b="1" i="1" u="sng" dirty="0" smtClean="0">
                <a:solidFill>
                  <a:schemeClr val="accent4">
                    <a:lumMod val="75000"/>
                  </a:schemeClr>
                </a:solidFill>
                <a:effectLst>
                  <a:outerShdw blurRad="38100" dist="38100" dir="2700000" algn="tl">
                    <a:srgbClr val="000000">
                      <a:alpha val="43137"/>
                    </a:srgbClr>
                  </a:outerShdw>
                </a:effectLst>
              </a:rPr>
              <a:t>Swoosh</a:t>
            </a:r>
            <a:r>
              <a:rPr lang="en-US" sz="4800" i="1" dirty="0" smtClean="0">
                <a:effectLst>
                  <a:outerShdw blurRad="38100" dist="38100" dir="2700000" algn="tl">
                    <a:srgbClr val="000000">
                      <a:alpha val="43137"/>
                    </a:srgbClr>
                  </a:outerShdw>
                </a:effectLst>
              </a:rPr>
              <a:t> </a:t>
            </a:r>
            <a:r>
              <a:rPr lang="en-US" sz="4800" dirty="0" smtClean="0"/>
              <a:t>went the basketball </a:t>
            </a:r>
          </a:p>
          <a:p>
            <a:pPr eaLnBrk="1" hangingPunct="1">
              <a:buFont typeface="Wingdings" pitchFamily="2" charset="2"/>
              <a:buNone/>
              <a:defRPr/>
            </a:pPr>
            <a:r>
              <a:rPr lang="en-US" sz="4800" dirty="0" smtClean="0"/>
              <a:t>through the hoop.</a:t>
            </a:r>
          </a:p>
        </p:txBody>
      </p:sp>
      <p:sp>
        <p:nvSpPr>
          <p:cNvPr id="65542" name="WordArt 7"/>
          <p:cNvSpPr>
            <a:spLocks noChangeArrowheads="1" noChangeShapeType="1" noTextEdit="1"/>
          </p:cNvSpPr>
          <p:nvPr/>
        </p:nvSpPr>
        <p:spPr bwMode="auto">
          <a:xfrm>
            <a:off x="152400" y="457200"/>
            <a:ext cx="2276475" cy="831850"/>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r>
              <a:rPr lang="en-US" sz="3600" kern="10">
                <a:ln w="9525">
                  <a:round/>
                  <a:headEnd/>
                  <a:tailEnd/>
                </a:ln>
                <a:gradFill rotWithShape="1">
                  <a:gsLst>
                    <a:gs pos="0">
                      <a:srgbClr val="707070"/>
                    </a:gs>
                    <a:gs pos="50000">
                      <a:srgbClr val="FFFFFF"/>
                    </a:gs>
                    <a:gs pos="100000">
                      <a:srgbClr val="707070"/>
                    </a:gs>
                  </a:gsLst>
                  <a:lin ang="2700000" scaled="1"/>
                </a:gradFill>
                <a:latin typeface="Impact"/>
              </a:rPr>
              <a:t>Important !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0962"/>
                                        </p:tgtEl>
                                        <p:attrNameLst>
                                          <p:attrName>style.visibility</p:attrName>
                                        </p:attrNameLst>
                                      </p:cBhvr>
                                      <p:to>
                                        <p:strVal val="visible"/>
                                      </p:to>
                                    </p:set>
                                    <p:anim calcmode="lin" valueType="num">
                                      <p:cBhvr additive="base">
                                        <p:cTn id="7" dur="500" fill="hold"/>
                                        <p:tgtEl>
                                          <p:spTgt spid="40962"/>
                                        </p:tgtEl>
                                        <p:attrNameLst>
                                          <p:attrName>ppt_x</p:attrName>
                                        </p:attrNameLst>
                                      </p:cBhvr>
                                      <p:tavLst>
                                        <p:tav tm="0">
                                          <p:val>
                                            <p:strVal val="0-#ppt_w/2"/>
                                          </p:val>
                                        </p:tav>
                                        <p:tav tm="100000">
                                          <p:val>
                                            <p:strVal val="#ppt_x"/>
                                          </p:val>
                                        </p:tav>
                                      </p:tavLst>
                                    </p:anim>
                                    <p:anim calcmode="lin" valueType="num">
                                      <p:cBhvr additive="base">
                                        <p:cTn id="8" dur="500" fill="hold"/>
                                        <p:tgtEl>
                                          <p:spTgt spid="4096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iterate type="lt">
                                    <p:tmPct val="100000"/>
                                  </p:iterate>
                                  <p:childTnLst>
                                    <p:set>
                                      <p:cBhvr>
                                        <p:cTn id="12" dur="1" fill="hold">
                                          <p:stCondLst>
                                            <p:cond delay="0"/>
                                          </p:stCondLst>
                                        </p:cTn>
                                        <p:tgtEl>
                                          <p:spTgt spid="40963">
                                            <p:txEl>
                                              <p:pRg st="0" end="0"/>
                                            </p:txEl>
                                          </p:spTgt>
                                        </p:tgtEl>
                                        <p:attrNameLst>
                                          <p:attrName>style.visibility</p:attrName>
                                        </p:attrNameLst>
                                      </p:cBhvr>
                                      <p:to>
                                        <p:strVal val="visible"/>
                                      </p:to>
                                    </p:set>
                                    <p:anim calcmode="lin" valueType="num">
                                      <p:cBhvr additive="base">
                                        <p:cTn id="13" dur="75" fill="hold"/>
                                        <p:tgtEl>
                                          <p:spTgt spid="40963">
                                            <p:txEl>
                                              <p:pRg st="0" end="0"/>
                                            </p:txEl>
                                          </p:spTgt>
                                        </p:tgtEl>
                                        <p:attrNameLst>
                                          <p:attrName>ppt_x</p:attrName>
                                        </p:attrNameLst>
                                      </p:cBhvr>
                                      <p:tavLst>
                                        <p:tav tm="0">
                                          <p:val>
                                            <p:strVal val="0-#ppt_w/2"/>
                                          </p:val>
                                        </p:tav>
                                        <p:tav tm="100000">
                                          <p:val>
                                            <p:strVal val="#ppt_x"/>
                                          </p:val>
                                        </p:tav>
                                      </p:tavLst>
                                    </p:anim>
                                    <p:anim calcmode="lin" valueType="num">
                                      <p:cBhvr additive="base">
                                        <p:cTn id="14" dur="75" fill="hold"/>
                                        <p:tgtEl>
                                          <p:spTgt spid="4096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iterate type="lt">
                                    <p:tmPct val="100000"/>
                                  </p:iterate>
                                  <p:childTnLst>
                                    <p:set>
                                      <p:cBhvr>
                                        <p:cTn id="18" dur="1" fill="hold">
                                          <p:stCondLst>
                                            <p:cond delay="0"/>
                                          </p:stCondLst>
                                        </p:cTn>
                                        <p:tgtEl>
                                          <p:spTgt spid="40963">
                                            <p:txEl>
                                              <p:pRg st="1" end="1"/>
                                            </p:txEl>
                                          </p:spTgt>
                                        </p:tgtEl>
                                        <p:attrNameLst>
                                          <p:attrName>style.visibility</p:attrName>
                                        </p:attrNameLst>
                                      </p:cBhvr>
                                      <p:to>
                                        <p:strVal val="visible"/>
                                      </p:to>
                                    </p:set>
                                    <p:anim calcmode="lin" valueType="num">
                                      <p:cBhvr additive="base">
                                        <p:cTn id="19" dur="75" fill="hold"/>
                                        <p:tgtEl>
                                          <p:spTgt spid="40963">
                                            <p:txEl>
                                              <p:pRg st="1" end="1"/>
                                            </p:txEl>
                                          </p:spTgt>
                                        </p:tgtEl>
                                        <p:attrNameLst>
                                          <p:attrName>ppt_x</p:attrName>
                                        </p:attrNameLst>
                                      </p:cBhvr>
                                      <p:tavLst>
                                        <p:tav tm="0">
                                          <p:val>
                                            <p:strVal val="0-#ppt_w/2"/>
                                          </p:val>
                                        </p:tav>
                                        <p:tav tm="100000">
                                          <p:val>
                                            <p:strVal val="#ppt_x"/>
                                          </p:val>
                                        </p:tav>
                                      </p:tavLst>
                                    </p:anim>
                                    <p:anim calcmode="lin" valueType="num">
                                      <p:cBhvr additive="base">
                                        <p:cTn id="20" dur="75" fill="hold"/>
                                        <p:tgtEl>
                                          <p:spTgt spid="409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iterate type="lt">
                                    <p:tmPct val="100000"/>
                                  </p:iterate>
                                  <p:childTnLst>
                                    <p:set>
                                      <p:cBhvr>
                                        <p:cTn id="24" dur="1" fill="hold">
                                          <p:stCondLst>
                                            <p:cond delay="0"/>
                                          </p:stCondLst>
                                        </p:cTn>
                                        <p:tgtEl>
                                          <p:spTgt spid="40963">
                                            <p:txEl>
                                              <p:pRg st="3" end="3"/>
                                            </p:txEl>
                                          </p:spTgt>
                                        </p:tgtEl>
                                        <p:attrNameLst>
                                          <p:attrName>style.visibility</p:attrName>
                                        </p:attrNameLst>
                                      </p:cBhvr>
                                      <p:to>
                                        <p:strVal val="visible"/>
                                      </p:to>
                                    </p:set>
                                    <p:anim calcmode="lin" valueType="num">
                                      <p:cBhvr additive="base">
                                        <p:cTn id="25" dur="75" fill="hold"/>
                                        <p:tgtEl>
                                          <p:spTgt spid="40963">
                                            <p:txEl>
                                              <p:pRg st="3" end="3"/>
                                            </p:txEl>
                                          </p:spTgt>
                                        </p:tgtEl>
                                        <p:attrNameLst>
                                          <p:attrName>ppt_x</p:attrName>
                                        </p:attrNameLst>
                                      </p:cBhvr>
                                      <p:tavLst>
                                        <p:tav tm="0">
                                          <p:val>
                                            <p:strVal val="0-#ppt_w/2"/>
                                          </p:val>
                                        </p:tav>
                                        <p:tav tm="100000">
                                          <p:val>
                                            <p:strVal val="#ppt_x"/>
                                          </p:val>
                                        </p:tav>
                                      </p:tavLst>
                                    </p:anim>
                                    <p:anim calcmode="lin" valueType="num">
                                      <p:cBhvr additive="base">
                                        <p:cTn id="26" dur="75" fill="hold"/>
                                        <p:tgtEl>
                                          <p:spTgt spid="4096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12" fill="hold" grpId="0" nodeType="clickEffect">
                                  <p:stCondLst>
                                    <p:cond delay="0"/>
                                  </p:stCondLst>
                                  <p:iterate type="lt">
                                    <p:tmPct val="100000"/>
                                  </p:iterate>
                                  <p:childTnLst>
                                    <p:set>
                                      <p:cBhvr>
                                        <p:cTn id="30" dur="1" fill="hold">
                                          <p:stCondLst>
                                            <p:cond delay="0"/>
                                          </p:stCondLst>
                                        </p:cTn>
                                        <p:tgtEl>
                                          <p:spTgt spid="40963">
                                            <p:txEl>
                                              <p:pRg st="4" end="4"/>
                                            </p:txEl>
                                          </p:spTgt>
                                        </p:tgtEl>
                                        <p:attrNameLst>
                                          <p:attrName>style.visibility</p:attrName>
                                        </p:attrNameLst>
                                      </p:cBhvr>
                                      <p:to>
                                        <p:strVal val="visible"/>
                                      </p:to>
                                    </p:set>
                                    <p:anim calcmode="lin" valueType="num">
                                      <p:cBhvr additive="base">
                                        <p:cTn id="31" dur="75" fill="hold"/>
                                        <p:tgtEl>
                                          <p:spTgt spid="40963">
                                            <p:txEl>
                                              <p:pRg st="4" end="4"/>
                                            </p:txEl>
                                          </p:spTgt>
                                        </p:tgtEl>
                                        <p:attrNameLst>
                                          <p:attrName>ppt_x</p:attrName>
                                        </p:attrNameLst>
                                      </p:cBhvr>
                                      <p:tavLst>
                                        <p:tav tm="0">
                                          <p:val>
                                            <p:strVal val="0-#ppt_w/2"/>
                                          </p:val>
                                        </p:tav>
                                        <p:tav tm="100000">
                                          <p:val>
                                            <p:strVal val="#ppt_x"/>
                                          </p:val>
                                        </p:tav>
                                      </p:tavLst>
                                    </p:anim>
                                    <p:anim calcmode="lin" valueType="num">
                                      <p:cBhvr additive="base">
                                        <p:cTn id="32" dur="75" fill="hold"/>
                                        <p:tgtEl>
                                          <p:spTgt spid="4096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572000"/>
          </a:xfrm>
        </p:spPr>
        <p:txBody>
          <a:bodyPr/>
          <a:lstStyle/>
          <a:p>
            <a:pPr eaLnBrk="1" hangingPunct="1"/>
            <a:r>
              <a:rPr lang="en-US" smtClean="0"/>
              <a:t>Form — </a:t>
            </a:r>
            <a:r>
              <a:rPr lang="en-US" i="1" u="sng" smtClean="0"/>
              <a:t>how the poem looks on the page</a:t>
            </a:r>
            <a:r>
              <a:rPr lang="en-US" smtClean="0"/>
              <a:t>.  </a:t>
            </a:r>
          </a:p>
          <a:p>
            <a:pPr eaLnBrk="1" hangingPunct="1"/>
            <a:r>
              <a:rPr lang="en-US" smtClean="0"/>
              <a:t>Free verse — a poem </a:t>
            </a:r>
            <a:r>
              <a:rPr lang="en-US" i="1" u="sng" smtClean="0"/>
              <a:t>without a set structure</a:t>
            </a:r>
            <a:r>
              <a:rPr lang="en-US" smtClean="0"/>
              <a:t>.</a:t>
            </a:r>
          </a:p>
          <a:p>
            <a:pPr eaLnBrk="1" hangingPunct="1"/>
            <a:r>
              <a:rPr lang="en-US" smtClean="0"/>
              <a:t>Structure — </a:t>
            </a:r>
            <a:r>
              <a:rPr lang="en-US" i="1" u="sng" smtClean="0"/>
              <a:t>different</a:t>
            </a:r>
            <a:r>
              <a:rPr lang="en-US" smtClean="0"/>
              <a:t> types of </a:t>
            </a:r>
            <a:r>
              <a:rPr lang="en-US" i="1" u="sng" smtClean="0"/>
              <a:t>poems</a:t>
            </a:r>
            <a:r>
              <a:rPr lang="en-US" smtClean="0"/>
              <a:t> have </a:t>
            </a:r>
            <a:r>
              <a:rPr lang="en-US" i="1" u="sng" smtClean="0"/>
              <a:t>different types of structures</a:t>
            </a:r>
          </a:p>
          <a:p>
            <a:pPr marL="742950" lvl="1" indent="-285750" eaLnBrk="1" hangingPunct="1"/>
            <a:r>
              <a:rPr lang="en-US" smtClean="0"/>
              <a:t>Haiku – 3 lines with line 1 – 5 sylables, line 2 – 7 sylables, line 3 – 5 sylables, limerick, villanelle, or sonnet.  </a:t>
            </a:r>
          </a:p>
          <a:p>
            <a:pPr marL="742950" lvl="1" indent="-285750" eaLnBrk="1" hangingPunct="1"/>
            <a:r>
              <a:rPr lang="en-US" smtClean="0"/>
              <a:t>Concrete Poetry — a poem where the words are arranged into a shape.</a:t>
            </a:r>
          </a:p>
          <a:p>
            <a:pPr marL="742950" lvl="1" indent="-285750" eaLnBrk="1" hangingPunct="1"/>
            <a:endParaRPr lang="en-US" sz="2200" smtClean="0"/>
          </a:p>
          <a:p>
            <a:pPr marL="742950" lvl="1" indent="-285750" eaLnBrk="1" hangingPunct="1"/>
            <a:endParaRPr lang="en-US" sz="2500" smtClean="0"/>
          </a:p>
          <a:p>
            <a:pPr marL="742950" lvl="1" indent="-285750" eaLnBrk="1" hangingPunct="1"/>
            <a:endParaRPr lang="en-US" sz="2500" smtClean="0"/>
          </a:p>
          <a:p>
            <a:pPr marL="742950" lvl="1" indent="-285750" eaLnBrk="1" hangingPunct="1"/>
            <a:r>
              <a:rPr lang="en-US" smtClean="0"/>
              <a:t>Sonnet Poetry – 14 lines, couplet at the end</a:t>
            </a:r>
          </a:p>
          <a:p>
            <a:pPr eaLnBrk="1" hangingPunct="1"/>
            <a:endParaRPr lang="en-US" smtClean="0"/>
          </a:p>
        </p:txBody>
      </p:sp>
      <p:sp>
        <p:nvSpPr>
          <p:cNvPr id="3" name="Title 2"/>
          <p:cNvSpPr>
            <a:spLocks noGrp="1"/>
          </p:cNvSpPr>
          <p:nvPr>
            <p:ph type="title"/>
          </p:nvPr>
        </p:nvSpPr>
        <p:spPr>
          <a:xfrm>
            <a:off x="457200" y="152400"/>
            <a:ext cx="8229600" cy="838200"/>
          </a:xfrm>
        </p:spPr>
        <p:txBody>
          <a:bodyPr/>
          <a:lstStyle/>
          <a:p>
            <a:pPr eaLnBrk="1" fontAlgn="auto" hangingPunct="1">
              <a:spcAft>
                <a:spcPts val="0"/>
              </a:spcAft>
              <a:defRPr/>
            </a:pPr>
            <a:r>
              <a:rPr smtClean="0"/>
              <a:t>Elements of Form and Structure</a:t>
            </a:r>
            <a:endParaRPr/>
          </a:p>
        </p:txBody>
      </p:sp>
      <p:pic>
        <p:nvPicPr>
          <p:cNvPr id="4" name="Picture 3"/>
          <p:cNvPicPr>
            <a:picLocks noChangeAspect="1" noChangeArrowheads="1"/>
          </p:cNvPicPr>
          <p:nvPr/>
        </p:nvPicPr>
        <p:blipFill>
          <a:blip r:embed="rId3"/>
          <a:srcRect/>
          <a:stretch>
            <a:fillRect/>
          </a:stretch>
        </p:blipFill>
        <p:spPr bwMode="auto">
          <a:xfrm>
            <a:off x="4572000" y="4191000"/>
            <a:ext cx="3657600" cy="16764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fad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fad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8" end="8"/>
                                            </p:txEl>
                                          </p:spTgt>
                                        </p:tgtEl>
                                        <p:attrNameLst>
                                          <p:attrName>style.visibility</p:attrName>
                                        </p:attrNameLst>
                                      </p:cBhvr>
                                      <p:to>
                                        <p:strVal val="visible"/>
                                      </p:to>
                                    </p:set>
                                    <p:animEffect transition="in" filter="fade">
                                      <p:cBhvr>
                                        <p:cTn id="32" dur="500"/>
                                        <p:tgtEl>
                                          <p:spTgt spid="2">
                                            <p:txEl>
                                              <p:pRg st="8" end="8"/>
                                            </p:txEl>
                                          </p:spTgt>
                                        </p:tgtEl>
                                      </p:cBhvr>
                                    </p:animEffect>
                                  </p:childTnLst>
                                </p:cTn>
                              </p:par>
                              <p:par>
                                <p:cTn id="33" presetID="10" presetClass="entr" presetSubtype="0" fill="hold" nodeType="with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fade">
                                      <p:cBhvr>
                                        <p:cTn id="3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ChangeArrowheads="1"/>
          </p:cNvSpPr>
          <p:nvPr/>
        </p:nvSpPr>
        <p:spPr bwMode="auto">
          <a:xfrm>
            <a:off x="381000" y="152400"/>
            <a:ext cx="8382000" cy="1143000"/>
          </a:xfrm>
          <a:prstGeom prst="rect">
            <a:avLst/>
          </a:prstGeom>
          <a:noFill/>
          <a:ln w="9525">
            <a:noFill/>
            <a:miter lim="800000"/>
            <a:headEnd/>
            <a:tailEnd/>
          </a:ln>
        </p:spPr>
        <p:txBody>
          <a:bodyPr anchor="ctr"/>
          <a:lstStyle/>
          <a:p>
            <a:pPr algn="ctr"/>
            <a:r>
              <a:rPr lang="en-US" sz="4400">
                <a:solidFill>
                  <a:schemeClr val="tx2"/>
                </a:solidFill>
              </a:rPr>
              <a:t>ONOMATOPOEIA</a:t>
            </a:r>
          </a:p>
        </p:txBody>
      </p:sp>
      <p:sp>
        <p:nvSpPr>
          <p:cNvPr id="66563" name="Rectangle 3"/>
          <p:cNvSpPr>
            <a:spLocks noChangeArrowheads="1"/>
          </p:cNvSpPr>
          <p:nvPr/>
        </p:nvSpPr>
        <p:spPr bwMode="auto">
          <a:xfrm>
            <a:off x="228600" y="1066800"/>
            <a:ext cx="8686800" cy="5334000"/>
          </a:xfrm>
          <a:prstGeom prst="rect">
            <a:avLst/>
          </a:prstGeom>
          <a:noFill/>
          <a:ln w="9525">
            <a:noFill/>
            <a:miter lim="800000"/>
            <a:headEnd/>
            <a:tailEnd/>
          </a:ln>
        </p:spPr>
        <p:txBody>
          <a:bodyPr/>
          <a:lstStyle/>
          <a:p>
            <a:pPr marL="342900" indent="-342900">
              <a:spcBef>
                <a:spcPct val="20000"/>
              </a:spcBef>
              <a:buFontTx/>
              <a:buChar char="•"/>
            </a:pPr>
            <a:r>
              <a:rPr lang="en-US" sz="3200" dirty="0"/>
              <a:t>Words that imitate the sound they are naming</a:t>
            </a:r>
          </a:p>
          <a:p>
            <a:pPr marL="342900" indent="-342900">
              <a:spcBef>
                <a:spcPct val="20000"/>
              </a:spcBef>
              <a:buFont typeface="Monotype Sorts" pitchFamily="2" charset="2"/>
              <a:buChar char=" "/>
            </a:pPr>
            <a:r>
              <a:rPr lang="en-US" sz="3200" dirty="0"/>
              <a:t>                   BUZZ, SHOT, </a:t>
            </a:r>
          </a:p>
          <a:p>
            <a:pPr marL="342900" indent="-342900">
              <a:spcBef>
                <a:spcPct val="20000"/>
              </a:spcBef>
              <a:buFontTx/>
              <a:buChar char="•"/>
            </a:pPr>
            <a:r>
              <a:rPr lang="en-US" sz="3200" dirty="0"/>
              <a:t>OR sounds that imitate or suggest the sound associated with something</a:t>
            </a:r>
          </a:p>
          <a:p>
            <a:pPr marL="342900" indent="-342900">
              <a:spcBef>
                <a:spcPct val="20000"/>
              </a:spcBef>
              <a:buFontTx/>
              <a:buChar char="•"/>
            </a:pPr>
            <a:endParaRPr lang="en-US" sz="1600" dirty="0"/>
          </a:p>
          <a:p>
            <a:pPr marL="342900" indent="-342900">
              <a:spcBef>
                <a:spcPct val="20000"/>
              </a:spcBef>
              <a:buFont typeface="Monotype Sorts" pitchFamily="2" charset="2"/>
              <a:buChar char=" "/>
            </a:pPr>
            <a:r>
              <a:rPr lang="en-US" sz="3200" dirty="0"/>
              <a:t>      “The </a:t>
            </a:r>
            <a:r>
              <a:rPr lang="en-US" sz="3200" b="1" i="1" dirty="0">
                <a:solidFill>
                  <a:schemeClr val="tx2">
                    <a:lumMod val="75000"/>
                  </a:schemeClr>
                </a:solidFill>
              </a:rPr>
              <a:t>s</a:t>
            </a:r>
            <a:r>
              <a:rPr lang="en-US" sz="3200" dirty="0"/>
              <a:t>ilken, </a:t>
            </a:r>
            <a:r>
              <a:rPr lang="en-US" sz="3200" b="1" i="1" dirty="0">
                <a:solidFill>
                  <a:schemeClr val="tx2">
                    <a:lumMod val="75000"/>
                  </a:schemeClr>
                </a:solidFill>
              </a:rPr>
              <a:t>s</a:t>
            </a:r>
            <a:r>
              <a:rPr lang="en-US" sz="3200" dirty="0"/>
              <a:t>ad, un</a:t>
            </a:r>
            <a:r>
              <a:rPr lang="en-US" sz="3200" b="1" i="1" dirty="0">
                <a:solidFill>
                  <a:schemeClr val="tx2">
                    <a:lumMod val="75000"/>
                  </a:schemeClr>
                </a:solidFill>
              </a:rPr>
              <a:t>c</a:t>
            </a:r>
            <a:r>
              <a:rPr lang="en-US" sz="3200" dirty="0"/>
              <a:t>ertain, ru</a:t>
            </a:r>
            <a:r>
              <a:rPr lang="en-US" sz="3200" b="1" i="1" dirty="0">
                <a:solidFill>
                  <a:schemeClr val="tx2">
                    <a:lumMod val="75000"/>
                  </a:schemeClr>
                </a:solidFill>
              </a:rPr>
              <a:t>s</a:t>
            </a:r>
            <a:r>
              <a:rPr lang="en-US" sz="3200" dirty="0"/>
              <a:t>tling of    </a:t>
            </a:r>
          </a:p>
          <a:p>
            <a:pPr marL="342900" indent="-342900">
              <a:spcBef>
                <a:spcPct val="20000"/>
              </a:spcBef>
              <a:buFont typeface="Monotype Sorts" pitchFamily="2" charset="2"/>
              <a:buChar char=" "/>
            </a:pPr>
            <a:r>
              <a:rPr lang="en-US" sz="3200" dirty="0"/>
              <a:t>         each purple curtain . . .”</a:t>
            </a:r>
          </a:p>
          <a:p>
            <a:pPr marL="342900" indent="-342900">
              <a:spcBef>
                <a:spcPct val="20000"/>
              </a:spcBef>
              <a:buFont typeface="Monotype Sorts" pitchFamily="2" charset="2"/>
              <a:buChar char=" "/>
            </a:pPr>
            <a:endParaRPr lang="en-US" sz="1600" dirty="0"/>
          </a:p>
          <a:p>
            <a:pPr marL="342900" indent="-342900">
              <a:spcBef>
                <a:spcPct val="20000"/>
              </a:spcBef>
              <a:buFont typeface="Monotype Sorts" pitchFamily="2" charset="2"/>
              <a:buChar char=" "/>
            </a:pPr>
            <a:r>
              <a:rPr lang="en-US" sz="3200" i="1" dirty="0">
                <a:latin typeface="Constantia" pitchFamily="18" charset="0"/>
              </a:rPr>
              <a:t>In the above example </a:t>
            </a:r>
            <a:r>
              <a:rPr lang="en-US" sz="3200" b="1" i="1" dirty="0">
                <a:solidFill>
                  <a:schemeClr val="tx2">
                    <a:lumMod val="75000"/>
                  </a:schemeClr>
                </a:solidFill>
                <a:latin typeface="Constantia" pitchFamily="18" charset="0"/>
              </a:rPr>
              <a:t>ALLITERATION is used to achieve ONOMATOPOEIA</a:t>
            </a:r>
            <a:r>
              <a:rPr lang="en-US" sz="3200" i="1" dirty="0">
                <a:latin typeface="Constantia" pitchFamily="18" charset="0"/>
              </a:rPr>
              <a:t>.</a:t>
            </a:r>
          </a:p>
          <a:p>
            <a:pPr marL="342900" indent="-342900">
              <a:spcBef>
                <a:spcPct val="20000"/>
              </a:spcBef>
              <a:buFont typeface="Monotype Sorts" pitchFamily="2" charset="2"/>
              <a:buChar char=" "/>
            </a:pPr>
            <a:endParaRPr lang="en-US" sz="320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0483" name="Slide Number Placeholder 5"/>
          <p:cNvSpPr>
            <a:spLocks noGrp="1"/>
          </p:cNvSpPr>
          <p:nvPr>
            <p:ph type="sldNum" sz="quarter" idx="12"/>
          </p:nvPr>
        </p:nvSpPr>
        <p:spPr/>
        <p:txBody>
          <a:bodyPr/>
          <a:lstStyle/>
          <a:p>
            <a:pPr>
              <a:defRPr/>
            </a:pPr>
            <a:fld id="{80D1A717-E3DC-4C42-8A53-FA6E9263C849}" type="slidenum">
              <a:rPr lang="en-US" smtClean="0"/>
              <a:pPr>
                <a:defRPr/>
              </a:pPr>
              <a:t>61</a:t>
            </a:fld>
            <a:endParaRPr lang="en-US" smtClean="0"/>
          </a:p>
        </p:txBody>
      </p:sp>
      <p:sp>
        <p:nvSpPr>
          <p:cNvPr id="27650" name="Rectangle 2"/>
          <p:cNvSpPr>
            <a:spLocks noGrp="1" noChangeArrowheads="1"/>
          </p:cNvSpPr>
          <p:nvPr>
            <p:ph type="title"/>
          </p:nvPr>
        </p:nvSpPr>
        <p:spPr>
          <a:xfrm>
            <a:off x="3810000" y="228600"/>
            <a:ext cx="6096000" cy="1143000"/>
          </a:xfrm>
        </p:spPr>
        <p:txBody>
          <a:bodyPr/>
          <a:lstStyle/>
          <a:p>
            <a:pPr eaLnBrk="1" hangingPunct="1">
              <a:defRPr/>
            </a:pPr>
            <a:r>
              <a:rPr sz="5400" b="1" i="1" u="sng" smtClean="0">
                <a:solidFill>
                  <a:schemeClr val="tx1"/>
                </a:solidFill>
                <a:latin typeface="Times New Roman" pitchFamily="18" charset="0"/>
              </a:rPr>
              <a:t>Onomatopoeia</a:t>
            </a:r>
          </a:p>
        </p:txBody>
      </p:sp>
      <p:sp>
        <p:nvSpPr>
          <p:cNvPr id="27651" name="Rectangle 3"/>
          <p:cNvSpPr>
            <a:spLocks noGrp="1" noChangeArrowheads="1"/>
          </p:cNvSpPr>
          <p:nvPr>
            <p:ph type="body" idx="1"/>
          </p:nvPr>
        </p:nvSpPr>
        <p:spPr>
          <a:xfrm>
            <a:off x="228600" y="1752600"/>
            <a:ext cx="8001000" cy="4495800"/>
          </a:xfrm>
        </p:spPr>
        <p:txBody>
          <a:bodyPr/>
          <a:lstStyle/>
          <a:p>
            <a:pPr lvl="1" eaLnBrk="1" hangingPunct="1">
              <a:buClr>
                <a:schemeClr val="hlink"/>
              </a:buClr>
              <a:buSzPct val="60000"/>
              <a:buFont typeface="Wingdings" pitchFamily="2" charset="2"/>
              <a:buNone/>
              <a:defRPr/>
            </a:pPr>
            <a:r>
              <a:rPr lang="en-US" sz="4800" dirty="0" smtClean="0"/>
              <a:t>	The formation or use of words such as </a:t>
            </a:r>
            <a:r>
              <a:rPr lang="en-US" sz="4800" b="1" i="1" u="sng" dirty="0" smtClean="0">
                <a:solidFill>
                  <a:schemeClr val="tx2">
                    <a:lumMod val="75000"/>
                  </a:schemeClr>
                </a:solidFill>
                <a:effectLst>
                  <a:outerShdw blurRad="38100" dist="38100" dir="2700000" algn="tl">
                    <a:srgbClr val="000000">
                      <a:alpha val="43137"/>
                    </a:srgbClr>
                  </a:outerShdw>
                </a:effectLst>
              </a:rPr>
              <a:t>buzz</a:t>
            </a:r>
            <a:r>
              <a:rPr lang="en-US" sz="4800" dirty="0" smtClean="0"/>
              <a:t>, </a:t>
            </a:r>
            <a:r>
              <a:rPr lang="en-US" sz="4800" b="1" i="1" u="sng" dirty="0" smtClean="0">
                <a:solidFill>
                  <a:schemeClr val="tx2">
                    <a:lumMod val="75000"/>
                  </a:schemeClr>
                </a:solidFill>
                <a:effectLst>
                  <a:outerShdw blurRad="38100" dist="38100" dir="2700000" algn="tl">
                    <a:srgbClr val="000000">
                      <a:alpha val="43137"/>
                    </a:srgbClr>
                  </a:outerShdw>
                </a:effectLst>
              </a:rPr>
              <a:t>murmur</a:t>
            </a:r>
            <a:r>
              <a:rPr lang="en-US" sz="4800" dirty="0" smtClean="0">
                <a:effectLst>
                  <a:outerShdw blurRad="38100" dist="38100" dir="2700000" algn="tl">
                    <a:srgbClr val="000000">
                      <a:alpha val="43137"/>
                    </a:srgbClr>
                  </a:outerShdw>
                </a:effectLst>
              </a:rPr>
              <a:t> </a:t>
            </a:r>
            <a:r>
              <a:rPr lang="en-US" sz="4800" dirty="0" smtClean="0"/>
              <a:t>or </a:t>
            </a:r>
            <a:r>
              <a:rPr lang="en-US" sz="4800" b="1" i="1" u="sng" dirty="0" smtClean="0">
                <a:solidFill>
                  <a:schemeClr val="tx2">
                    <a:lumMod val="75000"/>
                  </a:schemeClr>
                </a:solidFill>
                <a:effectLst>
                  <a:outerShdw blurRad="38100" dist="38100" dir="2700000" algn="tl">
                    <a:srgbClr val="000000">
                      <a:alpha val="43137"/>
                    </a:srgbClr>
                  </a:outerShdw>
                </a:effectLst>
              </a:rPr>
              <a:t>boo</a:t>
            </a:r>
            <a:r>
              <a:rPr lang="en-US" sz="4800" i="1" dirty="0" smtClean="0">
                <a:effectLst>
                  <a:outerShdw blurRad="38100" dist="38100" dir="2700000" algn="tl">
                    <a:srgbClr val="000000">
                      <a:alpha val="43137"/>
                    </a:srgbClr>
                  </a:outerShdw>
                </a:effectLst>
              </a:rPr>
              <a:t> </a:t>
            </a:r>
            <a:r>
              <a:rPr lang="en-US" sz="4800" dirty="0" smtClean="0"/>
              <a:t>that imitate the sounds associated with the objects or actions they refer to.</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dissolve">
                                      <p:cBhvr>
                                        <p:cTn id="7" dur="500"/>
                                        <p:tgtEl>
                                          <p:spTgt spid="27650"/>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iterate type="lt">
                                    <p:tmPct val="100000"/>
                                  </p:iterate>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checkerboard(across)">
                                      <p:cBhvr>
                                        <p:cTn id="12" dur="75"/>
                                        <p:tgtEl>
                                          <p:spTgt spid="2765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build="p" autoUpdateAnimBg="0"/>
    </p:bldLst>
  </p:timing>
</p:sld>
</file>

<file path=ppt/slides/slide6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447800" y="-228600"/>
            <a:ext cx="7772400" cy="1143000"/>
          </a:xfrm>
        </p:spPr>
        <p:txBody>
          <a:bodyPr/>
          <a:lstStyle/>
          <a:p>
            <a:pPr eaLnBrk="1" hangingPunct="1">
              <a:defRPr/>
            </a:pPr>
            <a:r>
              <a:rPr sz="5400" b="1" i="1" u="sng" smtClean="0">
                <a:solidFill>
                  <a:schemeClr val="tx1"/>
                </a:solidFill>
                <a:latin typeface="Times New Roman" pitchFamily="18" charset="0"/>
              </a:rPr>
              <a:t>Onomatopoeia in practice</a:t>
            </a:r>
          </a:p>
        </p:txBody>
      </p:sp>
      <p:sp>
        <p:nvSpPr>
          <p:cNvPr id="29699" name="Rectangle 3"/>
          <p:cNvSpPr>
            <a:spLocks noGrp="1" noChangeArrowheads="1"/>
          </p:cNvSpPr>
          <p:nvPr>
            <p:ph type="body" idx="1"/>
          </p:nvPr>
        </p:nvSpPr>
        <p:spPr>
          <a:xfrm>
            <a:off x="0" y="990600"/>
            <a:ext cx="9144000" cy="5562600"/>
          </a:xfrm>
        </p:spPr>
        <p:txBody>
          <a:bodyPr/>
          <a:lstStyle/>
          <a:p>
            <a:pPr eaLnBrk="1" hangingPunct="1">
              <a:buFont typeface="Wingdings" pitchFamily="2" charset="2"/>
              <a:buNone/>
              <a:defRPr/>
            </a:pPr>
            <a:r>
              <a:rPr lang="en-US" sz="4800" dirty="0" smtClean="0"/>
              <a:t>	Onomatopoeia is the use of words whose sounds make you think of their meanings.  </a:t>
            </a:r>
          </a:p>
          <a:p>
            <a:pPr eaLnBrk="1" hangingPunct="1">
              <a:buFont typeface="Wingdings" pitchFamily="2" charset="2"/>
              <a:buNone/>
              <a:defRPr/>
            </a:pPr>
            <a:endParaRPr lang="en-US" sz="1800" dirty="0" smtClean="0"/>
          </a:p>
          <a:p>
            <a:pPr eaLnBrk="1" hangingPunct="1">
              <a:buFont typeface="Wingdings" pitchFamily="2" charset="2"/>
              <a:buNone/>
              <a:defRPr/>
            </a:pPr>
            <a:r>
              <a:rPr lang="en-US" sz="4800" dirty="0" smtClean="0"/>
              <a:t>	For example; </a:t>
            </a:r>
            <a:r>
              <a:rPr lang="en-US" sz="4800" b="1" i="1" u="sng" dirty="0" smtClean="0">
                <a:solidFill>
                  <a:schemeClr val="tx2">
                    <a:lumMod val="75000"/>
                  </a:schemeClr>
                </a:solidFill>
                <a:effectLst>
                  <a:outerShdw blurRad="38100" dist="38100" dir="2700000" algn="tl">
                    <a:srgbClr val="000000">
                      <a:alpha val="43137"/>
                    </a:srgbClr>
                  </a:outerShdw>
                </a:effectLst>
              </a:rPr>
              <a:t>buzz, thump, pop</a:t>
            </a:r>
            <a:r>
              <a:rPr lang="en-US" sz="4800" dirty="0" smtClean="0"/>
              <a:t>.</a:t>
            </a:r>
            <a:br>
              <a:rPr lang="en-US" sz="4800" dirty="0" smtClean="0"/>
            </a:br>
            <a:endParaRPr lang="en-US" sz="1800" dirty="0" smtClean="0"/>
          </a:p>
          <a:p>
            <a:pPr eaLnBrk="1" hangingPunct="1">
              <a:buFont typeface="Wingdings" pitchFamily="2" charset="2"/>
              <a:buNone/>
              <a:defRPr/>
            </a:pPr>
            <a:r>
              <a:rPr lang="en-US" sz="4800" dirty="0" smtClean="0"/>
              <a:t>	Many comic strips use onomatopoeia. </a:t>
            </a:r>
          </a:p>
        </p:txBody>
      </p:sp>
      <p:sp>
        <p:nvSpPr>
          <p:cNvPr id="68614" name="WordArt 7"/>
          <p:cNvSpPr>
            <a:spLocks noChangeArrowheads="1" noChangeShapeType="1" noTextEdit="1"/>
          </p:cNvSpPr>
          <p:nvPr/>
        </p:nvSpPr>
        <p:spPr bwMode="auto">
          <a:xfrm>
            <a:off x="6629400" y="2819400"/>
            <a:ext cx="2276475" cy="831850"/>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r>
              <a:rPr lang="en-US" sz="3600" kern="10">
                <a:ln w="9525">
                  <a:round/>
                  <a:headEnd/>
                  <a:tailEnd/>
                </a:ln>
                <a:gradFill rotWithShape="1">
                  <a:gsLst>
                    <a:gs pos="0">
                      <a:srgbClr val="707070"/>
                    </a:gs>
                    <a:gs pos="50000">
                      <a:srgbClr val="FFFFFF"/>
                    </a:gs>
                    <a:gs pos="100000">
                      <a:srgbClr val="707070"/>
                    </a:gs>
                  </a:gsLst>
                  <a:lin ang="2700000" scaled="1"/>
                </a:gradFill>
                <a:latin typeface="Impact"/>
              </a:rPr>
              <a:t>Important !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iterate type="wd">
                                    <p:tmPct val="100000"/>
                                  </p:iterate>
                                  <p:childTnLst>
                                    <p:set>
                                      <p:cBhvr>
                                        <p:cTn id="6" dur="1" fill="hold">
                                          <p:stCondLst>
                                            <p:cond delay="0"/>
                                          </p:stCondLst>
                                        </p:cTn>
                                        <p:tgtEl>
                                          <p:spTgt spid="29698"/>
                                        </p:tgtEl>
                                        <p:attrNameLst>
                                          <p:attrName>style.visibility</p:attrName>
                                        </p:attrNameLst>
                                      </p:cBhvr>
                                      <p:to>
                                        <p:strVal val="visible"/>
                                      </p:to>
                                    </p:set>
                                    <p:anim calcmode="lin" valueType="num">
                                      <p:cBhvr additive="base">
                                        <p:cTn id="7" dur="300" fill="hold"/>
                                        <p:tgtEl>
                                          <p:spTgt spid="29698"/>
                                        </p:tgtEl>
                                        <p:attrNameLst>
                                          <p:attrName>ppt_x</p:attrName>
                                        </p:attrNameLst>
                                      </p:cBhvr>
                                      <p:tavLst>
                                        <p:tav tm="0">
                                          <p:val>
                                            <p:strVal val="0-#ppt_w/2"/>
                                          </p:val>
                                        </p:tav>
                                        <p:tav tm="100000">
                                          <p:val>
                                            <p:strVal val="#ppt_x"/>
                                          </p:val>
                                        </p:tav>
                                      </p:tavLst>
                                    </p:anim>
                                    <p:anim calcmode="lin" valueType="num">
                                      <p:cBhvr additive="base">
                                        <p:cTn id="8" dur="300" fill="hold"/>
                                        <p:tgtEl>
                                          <p:spTgt spid="2969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 presetClass="entr" presetSubtype="10" fill="hold" grpId="0" nodeType="clickEffect">
                                  <p:stCondLst>
                                    <p:cond delay="0"/>
                                  </p:stCondLst>
                                  <p:iterate type="lt">
                                    <p:tmPct val="100000"/>
                                  </p:iterate>
                                  <p:childTnLst>
                                    <p:set>
                                      <p:cBhvr>
                                        <p:cTn id="12" dur="1" fill="hold">
                                          <p:stCondLst>
                                            <p:cond delay="0"/>
                                          </p:stCondLst>
                                        </p:cTn>
                                        <p:tgtEl>
                                          <p:spTgt spid="29699">
                                            <p:txEl>
                                              <p:pRg st="0" end="0"/>
                                            </p:txEl>
                                          </p:spTgt>
                                        </p:tgtEl>
                                        <p:attrNameLst>
                                          <p:attrName>style.visibility</p:attrName>
                                        </p:attrNameLst>
                                      </p:cBhvr>
                                      <p:to>
                                        <p:strVal val="visible"/>
                                      </p:to>
                                    </p:set>
                                    <p:animEffect transition="in" filter="checkerboard(across)">
                                      <p:cBhvr>
                                        <p:cTn id="13" dur="75"/>
                                        <p:tgtEl>
                                          <p:spTgt spid="2969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iterate type="lt">
                                    <p:tmPct val="100000"/>
                                  </p:iterate>
                                  <p:childTnLst>
                                    <p:set>
                                      <p:cBhvr>
                                        <p:cTn id="17" dur="1" fill="hold">
                                          <p:stCondLst>
                                            <p:cond delay="0"/>
                                          </p:stCondLst>
                                        </p:cTn>
                                        <p:tgtEl>
                                          <p:spTgt spid="29699">
                                            <p:txEl>
                                              <p:pRg st="2" end="2"/>
                                            </p:txEl>
                                          </p:spTgt>
                                        </p:tgtEl>
                                        <p:attrNameLst>
                                          <p:attrName>style.visibility</p:attrName>
                                        </p:attrNameLst>
                                      </p:cBhvr>
                                      <p:to>
                                        <p:strVal val="visible"/>
                                      </p:to>
                                    </p:set>
                                    <p:animEffect transition="in" filter="checkerboard(across)">
                                      <p:cBhvr>
                                        <p:cTn id="18" dur="75"/>
                                        <p:tgtEl>
                                          <p:spTgt spid="29699">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iterate type="lt">
                                    <p:tmPct val="100000"/>
                                  </p:iterate>
                                  <p:childTnLst>
                                    <p:set>
                                      <p:cBhvr>
                                        <p:cTn id="22" dur="1" fill="hold">
                                          <p:stCondLst>
                                            <p:cond delay="0"/>
                                          </p:stCondLst>
                                        </p:cTn>
                                        <p:tgtEl>
                                          <p:spTgt spid="29699">
                                            <p:txEl>
                                              <p:pRg st="3" end="3"/>
                                            </p:txEl>
                                          </p:spTgt>
                                        </p:tgtEl>
                                        <p:attrNameLst>
                                          <p:attrName>style.visibility</p:attrName>
                                        </p:attrNameLst>
                                      </p:cBhvr>
                                      <p:to>
                                        <p:strVal val="visible"/>
                                      </p:to>
                                    </p:set>
                                    <p:animEffect transition="in" filter="checkerboard(across)">
                                      <p:cBhvr>
                                        <p:cTn id="23" dur="75"/>
                                        <p:tgtEl>
                                          <p:spTgt spid="2969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autoUpdateAnimBg="0"/>
    </p:bldLst>
  </p:timing>
</p:sld>
</file>

<file path=ppt/slides/slide6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pic>
        <p:nvPicPr>
          <p:cNvPr id="1027" name="Picture 3"/>
          <p:cNvPicPr>
            <a:picLocks noChangeAspect="1" noChangeArrowheads="1"/>
          </p:cNvPicPr>
          <p:nvPr/>
        </p:nvPicPr>
        <p:blipFill>
          <a:blip r:embed="rId3"/>
          <a:srcRect/>
          <a:stretch>
            <a:fillRect/>
          </a:stretch>
        </p:blipFill>
        <p:spPr bwMode="auto">
          <a:xfrm rot="1685942">
            <a:off x="2054916" y="988117"/>
            <a:ext cx="4733168" cy="4733168"/>
          </a:xfrm>
          <a:prstGeom prst="rect">
            <a:avLst/>
          </a:prstGeom>
          <a:noFill/>
          <a:ln w="9525">
            <a:noFill/>
            <a:miter lim="800000"/>
            <a:headEnd/>
            <a:tailEnd/>
          </a:ln>
          <a:effectLst/>
        </p:spPr>
      </p:pic>
    </p:spTree>
  </p:cSld>
  <p:clrMapOvr>
    <a:masterClrMapping/>
  </p:clrMapOvr>
  <p:transition advTm="20000"/>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524000"/>
            <a:ext cx="8229600" cy="4572000"/>
          </a:xfrm>
        </p:spPr>
        <p:txBody>
          <a:bodyPr>
            <a:normAutofit/>
          </a:bodyPr>
          <a:lstStyle/>
          <a:p>
            <a:pPr>
              <a:lnSpc>
                <a:spcPct val="90000"/>
              </a:lnSpc>
            </a:pPr>
            <a:r>
              <a:rPr lang="en-US" sz="4000" smtClean="0">
                <a:solidFill>
                  <a:schemeClr val="bg1"/>
                </a:solidFill>
              </a:rPr>
              <a:t>Personification — when something not human is given human characteristics.</a:t>
            </a:r>
          </a:p>
          <a:p>
            <a:pPr lvl="1">
              <a:lnSpc>
                <a:spcPct val="90000"/>
              </a:lnSpc>
            </a:pPr>
            <a:r>
              <a:rPr lang="en-US" sz="4000" smtClean="0">
                <a:solidFill>
                  <a:schemeClr val="bg1"/>
                </a:solidFill>
              </a:rPr>
              <a:t>The trees danced in the wind.</a:t>
            </a:r>
          </a:p>
          <a:p>
            <a:pPr lvl="1">
              <a:lnSpc>
                <a:spcPct val="90000"/>
              </a:lnSpc>
            </a:pPr>
            <a:r>
              <a:rPr lang="en-US" sz="4000" smtClean="0">
                <a:solidFill>
                  <a:schemeClr val="bg1"/>
                </a:solidFill>
              </a:rPr>
              <a:t>Oreo:  Milk’s Favorite Cookie.</a:t>
            </a:r>
          </a:p>
          <a:p>
            <a:pPr lvl="1">
              <a:lnSpc>
                <a:spcPct val="90000"/>
              </a:lnSpc>
            </a:pPr>
            <a:r>
              <a:rPr lang="en-US" sz="4000" smtClean="0">
                <a:solidFill>
                  <a:schemeClr val="bg1"/>
                </a:solidFill>
              </a:rPr>
              <a:t>Fear knocked on the door, and Faith answered.</a:t>
            </a:r>
            <a:endParaRPr lang="en-US" sz="3700" smtClean="0">
              <a:solidFill>
                <a:schemeClr val="bg1"/>
              </a:solidFill>
            </a:endParaRPr>
          </a:p>
        </p:txBody>
      </p:sp>
      <p:sp>
        <p:nvSpPr>
          <p:cNvPr id="3" name="Title 2"/>
          <p:cNvSpPr>
            <a:spLocks noGrp="1"/>
          </p:cNvSpPr>
          <p:nvPr>
            <p:ph type="title" idx="4294967295"/>
          </p:nvPr>
        </p:nvSpPr>
        <p:spPr/>
        <p:txBody>
          <a:bodyPr rtlCol="0"/>
          <a:lstStyle/>
          <a:p>
            <a:pPr fontAlgn="auto">
              <a:spcAft>
                <a:spcPts val="0"/>
              </a:spcAft>
              <a:defRPr/>
            </a:pPr>
            <a:r>
              <a:rPr smtClean="0"/>
              <a:t>Types of 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457200" y="1524000"/>
            <a:ext cx="8229600" cy="4572000"/>
          </a:xfrm>
        </p:spPr>
        <p:txBody>
          <a:bodyPr/>
          <a:lstStyle/>
          <a:p>
            <a:pPr eaLnBrk="1" hangingPunct="1">
              <a:lnSpc>
                <a:spcPct val="90000"/>
              </a:lnSpc>
            </a:pPr>
            <a:r>
              <a:rPr lang="en-US" sz="4000" smtClean="0">
                <a:solidFill>
                  <a:schemeClr val="bg1"/>
                </a:solidFill>
              </a:rPr>
              <a:t>Personification — when something not human is given human characteristics.</a:t>
            </a:r>
          </a:p>
          <a:p>
            <a:pPr lvl="1" eaLnBrk="1" hangingPunct="1">
              <a:lnSpc>
                <a:spcPct val="90000"/>
              </a:lnSpc>
            </a:pPr>
            <a:r>
              <a:rPr lang="en-US" sz="4000" smtClean="0">
                <a:solidFill>
                  <a:schemeClr val="bg1"/>
                </a:solidFill>
              </a:rPr>
              <a:t>The trees danced in the wind.</a:t>
            </a:r>
          </a:p>
          <a:p>
            <a:pPr lvl="1" eaLnBrk="1" hangingPunct="1">
              <a:lnSpc>
                <a:spcPct val="90000"/>
              </a:lnSpc>
            </a:pPr>
            <a:r>
              <a:rPr lang="en-US" sz="4000" smtClean="0">
                <a:solidFill>
                  <a:schemeClr val="bg1"/>
                </a:solidFill>
              </a:rPr>
              <a:t>Oreo:  Milk’s Favorite Cookie.</a:t>
            </a:r>
          </a:p>
          <a:p>
            <a:pPr lvl="1" eaLnBrk="1" hangingPunct="1">
              <a:lnSpc>
                <a:spcPct val="90000"/>
              </a:lnSpc>
            </a:pPr>
            <a:r>
              <a:rPr lang="en-US" sz="4000" smtClean="0">
                <a:solidFill>
                  <a:schemeClr val="bg1"/>
                </a:solidFill>
              </a:rPr>
              <a:t>Fear knocked on the door, and Faith answered.</a:t>
            </a:r>
            <a:endParaRPr lang="en-US" sz="3700" smtClean="0">
              <a:solidFill>
                <a:schemeClr val="bg1"/>
              </a:solidFill>
            </a:endParaRPr>
          </a:p>
        </p:txBody>
      </p:sp>
      <p:sp>
        <p:nvSpPr>
          <p:cNvPr id="3" name="Title 2"/>
          <p:cNvSpPr>
            <a:spLocks noGrp="1"/>
          </p:cNvSpPr>
          <p:nvPr>
            <p:ph type="title" idx="4294967295"/>
          </p:nvPr>
        </p:nvSpPr>
        <p:spPr/>
        <p:txBody>
          <a:bodyPr rtlCol="0"/>
          <a:lstStyle/>
          <a:p>
            <a:pPr eaLnBrk="1" fontAlgn="auto" hangingPunct="1">
              <a:spcAft>
                <a:spcPts val="0"/>
              </a:spcAft>
              <a:defRPr/>
            </a:pPr>
            <a:r>
              <a:rPr smtClean="0"/>
              <a:t>Types of 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anim calcmode="lin" valueType="num">
                                      <p:cBhvr additive="base">
                                        <p:cTn id="2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Footer Placeholder 4"/>
          <p:cNvSpPr>
            <a:spLocks noGrp="1"/>
          </p:cNvSpPr>
          <p:nvPr>
            <p:ph type="ftr" sz="quarter" idx="11"/>
          </p:nvPr>
        </p:nvSpPr>
        <p:spPr/>
        <p:txBody>
          <a:bodyPr/>
          <a:lstStyle/>
          <a:p>
            <a:pPr>
              <a:defRPr/>
            </a:pPr>
            <a:r>
              <a:rPr lang="en-US"/>
              <a:t>Joyet       2004</a:t>
            </a:r>
          </a:p>
        </p:txBody>
      </p:sp>
      <p:sp>
        <p:nvSpPr>
          <p:cNvPr id="36867" name="Slide Number Placeholder 5"/>
          <p:cNvSpPr>
            <a:spLocks noGrp="1"/>
          </p:cNvSpPr>
          <p:nvPr>
            <p:ph type="sldNum" sz="quarter" idx="12"/>
          </p:nvPr>
        </p:nvSpPr>
        <p:spPr/>
        <p:txBody>
          <a:bodyPr/>
          <a:lstStyle/>
          <a:p>
            <a:pPr>
              <a:defRPr/>
            </a:pPr>
            <a:fld id="{BA7BE681-71BE-4B84-A7A6-4C7F4715240C}" type="slidenum">
              <a:rPr lang="en-US" smtClean="0"/>
              <a:pPr>
                <a:defRPr/>
              </a:pPr>
              <a:t>66</a:t>
            </a:fld>
            <a:endParaRPr lang="en-US" smtClean="0"/>
          </a:p>
        </p:txBody>
      </p:sp>
      <p:sp>
        <p:nvSpPr>
          <p:cNvPr id="45058" name="Rectangle 2"/>
          <p:cNvSpPr>
            <a:spLocks noGrp="1" noChangeArrowheads="1"/>
          </p:cNvSpPr>
          <p:nvPr>
            <p:ph type="title"/>
          </p:nvPr>
        </p:nvSpPr>
        <p:spPr>
          <a:xfrm>
            <a:off x="3124200" y="-152400"/>
            <a:ext cx="7772400" cy="1143000"/>
          </a:xfrm>
        </p:spPr>
        <p:txBody>
          <a:bodyPr/>
          <a:lstStyle/>
          <a:p>
            <a:pPr eaLnBrk="1" hangingPunct="1">
              <a:defRPr/>
            </a:pPr>
            <a:r>
              <a:rPr sz="5400" b="1" i="1" u="sng" smtClean="0">
                <a:solidFill>
                  <a:schemeClr val="tx1"/>
                </a:solidFill>
                <a:latin typeface="Times New Roman" pitchFamily="18" charset="0"/>
              </a:rPr>
              <a:t>Personification</a:t>
            </a:r>
          </a:p>
        </p:txBody>
      </p:sp>
      <p:sp>
        <p:nvSpPr>
          <p:cNvPr id="45060" name="Text Box 4"/>
          <p:cNvSpPr txBox="1">
            <a:spLocks noChangeArrowheads="1"/>
          </p:cNvSpPr>
          <p:nvPr/>
        </p:nvSpPr>
        <p:spPr bwMode="auto">
          <a:xfrm>
            <a:off x="381000" y="1755775"/>
            <a:ext cx="8686800" cy="3956050"/>
          </a:xfrm>
          <a:prstGeom prst="rect">
            <a:avLst/>
          </a:prstGeom>
          <a:noFill/>
          <a:ln w="9525">
            <a:noFill/>
            <a:miter lim="800000"/>
            <a:headEnd/>
            <a:tailEnd/>
          </a:ln>
        </p:spPr>
        <p:txBody>
          <a:bodyPr>
            <a:spAutoFit/>
          </a:bodyPr>
          <a:lstStyle/>
          <a:p>
            <a:pPr>
              <a:lnSpc>
                <a:spcPct val="90000"/>
              </a:lnSpc>
              <a:spcBef>
                <a:spcPct val="20000"/>
              </a:spcBef>
              <a:buClr>
                <a:schemeClr val="accent2"/>
              </a:buClr>
              <a:buSzPct val="80000"/>
              <a:buFont typeface="Wingdings" pitchFamily="2" charset="2"/>
              <a:buNone/>
            </a:pPr>
            <a:r>
              <a:rPr lang="en-US" sz="5400"/>
              <a:t>Personification is a figurative language technique in which human characteristics are given to nonhuman things. </a:t>
            </a:r>
          </a:p>
          <a:p>
            <a:pPr>
              <a:lnSpc>
                <a:spcPct val="90000"/>
              </a:lnSpc>
              <a:spcBef>
                <a:spcPct val="20000"/>
              </a:spcBef>
              <a:buClr>
                <a:schemeClr val="accent2"/>
              </a:buClr>
              <a:buSzPct val="80000"/>
              <a:buFont typeface="Wingdings" pitchFamily="2" charset="2"/>
              <a:buNone/>
            </a:pPr>
            <a:r>
              <a:rPr lang="en-US" sz="5400"/>
              <a:t>	</a:t>
            </a:r>
          </a:p>
        </p:txBody>
      </p:sp>
      <p:sp>
        <p:nvSpPr>
          <p:cNvPr id="71686" name="WordArt 7"/>
          <p:cNvSpPr>
            <a:spLocks noChangeArrowheads="1" noChangeShapeType="1" noTextEdit="1"/>
          </p:cNvSpPr>
          <p:nvPr/>
        </p:nvSpPr>
        <p:spPr bwMode="auto">
          <a:xfrm rot="-1218022">
            <a:off x="457200" y="381000"/>
            <a:ext cx="2276475" cy="831850"/>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r>
              <a:rPr lang="en-US" sz="3600" kern="10">
                <a:ln w="9525">
                  <a:round/>
                  <a:headEnd/>
                  <a:tailEnd/>
                </a:ln>
                <a:gradFill rotWithShape="1">
                  <a:gsLst>
                    <a:gs pos="0">
                      <a:srgbClr val="707070"/>
                    </a:gs>
                    <a:gs pos="50000">
                      <a:srgbClr val="FFFFFF"/>
                    </a:gs>
                    <a:gs pos="100000">
                      <a:srgbClr val="707070"/>
                    </a:gs>
                  </a:gsLst>
                  <a:lin ang="3900000" scaled="1"/>
                </a:gradFill>
                <a:latin typeface="Impact"/>
              </a:rPr>
              <a:t>Important !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45058"/>
                                        </p:tgtEl>
                                        <p:attrNameLst>
                                          <p:attrName>style.visibility</p:attrName>
                                        </p:attrNameLst>
                                      </p:cBhvr>
                                      <p:to>
                                        <p:strVal val="visible"/>
                                      </p:to>
                                    </p:set>
                                    <p:anim calcmode="lin" valueType="num">
                                      <p:cBhvr additive="base">
                                        <p:cTn id="7" dur="500" fill="hold"/>
                                        <p:tgtEl>
                                          <p:spTgt spid="45058"/>
                                        </p:tgtEl>
                                        <p:attrNameLst>
                                          <p:attrName>ppt_x</p:attrName>
                                        </p:attrNameLst>
                                      </p:cBhvr>
                                      <p:tavLst>
                                        <p:tav tm="0">
                                          <p:val>
                                            <p:strVal val="0-#ppt_w/2"/>
                                          </p:val>
                                        </p:tav>
                                        <p:tav tm="100000">
                                          <p:val>
                                            <p:strVal val="#ppt_x"/>
                                          </p:val>
                                        </p:tav>
                                      </p:tavLst>
                                    </p:anim>
                                    <p:anim calcmode="lin" valueType="num">
                                      <p:cBhvr additive="base">
                                        <p:cTn id="8" dur="500" fill="hold"/>
                                        <p:tgtEl>
                                          <p:spTgt spid="4505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lt">
                                    <p:tmPct val="100000"/>
                                  </p:iterate>
                                  <p:childTnLst>
                                    <p:set>
                                      <p:cBhvr>
                                        <p:cTn id="12" dur="1" fill="hold">
                                          <p:stCondLst>
                                            <p:cond delay="0"/>
                                          </p:stCondLst>
                                        </p:cTn>
                                        <p:tgtEl>
                                          <p:spTgt spid="45060"/>
                                        </p:tgtEl>
                                        <p:attrNameLst>
                                          <p:attrName>style.visibility</p:attrName>
                                        </p:attrNameLst>
                                      </p:cBhvr>
                                      <p:to>
                                        <p:strVal val="visible"/>
                                      </p:to>
                                    </p:set>
                                    <p:anim calcmode="lin" valueType="num">
                                      <p:cBhvr additive="base">
                                        <p:cTn id="13" dur="75" fill="hold"/>
                                        <p:tgtEl>
                                          <p:spTgt spid="45060"/>
                                        </p:tgtEl>
                                        <p:attrNameLst>
                                          <p:attrName>ppt_x</p:attrName>
                                        </p:attrNameLst>
                                      </p:cBhvr>
                                      <p:tavLst>
                                        <p:tav tm="0">
                                          <p:val>
                                            <p:strVal val="0-#ppt_w/2"/>
                                          </p:val>
                                        </p:tav>
                                        <p:tav tm="100000">
                                          <p:val>
                                            <p:strVal val="#ppt_x"/>
                                          </p:val>
                                        </p:tav>
                                      </p:tavLst>
                                    </p:anim>
                                    <p:anim calcmode="lin" valueType="num">
                                      <p:cBhvr additive="base">
                                        <p:cTn id="14" dur="75" fill="hold"/>
                                        <p:tgtEl>
                                          <p:spTgt spid="450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0" grpId="0" autoUpdateAnimBg="0"/>
    </p:bldLst>
  </p:timing>
</p:sld>
</file>

<file path=ppt/slides/slide6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3124200" y="-152400"/>
            <a:ext cx="7772400" cy="1143000"/>
          </a:xfrm>
        </p:spPr>
        <p:txBody>
          <a:bodyPr/>
          <a:lstStyle/>
          <a:p>
            <a:pPr eaLnBrk="1" hangingPunct="1">
              <a:defRPr/>
            </a:pPr>
            <a:r>
              <a:rPr sz="5400" b="1" i="1" u="sng" smtClean="0">
                <a:solidFill>
                  <a:schemeClr val="tx1"/>
                </a:solidFill>
                <a:latin typeface="Times New Roman" pitchFamily="18" charset="0"/>
              </a:rPr>
              <a:t>Personification</a:t>
            </a:r>
          </a:p>
        </p:txBody>
      </p:sp>
      <p:sp>
        <p:nvSpPr>
          <p:cNvPr id="82947" name="Rectangle 3"/>
          <p:cNvSpPr>
            <a:spLocks noGrp="1" noChangeArrowheads="1"/>
          </p:cNvSpPr>
          <p:nvPr>
            <p:ph type="body" idx="1"/>
          </p:nvPr>
        </p:nvSpPr>
        <p:spPr>
          <a:xfrm>
            <a:off x="457200" y="3124200"/>
            <a:ext cx="8229600" cy="1219200"/>
          </a:xfrm>
        </p:spPr>
        <p:txBody>
          <a:bodyPr/>
          <a:lstStyle/>
          <a:p>
            <a:pPr eaLnBrk="1" hangingPunct="1">
              <a:buFont typeface="Wingdings" pitchFamily="2" charset="2"/>
              <a:buNone/>
            </a:pPr>
            <a:r>
              <a:rPr lang="en-US" sz="4800" i="1" dirty="0" smtClean="0">
                <a:solidFill>
                  <a:schemeClr val="tx2">
                    <a:lumMod val="75000"/>
                  </a:schemeClr>
                </a:solidFill>
                <a:effectLst>
                  <a:outerShdw blurRad="38100" dist="38100" dir="2700000" algn="tl">
                    <a:srgbClr val="000000">
                      <a:alpha val="43137"/>
                    </a:srgbClr>
                  </a:outerShdw>
                </a:effectLst>
              </a:rPr>
              <a:t>The leaves danced in the wind.</a:t>
            </a:r>
          </a:p>
        </p:txBody>
      </p:sp>
      <p:sp>
        <p:nvSpPr>
          <p:cNvPr id="82949" name="Text Box 5"/>
          <p:cNvSpPr txBox="1">
            <a:spLocks noChangeArrowheads="1"/>
          </p:cNvSpPr>
          <p:nvPr/>
        </p:nvSpPr>
        <p:spPr bwMode="auto">
          <a:xfrm>
            <a:off x="381000" y="1371600"/>
            <a:ext cx="8382000" cy="1555750"/>
          </a:xfrm>
          <a:prstGeom prst="rect">
            <a:avLst/>
          </a:prstGeom>
          <a:noFill/>
          <a:ln w="9525">
            <a:noFill/>
            <a:miter lim="800000"/>
            <a:headEnd/>
            <a:tailEnd/>
          </a:ln>
        </p:spPr>
        <p:txBody>
          <a:bodyPr>
            <a:spAutoFit/>
          </a:bodyPr>
          <a:lstStyle/>
          <a:p>
            <a:pPr marL="457200" indent="-457200"/>
            <a:r>
              <a:rPr lang="en-US" sz="4800" dirty="0" smtClean="0">
                <a:solidFill>
                  <a:schemeClr val="tx2"/>
                </a:solidFill>
              </a:rPr>
              <a:t>The </a:t>
            </a:r>
            <a:r>
              <a:rPr lang="en-US" sz="4800" dirty="0">
                <a:solidFill>
                  <a:schemeClr val="tx2"/>
                </a:solidFill>
              </a:rPr>
              <a:t>heat ripped the </a:t>
            </a:r>
            <a:r>
              <a:rPr lang="en-US" sz="4800" dirty="0" smtClean="0">
                <a:solidFill>
                  <a:schemeClr val="tx2"/>
                </a:solidFill>
              </a:rPr>
              <a:t>breath from </a:t>
            </a:r>
            <a:r>
              <a:rPr lang="en-US" sz="4800" dirty="0">
                <a:solidFill>
                  <a:schemeClr val="tx2"/>
                </a:solidFill>
              </a:rPr>
              <a:t>her lungs.</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anim calcmode="lin" valueType="num">
                                      <p:cBhvr additive="base">
                                        <p:cTn id="7" dur="500" fill="hold"/>
                                        <p:tgtEl>
                                          <p:spTgt spid="82946"/>
                                        </p:tgtEl>
                                        <p:attrNameLst>
                                          <p:attrName>ppt_x</p:attrName>
                                        </p:attrNameLst>
                                      </p:cBhvr>
                                      <p:tavLst>
                                        <p:tav tm="0">
                                          <p:val>
                                            <p:strVal val="0-#ppt_w/2"/>
                                          </p:val>
                                        </p:tav>
                                        <p:tav tm="100000">
                                          <p:val>
                                            <p:strVal val="#ppt_x"/>
                                          </p:val>
                                        </p:tav>
                                      </p:tavLst>
                                    </p:anim>
                                    <p:anim calcmode="lin" valueType="num">
                                      <p:cBhvr additive="base">
                                        <p:cTn id="8" dur="500" fill="hold"/>
                                        <p:tgtEl>
                                          <p:spTgt spid="8294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iterate type="wd">
                                    <p:tmPct val="100000"/>
                                  </p:iterate>
                                  <p:childTnLst>
                                    <p:set>
                                      <p:cBhvr>
                                        <p:cTn id="12" dur="1" fill="hold">
                                          <p:stCondLst>
                                            <p:cond delay="0"/>
                                          </p:stCondLst>
                                        </p:cTn>
                                        <p:tgtEl>
                                          <p:spTgt spid="82949"/>
                                        </p:tgtEl>
                                        <p:attrNameLst>
                                          <p:attrName>style.visibility</p:attrName>
                                        </p:attrNameLst>
                                      </p:cBhvr>
                                      <p:to>
                                        <p:strVal val="visible"/>
                                      </p:to>
                                    </p:set>
                                    <p:anim calcmode="lin" valueType="num">
                                      <p:cBhvr additive="base">
                                        <p:cTn id="13" dur="300" fill="hold"/>
                                        <p:tgtEl>
                                          <p:spTgt spid="82949"/>
                                        </p:tgtEl>
                                        <p:attrNameLst>
                                          <p:attrName>ppt_x</p:attrName>
                                        </p:attrNameLst>
                                      </p:cBhvr>
                                      <p:tavLst>
                                        <p:tav tm="0">
                                          <p:val>
                                            <p:strVal val="0-#ppt_w/2"/>
                                          </p:val>
                                        </p:tav>
                                        <p:tav tm="100000">
                                          <p:val>
                                            <p:strVal val="#ppt_x"/>
                                          </p:val>
                                        </p:tav>
                                      </p:tavLst>
                                    </p:anim>
                                    <p:anim calcmode="lin" valueType="num">
                                      <p:cBhvr additive="base">
                                        <p:cTn id="14" dur="300" fill="hold"/>
                                        <p:tgtEl>
                                          <p:spTgt spid="82949"/>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wd">
                                    <p:tmPct val="100000"/>
                                  </p:iterate>
                                  <p:childTnLst>
                                    <p:set>
                                      <p:cBhvr>
                                        <p:cTn id="18" dur="1" fill="hold">
                                          <p:stCondLst>
                                            <p:cond delay="0"/>
                                          </p:stCondLst>
                                        </p:cTn>
                                        <p:tgtEl>
                                          <p:spTgt spid="82947">
                                            <p:txEl>
                                              <p:pRg st="0" end="0"/>
                                            </p:txEl>
                                          </p:spTgt>
                                        </p:tgtEl>
                                        <p:attrNameLst>
                                          <p:attrName>style.visibility</p:attrName>
                                        </p:attrNameLst>
                                      </p:cBhvr>
                                      <p:to>
                                        <p:strVal val="visible"/>
                                      </p:to>
                                    </p:set>
                                    <p:anim calcmode="lin" valueType="num">
                                      <p:cBhvr additive="base">
                                        <p:cTn id="19" dur="300" fill="hold"/>
                                        <p:tgtEl>
                                          <p:spTgt spid="82947">
                                            <p:txEl>
                                              <p:pRg st="0" end="0"/>
                                            </p:txEl>
                                          </p:spTgt>
                                        </p:tgtEl>
                                        <p:attrNameLst>
                                          <p:attrName>ppt_x</p:attrName>
                                        </p:attrNameLst>
                                      </p:cBhvr>
                                      <p:tavLst>
                                        <p:tav tm="0">
                                          <p:val>
                                            <p:strVal val="1+#ppt_w/2"/>
                                          </p:val>
                                        </p:tav>
                                        <p:tav tm="100000">
                                          <p:val>
                                            <p:strVal val="#ppt_x"/>
                                          </p:val>
                                        </p:tav>
                                      </p:tavLst>
                                    </p:anim>
                                    <p:anim calcmode="lin" valueType="num">
                                      <p:cBhvr additive="base">
                                        <p:cTn id="20" dur="300" fill="hold"/>
                                        <p:tgtEl>
                                          <p:spTgt spid="8294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autoUpdateAnimBg="0"/>
      <p:bldP spid="82949" grpId="0" autoUpdateAnimBg="0"/>
    </p:bldLst>
  </p:timing>
</p:sld>
</file>

<file path=ppt/slides/slide6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3352800" y="152400"/>
            <a:ext cx="5791200" cy="1143000"/>
          </a:xfrm>
        </p:spPr>
        <p:txBody>
          <a:bodyPr/>
          <a:lstStyle/>
          <a:p>
            <a:pPr eaLnBrk="1" hangingPunct="1">
              <a:defRPr/>
            </a:pPr>
            <a:r>
              <a:rPr sz="5400" b="1" i="1" u="sng" smtClean="0">
                <a:solidFill>
                  <a:schemeClr val="tx1"/>
                </a:solidFill>
                <a:latin typeface="Times New Roman" pitchFamily="18" charset="0"/>
              </a:rPr>
              <a:t>Personification</a:t>
            </a:r>
          </a:p>
        </p:txBody>
      </p:sp>
      <p:sp>
        <p:nvSpPr>
          <p:cNvPr id="22531" name="Rectangle 3"/>
          <p:cNvSpPr>
            <a:spLocks noGrp="1" noChangeArrowheads="1"/>
          </p:cNvSpPr>
          <p:nvPr>
            <p:ph type="body" idx="1"/>
          </p:nvPr>
        </p:nvSpPr>
        <p:spPr>
          <a:xfrm>
            <a:off x="228600" y="1752600"/>
            <a:ext cx="8458200" cy="4724400"/>
          </a:xfrm>
        </p:spPr>
        <p:txBody>
          <a:bodyPr/>
          <a:lstStyle/>
          <a:p>
            <a:pPr marL="533400" indent="-533400" eaLnBrk="1" hangingPunct="1"/>
            <a:r>
              <a:rPr lang="en-US" sz="3600" dirty="0" smtClean="0"/>
              <a:t>When inanimate objects or abstractions (things that are not human) are endowed with human qualities or are represented as possessing human form.</a:t>
            </a:r>
          </a:p>
          <a:p>
            <a:pPr marL="533400" indent="-533400" eaLnBrk="1" hangingPunct="1"/>
            <a:r>
              <a:rPr lang="en-US" sz="3600" dirty="0" smtClean="0">
                <a:latin typeface="Bernard MT Condensed" pitchFamily="18" charset="0"/>
              </a:rPr>
              <a:t>Giving human qualities, feelings, actions, or characteristics to animals or non-living objects</a:t>
            </a:r>
            <a:r>
              <a:rPr lang="en-US" sz="3600" dirty="0" smtClean="0"/>
              <a:t>.</a:t>
            </a:r>
          </a:p>
          <a:p>
            <a:pPr marL="533400" indent="-533400" eaLnBrk="1" hangingPunct="1">
              <a:buFont typeface="Wingdings 2" pitchFamily="18" charset="2"/>
              <a:buNone/>
            </a:pPr>
            <a:endParaRPr lang="en-US" sz="3600" dirty="0" smtClean="0"/>
          </a:p>
        </p:txBody>
      </p:sp>
      <p:sp>
        <p:nvSpPr>
          <p:cNvPr id="73734" name="WordArt 7"/>
          <p:cNvSpPr>
            <a:spLocks noChangeArrowheads="1" noChangeShapeType="1" noTextEdit="1"/>
          </p:cNvSpPr>
          <p:nvPr/>
        </p:nvSpPr>
        <p:spPr bwMode="auto">
          <a:xfrm rot="-1218022">
            <a:off x="457200" y="381000"/>
            <a:ext cx="2276475" cy="831850"/>
          </a:xfrm>
          <a:prstGeom prst="rect">
            <a:avLst/>
          </a:prstGeom>
        </p:spPr>
        <p:txBody>
          <a:bodyPr wrap="none" fromWordArt="1">
            <a:prstTxWarp prst="textDeflateBottom">
              <a:avLst>
                <a:gd name="adj" fmla="val 76472"/>
              </a:avLst>
            </a:prstTxWarp>
            <a:scene3d>
              <a:camera prst="legacyPerspectiveFront">
                <a:rot lat="19799994" lon="19439993" rev="0"/>
              </a:camera>
              <a:lightRig rig="legacyNormal2" dir="t"/>
            </a:scene3d>
            <a:sp3d extrusionH="354000" prstMaterial="legacyMatte">
              <a:extrusionClr>
                <a:srgbClr val="939676"/>
              </a:extrusionClr>
            </a:sp3d>
          </a:bodyPr>
          <a:lstStyle/>
          <a:p>
            <a:r>
              <a:rPr lang="en-US" sz="3600" kern="10">
                <a:ln w="9525">
                  <a:round/>
                  <a:headEnd/>
                  <a:tailEnd/>
                </a:ln>
                <a:gradFill rotWithShape="1">
                  <a:gsLst>
                    <a:gs pos="0">
                      <a:srgbClr val="707070"/>
                    </a:gs>
                    <a:gs pos="50000">
                      <a:srgbClr val="FFFFFF"/>
                    </a:gs>
                    <a:gs pos="100000">
                      <a:srgbClr val="707070"/>
                    </a:gs>
                  </a:gsLst>
                  <a:lin ang="3900000" scaled="1"/>
                </a:gradFill>
                <a:latin typeface="Impact"/>
              </a:rPr>
              <a:t>Important !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 calcmode="lin" valueType="num">
                                      <p:cBhvr additive="base">
                                        <p:cTn id="7" dur="500" fill="hold"/>
                                        <p:tgtEl>
                                          <p:spTgt spid="22530"/>
                                        </p:tgtEl>
                                        <p:attrNameLst>
                                          <p:attrName>ppt_x</p:attrName>
                                        </p:attrNameLst>
                                      </p:cBhvr>
                                      <p:tavLst>
                                        <p:tav tm="0">
                                          <p:val>
                                            <p:strVal val="0-#ppt_w/2"/>
                                          </p:val>
                                        </p:tav>
                                        <p:tav tm="100000">
                                          <p:val>
                                            <p:strVal val="#ppt_x"/>
                                          </p:val>
                                        </p:tav>
                                      </p:tavLst>
                                    </p:anim>
                                    <p:anim calcmode="lin" valueType="num">
                                      <p:cBhvr additive="base">
                                        <p:cTn id="8" dur="500" fill="hold"/>
                                        <p:tgtEl>
                                          <p:spTgt spid="2253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lt">
                                    <p:tmPct val="100000"/>
                                  </p:iterate>
                                  <p:childTnLst>
                                    <p:set>
                                      <p:cBhvr>
                                        <p:cTn id="12" dur="1" fill="hold">
                                          <p:stCondLst>
                                            <p:cond delay="0"/>
                                          </p:stCondLst>
                                        </p:cTn>
                                        <p:tgtEl>
                                          <p:spTgt spid="22531">
                                            <p:txEl>
                                              <p:pRg st="0" end="0"/>
                                            </p:txEl>
                                          </p:spTgt>
                                        </p:tgtEl>
                                        <p:attrNameLst>
                                          <p:attrName>style.visibility</p:attrName>
                                        </p:attrNameLst>
                                      </p:cBhvr>
                                      <p:to>
                                        <p:strVal val="visible"/>
                                      </p:to>
                                    </p:set>
                                    <p:anim calcmode="lin" valueType="num">
                                      <p:cBhvr additive="base">
                                        <p:cTn id="13" dur="75" fill="hold"/>
                                        <p:tgtEl>
                                          <p:spTgt spid="22531">
                                            <p:txEl>
                                              <p:pRg st="0" end="0"/>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225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iterate type="lt">
                                    <p:tmPct val="100000"/>
                                  </p:iterate>
                                  <p:childTnLst>
                                    <p:set>
                                      <p:cBhvr>
                                        <p:cTn id="18" dur="1" fill="hold">
                                          <p:stCondLst>
                                            <p:cond delay="0"/>
                                          </p:stCondLst>
                                        </p:cTn>
                                        <p:tgtEl>
                                          <p:spTgt spid="22531">
                                            <p:txEl>
                                              <p:pRg st="1" end="1"/>
                                            </p:txEl>
                                          </p:spTgt>
                                        </p:tgtEl>
                                        <p:attrNameLst>
                                          <p:attrName>style.visibility</p:attrName>
                                        </p:attrNameLst>
                                      </p:cBhvr>
                                      <p:to>
                                        <p:strVal val="visible"/>
                                      </p:to>
                                    </p:set>
                                    <p:anim calcmode="lin" valueType="num">
                                      <p:cBhvr additive="base">
                                        <p:cTn id="19" dur="75" fill="hold"/>
                                        <p:tgtEl>
                                          <p:spTgt spid="22531">
                                            <p:txEl>
                                              <p:pRg st="1" end="1"/>
                                            </p:txEl>
                                          </p:spTgt>
                                        </p:tgtEl>
                                        <p:attrNameLst>
                                          <p:attrName>ppt_x</p:attrName>
                                        </p:attrNameLst>
                                      </p:cBhvr>
                                      <p:tavLst>
                                        <p:tav tm="0">
                                          <p:val>
                                            <p:strVal val="#ppt_x"/>
                                          </p:val>
                                        </p:tav>
                                        <p:tav tm="100000">
                                          <p:val>
                                            <p:strVal val="#ppt_x"/>
                                          </p:val>
                                        </p:tav>
                                      </p:tavLst>
                                    </p:anim>
                                    <p:anim calcmode="lin" valueType="num">
                                      <p:cBhvr additive="base">
                                        <p:cTn id="20" dur="75" fill="hold"/>
                                        <p:tgtEl>
                                          <p:spTgt spid="22531">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6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9938" name="Footer Placeholder 4"/>
          <p:cNvSpPr>
            <a:spLocks noGrp="1"/>
          </p:cNvSpPr>
          <p:nvPr>
            <p:ph type="ftr" sz="quarter" idx="11"/>
          </p:nvPr>
        </p:nvSpPr>
        <p:spPr/>
        <p:txBody>
          <a:bodyPr/>
          <a:lstStyle/>
          <a:p>
            <a:pPr>
              <a:defRPr/>
            </a:pPr>
            <a:r>
              <a:rPr lang="en-US"/>
              <a:t>Joyet       2004</a:t>
            </a:r>
          </a:p>
        </p:txBody>
      </p:sp>
      <p:sp>
        <p:nvSpPr>
          <p:cNvPr id="39939" name="Slide Number Placeholder 5"/>
          <p:cNvSpPr>
            <a:spLocks noGrp="1"/>
          </p:cNvSpPr>
          <p:nvPr>
            <p:ph type="sldNum" sz="quarter" idx="12"/>
          </p:nvPr>
        </p:nvSpPr>
        <p:spPr/>
        <p:txBody>
          <a:bodyPr/>
          <a:lstStyle/>
          <a:p>
            <a:pPr>
              <a:defRPr/>
            </a:pPr>
            <a:fld id="{559D7CEE-5621-402A-A0CF-FF8FAFF16F3E}" type="slidenum">
              <a:rPr lang="en-US" smtClean="0"/>
              <a:pPr>
                <a:defRPr/>
              </a:pPr>
              <a:t>69</a:t>
            </a:fld>
            <a:endParaRPr lang="en-US" smtClean="0"/>
          </a:p>
        </p:txBody>
      </p:sp>
      <p:sp>
        <p:nvSpPr>
          <p:cNvPr id="83970" name="Rectangle 2"/>
          <p:cNvSpPr>
            <a:spLocks noGrp="1" noChangeArrowheads="1"/>
          </p:cNvSpPr>
          <p:nvPr>
            <p:ph type="title"/>
          </p:nvPr>
        </p:nvSpPr>
        <p:spPr>
          <a:xfrm>
            <a:off x="304800" y="152400"/>
            <a:ext cx="8610600" cy="1143000"/>
          </a:xfrm>
        </p:spPr>
        <p:txBody>
          <a:bodyPr/>
          <a:lstStyle/>
          <a:p>
            <a:pPr eaLnBrk="1" hangingPunct="1">
              <a:defRPr/>
            </a:pPr>
            <a:r>
              <a:rPr sz="5400" b="1" i="1" u="sng" smtClean="0">
                <a:solidFill>
                  <a:schemeClr val="tx1"/>
                </a:solidFill>
                <a:latin typeface="Times New Roman" pitchFamily="18" charset="0"/>
              </a:rPr>
              <a:t>Personification Examples</a:t>
            </a:r>
          </a:p>
        </p:txBody>
      </p:sp>
      <p:sp>
        <p:nvSpPr>
          <p:cNvPr id="83971" name="Rectangle 3"/>
          <p:cNvSpPr>
            <a:spLocks noGrp="1" noChangeArrowheads="1"/>
          </p:cNvSpPr>
          <p:nvPr>
            <p:ph type="body" idx="1"/>
          </p:nvPr>
        </p:nvSpPr>
        <p:spPr>
          <a:xfrm>
            <a:off x="381000" y="1447800"/>
            <a:ext cx="8305800" cy="4724400"/>
          </a:xfrm>
        </p:spPr>
        <p:txBody>
          <a:bodyPr/>
          <a:lstStyle/>
          <a:p>
            <a:pPr marL="533400" indent="-533400" eaLnBrk="1" hangingPunct="1">
              <a:defRPr/>
            </a:pPr>
            <a:r>
              <a:rPr lang="en-US" sz="4000" i="1" dirty="0" smtClean="0">
                <a:solidFill>
                  <a:schemeClr val="accent2">
                    <a:lumMod val="60000"/>
                    <a:lumOff val="40000"/>
                  </a:schemeClr>
                </a:solidFill>
              </a:rPr>
              <a:t>Hunger </a:t>
            </a:r>
            <a:r>
              <a:rPr lang="en-US" sz="4000" b="1" i="1" u="sng" dirty="0" smtClean="0">
                <a:solidFill>
                  <a:srgbClr val="FFFF00"/>
                </a:solidFill>
                <a:effectLst>
                  <a:outerShdw blurRad="38100" dist="38100" dir="2700000" algn="tl">
                    <a:srgbClr val="000000">
                      <a:alpha val="43137"/>
                    </a:srgbClr>
                  </a:outerShdw>
                </a:effectLst>
              </a:rPr>
              <a:t>sat</a:t>
            </a:r>
            <a:r>
              <a:rPr lang="en-US" sz="4000" i="1" dirty="0" smtClean="0">
                <a:solidFill>
                  <a:schemeClr val="accent2">
                    <a:lumMod val="60000"/>
                    <a:lumOff val="40000"/>
                  </a:schemeClr>
                </a:solidFill>
                <a:effectLst>
                  <a:outerShdw blurRad="38100" dist="38100" dir="2700000" algn="tl">
                    <a:srgbClr val="000000">
                      <a:alpha val="43137"/>
                    </a:srgbClr>
                  </a:outerShdw>
                </a:effectLst>
              </a:rPr>
              <a:t> </a:t>
            </a:r>
            <a:r>
              <a:rPr lang="en-US" sz="4000" i="1" dirty="0" smtClean="0">
                <a:solidFill>
                  <a:schemeClr val="accent2">
                    <a:lumMod val="60000"/>
                    <a:lumOff val="40000"/>
                  </a:schemeClr>
                </a:solidFill>
              </a:rPr>
              <a:t>shivering on the road.</a:t>
            </a:r>
          </a:p>
          <a:p>
            <a:pPr marL="1539875" lvl="3" indent="-533400" eaLnBrk="1" hangingPunct="1">
              <a:defRPr/>
            </a:pPr>
            <a:r>
              <a:rPr lang="en-US" sz="2800" dirty="0" smtClean="0">
                <a:solidFill>
                  <a:schemeClr val="tx1">
                    <a:lumMod val="95000"/>
                  </a:schemeClr>
                </a:solidFill>
              </a:rPr>
              <a:t>Hunger doesn’t sit, people do.</a:t>
            </a:r>
          </a:p>
          <a:p>
            <a:pPr marL="1539875" lvl="3" indent="-533400" eaLnBrk="1" hangingPunct="1">
              <a:defRPr/>
            </a:pPr>
            <a:endParaRPr lang="en-US" sz="2800" dirty="0" smtClean="0">
              <a:solidFill>
                <a:schemeClr val="tx1">
                  <a:lumMod val="95000"/>
                </a:schemeClr>
              </a:solidFill>
            </a:endParaRPr>
          </a:p>
          <a:p>
            <a:pPr marL="533400" indent="-533400" eaLnBrk="1" hangingPunct="1">
              <a:defRPr/>
            </a:pPr>
            <a:r>
              <a:rPr lang="en-US" sz="4000" i="1" dirty="0" smtClean="0">
                <a:solidFill>
                  <a:schemeClr val="accent2">
                    <a:lumMod val="60000"/>
                    <a:lumOff val="40000"/>
                  </a:schemeClr>
                </a:solidFill>
              </a:rPr>
              <a:t>Flowers </a:t>
            </a:r>
            <a:r>
              <a:rPr lang="en-US" sz="4000" b="1" i="1" u="sng" dirty="0" smtClean="0">
                <a:solidFill>
                  <a:srgbClr val="FFFF00"/>
                </a:solidFill>
                <a:effectLst>
                  <a:outerShdw blurRad="38100" dist="38100" dir="2700000" algn="tl">
                    <a:srgbClr val="000000">
                      <a:alpha val="43137"/>
                    </a:srgbClr>
                  </a:outerShdw>
                </a:effectLst>
              </a:rPr>
              <a:t>danced</a:t>
            </a:r>
            <a:r>
              <a:rPr lang="en-US" sz="4000" i="1" dirty="0" smtClean="0">
                <a:solidFill>
                  <a:schemeClr val="accent2">
                    <a:lumMod val="60000"/>
                    <a:lumOff val="40000"/>
                  </a:schemeClr>
                </a:solidFill>
                <a:effectLst>
                  <a:outerShdw blurRad="38100" dist="38100" dir="2700000" algn="tl">
                    <a:srgbClr val="000000">
                      <a:alpha val="43137"/>
                    </a:srgbClr>
                  </a:outerShdw>
                </a:effectLst>
              </a:rPr>
              <a:t> </a:t>
            </a:r>
            <a:r>
              <a:rPr lang="en-US" sz="4000" i="1" dirty="0" smtClean="0">
                <a:solidFill>
                  <a:schemeClr val="accent2">
                    <a:lumMod val="60000"/>
                    <a:lumOff val="40000"/>
                  </a:schemeClr>
                </a:solidFill>
              </a:rPr>
              <a:t>about the lawn.</a:t>
            </a:r>
          </a:p>
          <a:p>
            <a:pPr marL="1539875" lvl="3" indent="-533400" eaLnBrk="1" hangingPunct="1">
              <a:defRPr/>
            </a:pPr>
            <a:r>
              <a:rPr lang="en-US" sz="2800" dirty="0" smtClean="0">
                <a:solidFill>
                  <a:schemeClr val="tx1">
                    <a:lumMod val="95000"/>
                  </a:schemeClr>
                </a:solidFill>
              </a:rPr>
              <a:t>Flowers don’t dance, people do.</a:t>
            </a:r>
          </a:p>
          <a:p>
            <a:pPr marL="1539875" lvl="3" indent="-533400" eaLnBrk="1" hangingPunct="1">
              <a:defRPr/>
            </a:pPr>
            <a:endParaRPr lang="en-US" sz="2800" dirty="0" smtClean="0">
              <a:solidFill>
                <a:schemeClr val="tx1">
                  <a:lumMod val="95000"/>
                </a:schemeClr>
              </a:solidFill>
            </a:endParaRPr>
          </a:p>
          <a:p>
            <a:pPr marL="533400" indent="-533400" eaLnBrk="1" hangingPunct="1">
              <a:defRPr/>
            </a:pPr>
            <a:r>
              <a:rPr lang="en-US" sz="4000" dirty="0" smtClean="0">
                <a:solidFill>
                  <a:schemeClr val="accent2">
                    <a:lumMod val="60000"/>
                    <a:lumOff val="40000"/>
                  </a:schemeClr>
                </a:solidFill>
              </a:rPr>
              <a:t>The sun </a:t>
            </a:r>
            <a:r>
              <a:rPr lang="en-US" sz="4000" b="1" i="1" u="sng" dirty="0" smtClean="0">
                <a:solidFill>
                  <a:srgbClr val="FFFF00"/>
                </a:solidFill>
                <a:effectLst>
                  <a:outerShdw blurRad="38100" dist="38100" dir="2700000" algn="tl">
                    <a:srgbClr val="000000">
                      <a:alpha val="43137"/>
                    </a:srgbClr>
                  </a:outerShdw>
                </a:effectLst>
              </a:rPr>
              <a:t>smiled</a:t>
            </a:r>
            <a:r>
              <a:rPr lang="en-US" sz="4000" dirty="0" smtClean="0">
                <a:solidFill>
                  <a:schemeClr val="accent2">
                    <a:lumMod val="60000"/>
                    <a:lumOff val="40000"/>
                  </a:schemeClr>
                </a:solidFill>
                <a:effectLst>
                  <a:outerShdw blurRad="38100" dist="38100" dir="2700000" algn="tl">
                    <a:srgbClr val="000000">
                      <a:alpha val="43137"/>
                    </a:srgbClr>
                  </a:outerShdw>
                </a:effectLst>
              </a:rPr>
              <a:t> </a:t>
            </a:r>
            <a:r>
              <a:rPr lang="en-US" sz="4000" dirty="0" smtClean="0">
                <a:solidFill>
                  <a:schemeClr val="accent2">
                    <a:lumMod val="60000"/>
                    <a:lumOff val="40000"/>
                  </a:schemeClr>
                </a:solidFill>
              </a:rPr>
              <a:t>on me.</a:t>
            </a:r>
          </a:p>
          <a:p>
            <a:pPr marL="1539875" lvl="3" indent="-533400" eaLnBrk="1" hangingPunct="1">
              <a:defRPr/>
            </a:pPr>
            <a:r>
              <a:rPr lang="en-US" sz="2800" dirty="0" smtClean="0">
                <a:solidFill>
                  <a:schemeClr val="tx1">
                    <a:lumMod val="95000"/>
                  </a:schemeClr>
                </a:solidFill>
              </a:rPr>
              <a:t>The verb, smile, is a human action. </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3970"/>
                                        </p:tgtEl>
                                        <p:attrNameLst>
                                          <p:attrName>style.visibility</p:attrName>
                                        </p:attrNameLst>
                                      </p:cBhvr>
                                      <p:to>
                                        <p:strVal val="visible"/>
                                      </p:to>
                                    </p:set>
                                    <p:anim calcmode="lin" valueType="num">
                                      <p:cBhvr additive="base">
                                        <p:cTn id="7" dur="500" fill="hold"/>
                                        <p:tgtEl>
                                          <p:spTgt spid="83970"/>
                                        </p:tgtEl>
                                        <p:attrNameLst>
                                          <p:attrName>ppt_x</p:attrName>
                                        </p:attrNameLst>
                                      </p:cBhvr>
                                      <p:tavLst>
                                        <p:tav tm="0">
                                          <p:val>
                                            <p:strVal val="0-#ppt_w/2"/>
                                          </p:val>
                                        </p:tav>
                                        <p:tav tm="100000">
                                          <p:val>
                                            <p:strVal val="#ppt_x"/>
                                          </p:val>
                                        </p:tav>
                                      </p:tavLst>
                                    </p:anim>
                                    <p:anim calcmode="lin" valueType="num">
                                      <p:cBhvr additive="base">
                                        <p:cTn id="8" dur="500" fill="hold"/>
                                        <p:tgtEl>
                                          <p:spTgt spid="839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iterate type="wd">
                                    <p:tmPct val="100000"/>
                                  </p:iterate>
                                  <p:childTnLst>
                                    <p:set>
                                      <p:cBhvr>
                                        <p:cTn id="12" dur="1" fill="hold">
                                          <p:stCondLst>
                                            <p:cond delay="0"/>
                                          </p:stCondLst>
                                        </p:cTn>
                                        <p:tgtEl>
                                          <p:spTgt spid="83971">
                                            <p:txEl>
                                              <p:pRg st="0" end="0"/>
                                            </p:txEl>
                                          </p:spTgt>
                                        </p:tgtEl>
                                        <p:attrNameLst>
                                          <p:attrName>style.visibility</p:attrName>
                                        </p:attrNameLst>
                                      </p:cBhvr>
                                      <p:to>
                                        <p:strVal val="visible"/>
                                      </p:to>
                                    </p:set>
                                    <p:anim calcmode="lin" valueType="num">
                                      <p:cBhvr additive="base">
                                        <p:cTn id="13" dur="300" fill="hold"/>
                                        <p:tgtEl>
                                          <p:spTgt spid="83971">
                                            <p:txEl>
                                              <p:pRg st="0" end="0"/>
                                            </p:txEl>
                                          </p:spTgt>
                                        </p:tgtEl>
                                        <p:attrNameLst>
                                          <p:attrName>ppt_x</p:attrName>
                                        </p:attrNameLst>
                                      </p:cBhvr>
                                      <p:tavLst>
                                        <p:tav tm="0">
                                          <p:val>
                                            <p:strVal val="#ppt_x"/>
                                          </p:val>
                                        </p:tav>
                                        <p:tav tm="100000">
                                          <p:val>
                                            <p:strVal val="#ppt_x"/>
                                          </p:val>
                                        </p:tav>
                                      </p:tavLst>
                                    </p:anim>
                                    <p:anim calcmode="lin" valueType="num">
                                      <p:cBhvr additive="base">
                                        <p:cTn id="14" dur="300" fill="hold"/>
                                        <p:tgtEl>
                                          <p:spTgt spid="83971">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iterate type="wd">
                                    <p:tmPct val="100000"/>
                                  </p:iterate>
                                  <p:childTnLst>
                                    <p:set>
                                      <p:cBhvr>
                                        <p:cTn id="16" dur="1" fill="hold">
                                          <p:stCondLst>
                                            <p:cond delay="0"/>
                                          </p:stCondLst>
                                        </p:cTn>
                                        <p:tgtEl>
                                          <p:spTgt spid="83971">
                                            <p:txEl>
                                              <p:pRg st="1" end="1"/>
                                            </p:txEl>
                                          </p:spTgt>
                                        </p:tgtEl>
                                        <p:attrNameLst>
                                          <p:attrName>style.visibility</p:attrName>
                                        </p:attrNameLst>
                                      </p:cBhvr>
                                      <p:to>
                                        <p:strVal val="visible"/>
                                      </p:to>
                                    </p:set>
                                    <p:anim calcmode="lin" valueType="num">
                                      <p:cBhvr additive="base">
                                        <p:cTn id="17" dur="300" fill="hold"/>
                                        <p:tgtEl>
                                          <p:spTgt spid="83971">
                                            <p:txEl>
                                              <p:pRg st="1" end="1"/>
                                            </p:txEl>
                                          </p:spTgt>
                                        </p:tgtEl>
                                        <p:attrNameLst>
                                          <p:attrName>ppt_x</p:attrName>
                                        </p:attrNameLst>
                                      </p:cBhvr>
                                      <p:tavLst>
                                        <p:tav tm="0">
                                          <p:val>
                                            <p:strVal val="#ppt_x"/>
                                          </p:val>
                                        </p:tav>
                                        <p:tav tm="100000">
                                          <p:val>
                                            <p:strVal val="#ppt_x"/>
                                          </p:val>
                                        </p:tav>
                                      </p:tavLst>
                                    </p:anim>
                                    <p:anim calcmode="lin" valueType="num">
                                      <p:cBhvr additive="base">
                                        <p:cTn id="18" dur="300" fill="hold"/>
                                        <p:tgtEl>
                                          <p:spTgt spid="8397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iterate type="wd">
                                    <p:tmPct val="100000"/>
                                  </p:iterate>
                                  <p:childTnLst>
                                    <p:set>
                                      <p:cBhvr>
                                        <p:cTn id="22" dur="1" fill="hold">
                                          <p:stCondLst>
                                            <p:cond delay="0"/>
                                          </p:stCondLst>
                                        </p:cTn>
                                        <p:tgtEl>
                                          <p:spTgt spid="83971">
                                            <p:txEl>
                                              <p:pRg st="3" end="3"/>
                                            </p:txEl>
                                          </p:spTgt>
                                        </p:tgtEl>
                                        <p:attrNameLst>
                                          <p:attrName>style.visibility</p:attrName>
                                        </p:attrNameLst>
                                      </p:cBhvr>
                                      <p:to>
                                        <p:strVal val="visible"/>
                                      </p:to>
                                    </p:set>
                                    <p:anim calcmode="lin" valueType="num">
                                      <p:cBhvr additive="base">
                                        <p:cTn id="23" dur="300" fill="hold"/>
                                        <p:tgtEl>
                                          <p:spTgt spid="83971">
                                            <p:txEl>
                                              <p:pRg st="3" end="3"/>
                                            </p:txEl>
                                          </p:spTgt>
                                        </p:tgtEl>
                                        <p:attrNameLst>
                                          <p:attrName>ppt_x</p:attrName>
                                        </p:attrNameLst>
                                      </p:cBhvr>
                                      <p:tavLst>
                                        <p:tav tm="0">
                                          <p:val>
                                            <p:strVal val="#ppt_x"/>
                                          </p:val>
                                        </p:tav>
                                        <p:tav tm="100000">
                                          <p:val>
                                            <p:strVal val="#ppt_x"/>
                                          </p:val>
                                        </p:tav>
                                      </p:tavLst>
                                    </p:anim>
                                    <p:anim calcmode="lin" valueType="num">
                                      <p:cBhvr additive="base">
                                        <p:cTn id="24" dur="300" fill="hold"/>
                                        <p:tgtEl>
                                          <p:spTgt spid="83971">
                                            <p:txEl>
                                              <p:pRg st="3" end="3"/>
                                            </p:tx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iterate type="wd">
                                    <p:tmPct val="100000"/>
                                  </p:iterate>
                                  <p:childTnLst>
                                    <p:set>
                                      <p:cBhvr>
                                        <p:cTn id="26" dur="1" fill="hold">
                                          <p:stCondLst>
                                            <p:cond delay="0"/>
                                          </p:stCondLst>
                                        </p:cTn>
                                        <p:tgtEl>
                                          <p:spTgt spid="83971">
                                            <p:txEl>
                                              <p:pRg st="4" end="4"/>
                                            </p:txEl>
                                          </p:spTgt>
                                        </p:tgtEl>
                                        <p:attrNameLst>
                                          <p:attrName>style.visibility</p:attrName>
                                        </p:attrNameLst>
                                      </p:cBhvr>
                                      <p:to>
                                        <p:strVal val="visible"/>
                                      </p:to>
                                    </p:set>
                                    <p:anim calcmode="lin" valueType="num">
                                      <p:cBhvr additive="base">
                                        <p:cTn id="27" dur="300" fill="hold"/>
                                        <p:tgtEl>
                                          <p:spTgt spid="83971">
                                            <p:txEl>
                                              <p:pRg st="4" end="4"/>
                                            </p:txEl>
                                          </p:spTgt>
                                        </p:tgtEl>
                                        <p:attrNameLst>
                                          <p:attrName>ppt_x</p:attrName>
                                        </p:attrNameLst>
                                      </p:cBhvr>
                                      <p:tavLst>
                                        <p:tav tm="0">
                                          <p:val>
                                            <p:strVal val="#ppt_x"/>
                                          </p:val>
                                        </p:tav>
                                        <p:tav tm="100000">
                                          <p:val>
                                            <p:strVal val="#ppt_x"/>
                                          </p:val>
                                        </p:tav>
                                      </p:tavLst>
                                    </p:anim>
                                    <p:anim calcmode="lin" valueType="num">
                                      <p:cBhvr additive="base">
                                        <p:cTn id="28" dur="300" fill="hold"/>
                                        <p:tgtEl>
                                          <p:spTgt spid="83971">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iterate type="wd">
                                    <p:tmPct val="100000"/>
                                  </p:iterate>
                                  <p:childTnLst>
                                    <p:set>
                                      <p:cBhvr>
                                        <p:cTn id="32" dur="1" fill="hold">
                                          <p:stCondLst>
                                            <p:cond delay="0"/>
                                          </p:stCondLst>
                                        </p:cTn>
                                        <p:tgtEl>
                                          <p:spTgt spid="83971">
                                            <p:txEl>
                                              <p:pRg st="6" end="6"/>
                                            </p:txEl>
                                          </p:spTgt>
                                        </p:tgtEl>
                                        <p:attrNameLst>
                                          <p:attrName>style.visibility</p:attrName>
                                        </p:attrNameLst>
                                      </p:cBhvr>
                                      <p:to>
                                        <p:strVal val="visible"/>
                                      </p:to>
                                    </p:set>
                                    <p:anim calcmode="lin" valueType="num">
                                      <p:cBhvr additive="base">
                                        <p:cTn id="33" dur="300" fill="hold"/>
                                        <p:tgtEl>
                                          <p:spTgt spid="83971">
                                            <p:txEl>
                                              <p:pRg st="6" end="6"/>
                                            </p:txEl>
                                          </p:spTgt>
                                        </p:tgtEl>
                                        <p:attrNameLst>
                                          <p:attrName>ppt_x</p:attrName>
                                        </p:attrNameLst>
                                      </p:cBhvr>
                                      <p:tavLst>
                                        <p:tav tm="0">
                                          <p:val>
                                            <p:strVal val="#ppt_x"/>
                                          </p:val>
                                        </p:tav>
                                        <p:tav tm="100000">
                                          <p:val>
                                            <p:strVal val="#ppt_x"/>
                                          </p:val>
                                        </p:tav>
                                      </p:tavLst>
                                    </p:anim>
                                    <p:anim calcmode="lin" valueType="num">
                                      <p:cBhvr additive="base">
                                        <p:cTn id="34" dur="300" fill="hold"/>
                                        <p:tgtEl>
                                          <p:spTgt spid="83971">
                                            <p:txEl>
                                              <p:pRg st="6" end="6"/>
                                            </p:tx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iterate type="wd">
                                    <p:tmPct val="100000"/>
                                  </p:iterate>
                                  <p:childTnLst>
                                    <p:set>
                                      <p:cBhvr>
                                        <p:cTn id="36" dur="1" fill="hold">
                                          <p:stCondLst>
                                            <p:cond delay="0"/>
                                          </p:stCondLst>
                                        </p:cTn>
                                        <p:tgtEl>
                                          <p:spTgt spid="83971">
                                            <p:txEl>
                                              <p:pRg st="7" end="7"/>
                                            </p:txEl>
                                          </p:spTgt>
                                        </p:tgtEl>
                                        <p:attrNameLst>
                                          <p:attrName>style.visibility</p:attrName>
                                        </p:attrNameLst>
                                      </p:cBhvr>
                                      <p:to>
                                        <p:strVal val="visible"/>
                                      </p:to>
                                    </p:set>
                                    <p:anim calcmode="lin" valueType="num">
                                      <p:cBhvr additive="base">
                                        <p:cTn id="37" dur="300" fill="hold"/>
                                        <p:tgtEl>
                                          <p:spTgt spid="83971">
                                            <p:txEl>
                                              <p:pRg st="7" end="7"/>
                                            </p:txEl>
                                          </p:spTgt>
                                        </p:tgtEl>
                                        <p:attrNameLst>
                                          <p:attrName>ppt_x</p:attrName>
                                        </p:attrNameLst>
                                      </p:cBhvr>
                                      <p:tavLst>
                                        <p:tav tm="0">
                                          <p:val>
                                            <p:strVal val="#ppt_x"/>
                                          </p:val>
                                        </p:tav>
                                        <p:tav tm="100000">
                                          <p:val>
                                            <p:strVal val="#ppt_x"/>
                                          </p:val>
                                        </p:tav>
                                      </p:tavLst>
                                    </p:anim>
                                    <p:anim calcmode="lin" valueType="num">
                                      <p:cBhvr additive="base">
                                        <p:cTn id="38" dur="300" fill="hold"/>
                                        <p:tgtEl>
                                          <p:spTgt spid="8397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4572000"/>
          </a:xfrm>
        </p:spPr>
        <p:txBody>
          <a:bodyPr/>
          <a:lstStyle/>
          <a:p>
            <a:pPr eaLnBrk="1" hangingPunct="1"/>
            <a:r>
              <a:rPr lang="en-US" i="1" u="sng" smtClean="0"/>
              <a:t>Speaker</a:t>
            </a:r>
            <a:r>
              <a:rPr lang="en-US" smtClean="0"/>
              <a:t> —the </a:t>
            </a:r>
            <a:r>
              <a:rPr lang="en-US" i="1" u="sng" smtClean="0"/>
              <a:t>voice of the poem</a:t>
            </a:r>
            <a:r>
              <a:rPr lang="en-US" smtClean="0"/>
              <a:t>, like </a:t>
            </a:r>
            <a:r>
              <a:rPr lang="en-US" i="1" u="sng" smtClean="0"/>
              <a:t>a narrator</a:t>
            </a:r>
            <a:r>
              <a:rPr lang="en-US" smtClean="0"/>
              <a:t> in the story.  From the title, “Mother to Son,” by Langston Hughes, we can infer that the speaker is a woman, who is speaking to her son.  </a:t>
            </a:r>
          </a:p>
          <a:p>
            <a:pPr eaLnBrk="1" hangingPunct="1"/>
            <a:r>
              <a:rPr lang="en-US" i="1" u="sng" smtClean="0"/>
              <a:t>Stanza</a:t>
            </a:r>
            <a:r>
              <a:rPr lang="en-US" smtClean="0"/>
              <a:t> —a </a:t>
            </a:r>
            <a:r>
              <a:rPr lang="en-US" i="1" u="sng" smtClean="0"/>
              <a:t>grouping of lines in a poem</a:t>
            </a:r>
            <a:r>
              <a:rPr lang="en-US" smtClean="0"/>
              <a:t>, </a:t>
            </a:r>
            <a:r>
              <a:rPr lang="en-US" i="1" u="sng" smtClean="0"/>
              <a:t>like a paragraph in prose</a:t>
            </a:r>
            <a:r>
              <a:rPr lang="en-US" smtClean="0"/>
              <a:t>.</a:t>
            </a:r>
          </a:p>
        </p:txBody>
      </p:sp>
      <p:sp>
        <p:nvSpPr>
          <p:cNvPr id="3" name="Title 2"/>
          <p:cNvSpPr>
            <a:spLocks noGrp="1"/>
          </p:cNvSpPr>
          <p:nvPr>
            <p:ph type="title"/>
          </p:nvPr>
        </p:nvSpPr>
        <p:spPr>
          <a:xfrm>
            <a:off x="457200" y="152400"/>
            <a:ext cx="8229600" cy="838200"/>
          </a:xfrm>
        </p:spPr>
        <p:txBody>
          <a:bodyPr/>
          <a:lstStyle/>
          <a:p>
            <a:pPr eaLnBrk="1" fontAlgn="auto" hangingPunct="1">
              <a:spcAft>
                <a:spcPts val="0"/>
              </a:spcAft>
              <a:defRPr/>
            </a:pPr>
            <a:r>
              <a:rPr smtClean="0"/>
              <a:t>Elements of Form and Structure	</a:t>
            </a:r>
            <a:endParaRPr/>
          </a:p>
        </p:txBody>
      </p:sp>
      <p:pic>
        <p:nvPicPr>
          <p:cNvPr id="11268" name="Picture 2" descr="C:\Documents and Settings\Kelli\Local Settings\Temporary Internet Files\Content.IE5\OFV1DEZM\MPj04394660000[1].jpg"/>
          <p:cNvPicPr>
            <a:picLocks noChangeAspect="1" noChangeArrowheads="1"/>
          </p:cNvPicPr>
          <p:nvPr/>
        </p:nvPicPr>
        <p:blipFill>
          <a:blip r:embed="rId2"/>
          <a:srcRect/>
          <a:stretch>
            <a:fillRect/>
          </a:stretch>
        </p:blipFill>
        <p:spPr bwMode="auto">
          <a:xfrm>
            <a:off x="1219200" y="3505200"/>
            <a:ext cx="64770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62" name="Footer Placeholder 4"/>
          <p:cNvSpPr>
            <a:spLocks noGrp="1"/>
          </p:cNvSpPr>
          <p:nvPr>
            <p:ph type="ftr" sz="quarter" idx="11"/>
          </p:nvPr>
        </p:nvSpPr>
        <p:spPr/>
        <p:txBody>
          <a:bodyPr/>
          <a:lstStyle/>
          <a:p>
            <a:pPr>
              <a:defRPr/>
            </a:pPr>
            <a:r>
              <a:rPr lang="en-US"/>
              <a:t>Joyet       2004</a:t>
            </a:r>
          </a:p>
        </p:txBody>
      </p:sp>
      <p:sp>
        <p:nvSpPr>
          <p:cNvPr id="40963" name="Slide Number Placeholder 5"/>
          <p:cNvSpPr>
            <a:spLocks noGrp="1"/>
          </p:cNvSpPr>
          <p:nvPr>
            <p:ph type="sldNum" sz="quarter" idx="12"/>
          </p:nvPr>
        </p:nvSpPr>
        <p:spPr/>
        <p:txBody>
          <a:bodyPr/>
          <a:lstStyle/>
          <a:p>
            <a:pPr>
              <a:defRPr/>
            </a:pPr>
            <a:fld id="{47D49569-2AE3-42CC-B98A-E350662F01A9}" type="slidenum">
              <a:rPr lang="en-US" smtClean="0"/>
              <a:pPr>
                <a:defRPr/>
              </a:pPr>
              <a:t>70</a:t>
            </a:fld>
            <a:endParaRPr lang="en-US" smtClean="0"/>
          </a:p>
        </p:txBody>
      </p:sp>
      <p:sp>
        <p:nvSpPr>
          <p:cNvPr id="32770" name="Rectangle 2"/>
          <p:cNvSpPr>
            <a:spLocks noGrp="1" noChangeArrowheads="1"/>
          </p:cNvSpPr>
          <p:nvPr>
            <p:ph type="title"/>
          </p:nvPr>
        </p:nvSpPr>
        <p:spPr>
          <a:xfrm>
            <a:off x="228600" y="304800"/>
            <a:ext cx="8610600" cy="609600"/>
          </a:xfrm>
        </p:spPr>
        <p:txBody>
          <a:bodyPr>
            <a:normAutofit fontScale="90000"/>
          </a:bodyPr>
          <a:lstStyle/>
          <a:p>
            <a:pPr eaLnBrk="1" hangingPunct="1">
              <a:defRPr/>
            </a:pPr>
            <a:r>
              <a:rPr sz="5400" b="1" i="1" u="sng" smtClean="0">
                <a:solidFill>
                  <a:schemeClr val="tx1"/>
                </a:solidFill>
                <a:latin typeface="Times New Roman" pitchFamily="18" charset="0"/>
              </a:rPr>
              <a:t>Personification Examples</a:t>
            </a:r>
          </a:p>
        </p:txBody>
      </p:sp>
      <p:sp>
        <p:nvSpPr>
          <p:cNvPr id="32771" name="Rectangle 3"/>
          <p:cNvSpPr>
            <a:spLocks noGrp="1" noChangeArrowheads="1"/>
          </p:cNvSpPr>
          <p:nvPr>
            <p:ph type="body" idx="1"/>
          </p:nvPr>
        </p:nvSpPr>
        <p:spPr>
          <a:xfrm>
            <a:off x="228600" y="914400"/>
            <a:ext cx="8915400" cy="5486400"/>
          </a:xfrm>
        </p:spPr>
        <p:txBody>
          <a:bodyPr/>
          <a:lstStyle/>
          <a:p>
            <a:pPr eaLnBrk="1" hangingPunct="1">
              <a:lnSpc>
                <a:spcPct val="90000"/>
              </a:lnSpc>
              <a:defRPr/>
            </a:pPr>
            <a:r>
              <a:rPr lang="en-US" sz="4000" dirty="0" smtClean="0"/>
              <a:t>The </a:t>
            </a:r>
            <a:r>
              <a:rPr lang="en-US" sz="4000" b="1" i="1" u="sng" dirty="0" smtClean="0">
                <a:solidFill>
                  <a:srgbClr val="FFFF00"/>
                </a:solidFill>
                <a:effectLst>
                  <a:outerShdw blurRad="38100" dist="38100" dir="2700000" algn="tl">
                    <a:srgbClr val="000000">
                      <a:alpha val="43137"/>
                    </a:srgbClr>
                  </a:outerShdw>
                </a:effectLst>
              </a:rPr>
              <a:t>sleeping</a:t>
            </a:r>
            <a:r>
              <a:rPr lang="en-US" sz="4000" dirty="0" smtClean="0">
                <a:effectLst>
                  <a:outerShdw blurRad="38100" dist="38100" dir="2700000" algn="tl">
                    <a:srgbClr val="000000">
                      <a:alpha val="43137"/>
                    </a:srgbClr>
                  </a:outerShdw>
                </a:effectLst>
              </a:rPr>
              <a:t> </a:t>
            </a:r>
            <a:r>
              <a:rPr lang="en-US" sz="4000" dirty="0" smtClean="0"/>
              <a:t>water reflected the evening sky.</a:t>
            </a:r>
          </a:p>
          <a:p>
            <a:pPr lvl="4" eaLnBrk="1" hangingPunct="1">
              <a:lnSpc>
                <a:spcPct val="90000"/>
              </a:lnSpc>
              <a:defRPr/>
            </a:pPr>
            <a:endParaRPr lang="en-US" sz="3200" dirty="0" smtClean="0"/>
          </a:p>
          <a:p>
            <a:pPr eaLnBrk="1" hangingPunct="1">
              <a:lnSpc>
                <a:spcPct val="90000"/>
              </a:lnSpc>
              <a:defRPr/>
            </a:pPr>
            <a:r>
              <a:rPr lang="en-US" sz="4000" dirty="0" smtClean="0"/>
              <a:t>Humidity </a:t>
            </a:r>
            <a:r>
              <a:rPr lang="en-US" sz="4000" b="1" i="1" u="sng" dirty="0" smtClean="0">
                <a:solidFill>
                  <a:srgbClr val="FFFF00"/>
                </a:solidFill>
                <a:effectLst>
                  <a:outerShdw blurRad="38100" dist="38100" dir="2700000" algn="tl">
                    <a:srgbClr val="000000">
                      <a:alpha val="43137"/>
                    </a:srgbClr>
                  </a:outerShdw>
                </a:effectLst>
              </a:rPr>
              <a:t>breathed</a:t>
            </a:r>
            <a:r>
              <a:rPr lang="en-US" sz="4000" dirty="0" smtClean="0">
                <a:effectLst>
                  <a:outerShdw blurRad="38100" dist="38100" dir="2700000" algn="tl">
                    <a:srgbClr val="000000">
                      <a:alpha val="43137"/>
                    </a:srgbClr>
                  </a:outerShdw>
                </a:effectLst>
              </a:rPr>
              <a:t> </a:t>
            </a:r>
            <a:r>
              <a:rPr lang="en-US" sz="4000" dirty="0" smtClean="0"/>
              <a:t>in the girl's face and ran its greasy fingers through her hair.</a:t>
            </a:r>
          </a:p>
          <a:p>
            <a:pPr lvl="4" eaLnBrk="1" hangingPunct="1">
              <a:lnSpc>
                <a:spcPct val="90000"/>
              </a:lnSpc>
              <a:defRPr/>
            </a:pPr>
            <a:endParaRPr lang="en-US" sz="3200" dirty="0" smtClean="0"/>
          </a:p>
          <a:p>
            <a:pPr eaLnBrk="1" hangingPunct="1">
              <a:lnSpc>
                <a:spcPct val="90000"/>
              </a:lnSpc>
              <a:defRPr/>
            </a:pPr>
            <a:r>
              <a:rPr lang="en-US" sz="4000" dirty="0" smtClean="0"/>
              <a:t>The tree </a:t>
            </a:r>
            <a:r>
              <a:rPr lang="en-US" sz="4000" b="1" i="1" u="sng" dirty="0" smtClean="0">
                <a:solidFill>
                  <a:srgbClr val="FFFF00"/>
                </a:solidFill>
                <a:effectLst>
                  <a:outerShdw blurRad="38100" dist="38100" dir="2700000" algn="tl">
                    <a:srgbClr val="000000">
                      <a:alpha val="43137"/>
                    </a:srgbClr>
                  </a:outerShdw>
                </a:effectLst>
              </a:rPr>
              <a:t>arrested</a:t>
            </a:r>
            <a:r>
              <a:rPr lang="en-US" sz="4000" dirty="0" smtClean="0">
                <a:effectLst>
                  <a:outerShdw blurRad="38100" dist="38100" dir="2700000" algn="tl">
                    <a:srgbClr val="000000">
                      <a:alpha val="43137"/>
                    </a:srgbClr>
                  </a:outerShdw>
                </a:effectLst>
              </a:rPr>
              <a:t> </a:t>
            </a:r>
            <a:r>
              <a:rPr lang="en-US" sz="4000" dirty="0" smtClean="0"/>
              <a:t>the oncoming car.</a:t>
            </a:r>
          </a:p>
        </p:txBody>
      </p:sp>
    </p:spTree>
  </p:cSld>
  <p:clrMapOvr>
    <a:masterClrMapping/>
  </p:clrMapOvr>
  <p:transition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additive="base">
                                        <p:cTn id="7" dur="500" fill="hold"/>
                                        <p:tgtEl>
                                          <p:spTgt spid="32770"/>
                                        </p:tgtEl>
                                        <p:attrNameLst>
                                          <p:attrName>ppt_x</p:attrName>
                                        </p:attrNameLst>
                                      </p:cBhvr>
                                      <p:tavLst>
                                        <p:tav tm="0">
                                          <p:val>
                                            <p:strVal val="0-#ppt_w/2"/>
                                          </p:val>
                                        </p:tav>
                                        <p:tav tm="100000">
                                          <p:val>
                                            <p:strVal val="#ppt_x"/>
                                          </p:val>
                                        </p:tav>
                                      </p:tavLst>
                                    </p:anim>
                                    <p:anim calcmode="lin" valueType="num">
                                      <p:cBhvr additive="base">
                                        <p:cTn id="8" dur="500" fill="hold"/>
                                        <p:tgtEl>
                                          <p:spTgt spid="32770"/>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grpId="0" nodeType="clickEffect">
                                  <p:stCondLst>
                                    <p:cond delay="0"/>
                                  </p:stCondLst>
                                  <p:iterate type="lt">
                                    <p:tmPct val="100000"/>
                                  </p:iterate>
                                  <p:childTnLst>
                                    <p:set>
                                      <p:cBhvr>
                                        <p:cTn id="12" dur="1" fill="hold">
                                          <p:stCondLst>
                                            <p:cond delay="0"/>
                                          </p:stCondLst>
                                        </p:cTn>
                                        <p:tgtEl>
                                          <p:spTgt spid="32771">
                                            <p:txEl>
                                              <p:pRg st="0" end="0"/>
                                            </p:txEl>
                                          </p:spTgt>
                                        </p:tgtEl>
                                        <p:attrNameLst>
                                          <p:attrName>style.visibility</p:attrName>
                                        </p:attrNameLst>
                                      </p:cBhvr>
                                      <p:to>
                                        <p:strVal val="visible"/>
                                      </p:to>
                                    </p:set>
                                    <p:anim calcmode="lin" valueType="num">
                                      <p:cBhvr additive="base">
                                        <p:cTn id="13" dur="75" fill="hold"/>
                                        <p:tgtEl>
                                          <p:spTgt spid="32771">
                                            <p:txEl>
                                              <p:pRg st="0" end="0"/>
                                            </p:txEl>
                                          </p:spTgt>
                                        </p:tgtEl>
                                        <p:attrNameLst>
                                          <p:attrName>ppt_x</p:attrName>
                                        </p:attrNameLst>
                                      </p:cBhvr>
                                      <p:tavLst>
                                        <p:tav tm="0">
                                          <p:val>
                                            <p:strVal val="#ppt_x"/>
                                          </p:val>
                                        </p:tav>
                                        <p:tav tm="100000">
                                          <p:val>
                                            <p:strVal val="#ppt_x"/>
                                          </p:val>
                                        </p:tav>
                                      </p:tavLst>
                                    </p:anim>
                                    <p:anim calcmode="lin" valueType="num">
                                      <p:cBhvr additive="base">
                                        <p:cTn id="14" dur="75" fill="hold"/>
                                        <p:tgtEl>
                                          <p:spTgt spid="32771">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grpId="0" nodeType="clickEffect">
                                  <p:stCondLst>
                                    <p:cond delay="0"/>
                                  </p:stCondLst>
                                  <p:iterate type="lt">
                                    <p:tmPct val="100000"/>
                                  </p:iterate>
                                  <p:childTnLst>
                                    <p:set>
                                      <p:cBhvr>
                                        <p:cTn id="18" dur="1" fill="hold">
                                          <p:stCondLst>
                                            <p:cond delay="0"/>
                                          </p:stCondLst>
                                        </p:cTn>
                                        <p:tgtEl>
                                          <p:spTgt spid="32771">
                                            <p:txEl>
                                              <p:pRg st="2" end="2"/>
                                            </p:txEl>
                                          </p:spTgt>
                                        </p:tgtEl>
                                        <p:attrNameLst>
                                          <p:attrName>style.visibility</p:attrName>
                                        </p:attrNameLst>
                                      </p:cBhvr>
                                      <p:to>
                                        <p:strVal val="visible"/>
                                      </p:to>
                                    </p:set>
                                    <p:anim calcmode="lin" valueType="num">
                                      <p:cBhvr additive="base">
                                        <p:cTn id="19" dur="75" fill="hold"/>
                                        <p:tgtEl>
                                          <p:spTgt spid="32771">
                                            <p:txEl>
                                              <p:pRg st="2" end="2"/>
                                            </p:txEl>
                                          </p:spTgt>
                                        </p:tgtEl>
                                        <p:attrNameLst>
                                          <p:attrName>ppt_x</p:attrName>
                                        </p:attrNameLst>
                                      </p:cBhvr>
                                      <p:tavLst>
                                        <p:tav tm="0">
                                          <p:val>
                                            <p:strVal val="#ppt_x"/>
                                          </p:val>
                                        </p:tav>
                                        <p:tav tm="100000">
                                          <p:val>
                                            <p:strVal val="#ppt_x"/>
                                          </p:val>
                                        </p:tav>
                                      </p:tavLst>
                                    </p:anim>
                                    <p:anim calcmode="lin" valueType="num">
                                      <p:cBhvr additive="base">
                                        <p:cTn id="20" dur="75" fill="hold"/>
                                        <p:tgtEl>
                                          <p:spTgt spid="32771">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iterate type="lt">
                                    <p:tmPct val="100000"/>
                                  </p:iterate>
                                  <p:childTnLst>
                                    <p:set>
                                      <p:cBhvr>
                                        <p:cTn id="24" dur="1" fill="hold">
                                          <p:stCondLst>
                                            <p:cond delay="0"/>
                                          </p:stCondLst>
                                        </p:cTn>
                                        <p:tgtEl>
                                          <p:spTgt spid="32771">
                                            <p:txEl>
                                              <p:pRg st="4" end="4"/>
                                            </p:txEl>
                                          </p:spTgt>
                                        </p:tgtEl>
                                        <p:attrNameLst>
                                          <p:attrName>style.visibility</p:attrName>
                                        </p:attrNameLst>
                                      </p:cBhvr>
                                      <p:to>
                                        <p:strVal val="visible"/>
                                      </p:to>
                                    </p:set>
                                    <p:anim calcmode="lin" valueType="num">
                                      <p:cBhvr additive="base">
                                        <p:cTn id="25" dur="75" fill="hold"/>
                                        <p:tgtEl>
                                          <p:spTgt spid="32771">
                                            <p:txEl>
                                              <p:pRg st="4" end="4"/>
                                            </p:txEl>
                                          </p:spTgt>
                                        </p:tgtEl>
                                        <p:attrNameLst>
                                          <p:attrName>ppt_x</p:attrName>
                                        </p:attrNameLst>
                                      </p:cBhvr>
                                      <p:tavLst>
                                        <p:tav tm="0">
                                          <p:val>
                                            <p:strVal val="#ppt_x"/>
                                          </p:val>
                                        </p:tav>
                                        <p:tav tm="100000">
                                          <p:val>
                                            <p:strVal val="#ppt_x"/>
                                          </p:val>
                                        </p:tav>
                                      </p:tavLst>
                                    </p:anim>
                                    <p:anim calcmode="lin" valueType="num">
                                      <p:cBhvr additive="base">
                                        <p:cTn id="26" dur="75" fill="hold"/>
                                        <p:tgtEl>
                                          <p:spTgt spid="32771">
                                            <p:txEl>
                                              <p:pRg st="4" end="4"/>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autoUpdateAnimBg="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077200" cy="4572000"/>
          </a:xfrm>
        </p:spPr>
        <p:txBody>
          <a:bodyPr/>
          <a:lstStyle/>
          <a:p>
            <a:pPr>
              <a:buFont typeface="Wingdings 2" pitchFamily="18" charset="2"/>
              <a:buNone/>
            </a:pPr>
            <a:r>
              <a:rPr lang="en-US" sz="3100" smtClean="0">
                <a:solidFill>
                  <a:schemeClr val="bg1"/>
                </a:solidFill>
              </a:rPr>
              <a:t>Check your guesses. . . Which types of figurative language do the following exemplify:</a:t>
            </a:r>
          </a:p>
          <a:p>
            <a:pPr lvl="1"/>
            <a:r>
              <a:rPr lang="en-US" sz="3100" smtClean="0">
                <a:solidFill>
                  <a:schemeClr val="bg1"/>
                </a:solidFill>
              </a:rPr>
              <a:t>I’ve told you that </a:t>
            </a:r>
            <a:r>
              <a:rPr lang="en-US" sz="3100" i="1" smtClean="0">
                <a:solidFill>
                  <a:schemeClr val="bg1"/>
                </a:solidFill>
              </a:rPr>
              <a:t>a million times</a:t>
            </a:r>
            <a:r>
              <a:rPr lang="en-US" sz="3100" smtClean="0">
                <a:solidFill>
                  <a:schemeClr val="bg1"/>
                </a:solidFill>
              </a:rPr>
              <a:t>.</a:t>
            </a:r>
          </a:p>
          <a:p>
            <a:pPr lvl="1"/>
            <a:r>
              <a:rPr lang="en-US" sz="3100" smtClean="0">
                <a:solidFill>
                  <a:schemeClr val="bg1"/>
                </a:solidFill>
              </a:rPr>
              <a:t>And then, </a:t>
            </a:r>
            <a:r>
              <a:rPr lang="en-US" sz="3100" i="1" smtClean="0">
                <a:solidFill>
                  <a:schemeClr val="bg1"/>
                </a:solidFill>
              </a:rPr>
              <a:t>poof</a:t>
            </a:r>
            <a:r>
              <a:rPr lang="en-US" sz="3100" smtClean="0">
                <a:solidFill>
                  <a:schemeClr val="bg1"/>
                </a:solidFill>
              </a:rPr>
              <a:t>! He was gone.</a:t>
            </a:r>
          </a:p>
          <a:p>
            <a:pPr lvl="1"/>
            <a:r>
              <a:rPr lang="en-US" sz="3100" smtClean="0">
                <a:solidFill>
                  <a:schemeClr val="bg1"/>
                </a:solidFill>
              </a:rPr>
              <a:t>The rain </a:t>
            </a:r>
            <a:r>
              <a:rPr lang="en-US" sz="3100" i="1" smtClean="0">
                <a:solidFill>
                  <a:schemeClr val="bg1"/>
                </a:solidFill>
              </a:rPr>
              <a:t>kissed</a:t>
            </a:r>
            <a:r>
              <a:rPr lang="en-US" sz="3100" smtClean="0">
                <a:solidFill>
                  <a:schemeClr val="bg1"/>
                </a:solidFill>
              </a:rPr>
              <a:t> my cheeks.</a:t>
            </a:r>
          </a:p>
          <a:p>
            <a:pPr lvl="1"/>
            <a:r>
              <a:rPr lang="en-US" sz="3100" i="1" smtClean="0">
                <a:solidFill>
                  <a:schemeClr val="bg1"/>
                </a:solidFill>
              </a:rPr>
              <a:t>You’re skating on thin ice, pal</a:t>
            </a:r>
            <a:r>
              <a:rPr lang="en-US" sz="3100" smtClean="0">
                <a:solidFill>
                  <a:schemeClr val="bg1"/>
                </a:solidFill>
              </a:rPr>
              <a:t>.</a:t>
            </a:r>
          </a:p>
          <a:p>
            <a:pPr lvl="1"/>
            <a:r>
              <a:rPr lang="en-US" sz="3100" smtClean="0">
                <a:solidFill>
                  <a:schemeClr val="bg1"/>
                </a:solidFill>
              </a:rPr>
              <a:t>It cut </a:t>
            </a:r>
            <a:r>
              <a:rPr lang="en-US" sz="3100" i="1" smtClean="0">
                <a:solidFill>
                  <a:schemeClr val="bg1"/>
                </a:solidFill>
              </a:rPr>
              <a:t>like</a:t>
            </a:r>
            <a:r>
              <a:rPr lang="en-US" sz="3100" smtClean="0">
                <a:solidFill>
                  <a:schemeClr val="bg1"/>
                </a:solidFill>
              </a:rPr>
              <a:t> a hot knife through butter.</a:t>
            </a:r>
          </a:p>
          <a:p>
            <a:pPr lvl="1"/>
            <a:r>
              <a:rPr lang="en-US" sz="3100" smtClean="0">
                <a:solidFill>
                  <a:schemeClr val="bg1"/>
                </a:solidFill>
              </a:rPr>
              <a:t>America </a:t>
            </a:r>
            <a:r>
              <a:rPr lang="en-US" sz="3100" i="1" smtClean="0">
                <a:solidFill>
                  <a:schemeClr val="bg1"/>
                </a:solidFill>
              </a:rPr>
              <a:t>is</a:t>
            </a:r>
            <a:r>
              <a:rPr lang="en-US" sz="3100" smtClean="0">
                <a:solidFill>
                  <a:schemeClr val="bg1"/>
                </a:solidFill>
              </a:rPr>
              <a:t> a melting pot.</a:t>
            </a:r>
            <a:endParaRPr lang="en-US" sz="2900" smtClean="0">
              <a:solidFill>
                <a:schemeClr val="bg1"/>
              </a:solidFill>
            </a:endParaRPr>
          </a:p>
        </p:txBody>
      </p:sp>
      <p:sp>
        <p:nvSpPr>
          <p:cNvPr id="3" name="Title 2"/>
          <p:cNvSpPr>
            <a:spLocks noGrp="1"/>
          </p:cNvSpPr>
          <p:nvPr>
            <p:ph type="title"/>
          </p:nvPr>
        </p:nvSpPr>
        <p:spPr/>
        <p:txBody>
          <a:bodyPr/>
          <a:lstStyle/>
          <a:p>
            <a:pPr fontAlgn="auto">
              <a:spcAft>
                <a:spcPts val="0"/>
              </a:spcAft>
              <a:defRPr/>
            </a:pPr>
            <a:r>
              <a:rPr smtClean="0"/>
              <a:t>Practice with 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p:txBody>
          <a:bodyPr/>
          <a:lstStyle/>
          <a:p>
            <a:pPr fontAlgn="auto">
              <a:spcAft>
                <a:spcPts val="0"/>
              </a:spcAft>
              <a:buFont typeface="Wingdings 2"/>
              <a:buNone/>
              <a:defRPr/>
            </a:pPr>
            <a:r>
              <a:rPr lang="en-US" dirty="0" smtClean="0"/>
              <a:t>Examples</a:t>
            </a:r>
            <a:endParaRPr lang="en-US" dirty="0"/>
          </a:p>
        </p:txBody>
      </p:sp>
      <p:sp>
        <p:nvSpPr>
          <p:cNvPr id="3" name="Content Placeholder 2"/>
          <p:cNvSpPr>
            <a:spLocks noGrp="1"/>
          </p:cNvSpPr>
          <p:nvPr>
            <p:ph sz="half" idx="2"/>
          </p:nvPr>
        </p:nvSpPr>
        <p:spPr>
          <a:xfrm>
            <a:off x="457200" y="2201863"/>
            <a:ext cx="4038600" cy="3913187"/>
          </a:xfrm>
        </p:spPr>
        <p:txBody>
          <a:bodyPr>
            <a:normAutofit lnSpcReduction="10000"/>
          </a:bodyPr>
          <a:lstStyle/>
          <a:p>
            <a:pPr>
              <a:lnSpc>
                <a:spcPct val="80000"/>
              </a:lnSpc>
            </a:pPr>
            <a:r>
              <a:rPr lang="en-US" sz="2400" smtClean="0"/>
              <a:t>I’ve told you that a million times.</a:t>
            </a:r>
          </a:p>
          <a:p>
            <a:pPr>
              <a:lnSpc>
                <a:spcPct val="80000"/>
              </a:lnSpc>
            </a:pPr>
            <a:r>
              <a:rPr lang="en-US" sz="2400" smtClean="0"/>
              <a:t>And then, poof! He was gone.</a:t>
            </a:r>
          </a:p>
          <a:p>
            <a:pPr>
              <a:lnSpc>
                <a:spcPct val="80000"/>
              </a:lnSpc>
            </a:pPr>
            <a:endParaRPr lang="en-US" sz="2400" smtClean="0"/>
          </a:p>
          <a:p>
            <a:pPr>
              <a:lnSpc>
                <a:spcPct val="80000"/>
              </a:lnSpc>
            </a:pPr>
            <a:r>
              <a:rPr lang="en-US" sz="2200" smtClean="0"/>
              <a:t>The rain kissed my cheeks as it fell.</a:t>
            </a:r>
          </a:p>
          <a:p>
            <a:pPr>
              <a:lnSpc>
                <a:spcPct val="80000"/>
              </a:lnSpc>
            </a:pPr>
            <a:r>
              <a:rPr lang="en-US" sz="2400" smtClean="0"/>
              <a:t>You’re skating on thin ice, pal.</a:t>
            </a:r>
          </a:p>
          <a:p>
            <a:pPr>
              <a:lnSpc>
                <a:spcPct val="80000"/>
              </a:lnSpc>
            </a:pPr>
            <a:r>
              <a:rPr lang="en-US" sz="2400" smtClean="0"/>
              <a:t>It cut like a hot knife through butter.</a:t>
            </a:r>
          </a:p>
          <a:p>
            <a:pPr>
              <a:lnSpc>
                <a:spcPct val="80000"/>
              </a:lnSpc>
            </a:pPr>
            <a:r>
              <a:rPr lang="en-US" sz="2400" smtClean="0"/>
              <a:t>  </a:t>
            </a:r>
          </a:p>
          <a:p>
            <a:pPr>
              <a:lnSpc>
                <a:spcPct val="80000"/>
              </a:lnSpc>
            </a:pPr>
            <a:r>
              <a:rPr lang="en-US" sz="2400" smtClean="0"/>
              <a:t>America is a melting pot.</a:t>
            </a:r>
          </a:p>
          <a:p>
            <a:pPr>
              <a:lnSpc>
                <a:spcPct val="80000"/>
              </a:lnSpc>
              <a:buFont typeface="Wingdings 2" pitchFamily="18" charset="2"/>
              <a:buNone/>
            </a:pPr>
            <a:endParaRPr lang="en-US" sz="2400" smtClean="0"/>
          </a:p>
        </p:txBody>
      </p:sp>
      <p:sp>
        <p:nvSpPr>
          <p:cNvPr id="4" name="Content Placeholder 3"/>
          <p:cNvSpPr>
            <a:spLocks noGrp="1"/>
          </p:cNvSpPr>
          <p:nvPr>
            <p:ph sz="quarter" idx="4"/>
          </p:nvPr>
        </p:nvSpPr>
        <p:spPr>
          <a:xfrm>
            <a:off x="4649788" y="2201863"/>
            <a:ext cx="4038600" cy="3913187"/>
          </a:xfrm>
        </p:spPr>
        <p:txBody>
          <a:bodyPr/>
          <a:lstStyle/>
          <a:p>
            <a:r>
              <a:rPr lang="en-US" sz="1800" smtClean="0">
                <a:solidFill>
                  <a:schemeClr val="bg1"/>
                </a:solidFill>
              </a:rPr>
              <a:t>Hyperbole—it might have been said often, but not a million times.</a:t>
            </a:r>
          </a:p>
          <a:p>
            <a:r>
              <a:rPr lang="en-US" sz="1800" smtClean="0">
                <a:solidFill>
                  <a:schemeClr val="bg1"/>
                </a:solidFill>
              </a:rPr>
              <a:t>Onomatopoeia—there was not an actual puff of smoke as the subject left. </a:t>
            </a:r>
          </a:p>
          <a:p>
            <a:r>
              <a:rPr lang="en-US" sz="1800" smtClean="0">
                <a:solidFill>
                  <a:schemeClr val="bg1"/>
                </a:solidFill>
              </a:rPr>
              <a:t>Personification—the rain didn’t really kiss the speaker’s cheeks; this is a human quality.</a:t>
            </a:r>
          </a:p>
          <a:p>
            <a:r>
              <a:rPr lang="en-US" sz="1800" smtClean="0">
                <a:solidFill>
                  <a:schemeClr val="bg1"/>
                </a:solidFill>
              </a:rPr>
              <a:t>Idiom—he’s not actually on ice, but irritating someone.</a:t>
            </a:r>
          </a:p>
          <a:p>
            <a:r>
              <a:rPr lang="en-US" sz="1800" smtClean="0">
                <a:solidFill>
                  <a:schemeClr val="bg1"/>
                </a:solidFill>
              </a:rPr>
              <a:t>Simile—comparison made by using like or as.</a:t>
            </a:r>
          </a:p>
          <a:p>
            <a:r>
              <a:rPr lang="en-US" sz="1800" smtClean="0">
                <a:solidFill>
                  <a:schemeClr val="bg1"/>
                </a:solidFill>
              </a:rPr>
              <a:t>Metaphor—American isn’t really a pot of things melting together, but home to a variety of cultures that mix together.</a:t>
            </a:r>
          </a:p>
          <a:p>
            <a:endParaRPr lang="en-US" sz="1800" smtClean="0">
              <a:solidFill>
                <a:schemeClr val="bg1"/>
              </a:solidFill>
            </a:endParaRPr>
          </a:p>
        </p:txBody>
      </p:sp>
      <p:sp>
        <p:nvSpPr>
          <p:cNvPr id="2" name="Title 1"/>
          <p:cNvSpPr>
            <a:spLocks noGrp="1"/>
          </p:cNvSpPr>
          <p:nvPr>
            <p:ph type="title"/>
          </p:nvPr>
        </p:nvSpPr>
        <p:spPr/>
        <p:txBody>
          <a:bodyPr/>
          <a:lstStyle/>
          <a:p>
            <a:pPr fontAlgn="auto">
              <a:spcAft>
                <a:spcPts val="0"/>
              </a:spcAft>
              <a:defRPr/>
            </a:pPr>
            <a:r>
              <a:rPr smtClean="0"/>
              <a:t>Examples of Figurative Language</a:t>
            </a:r>
            <a:endParaRPr dirty="0"/>
          </a:p>
        </p:txBody>
      </p:sp>
      <p:sp>
        <p:nvSpPr>
          <p:cNvPr id="6" name="Text Placeholder 5"/>
          <p:cNvSpPr>
            <a:spLocks noGrp="1"/>
          </p:cNvSpPr>
          <p:nvPr>
            <p:ph type="body" idx="3"/>
          </p:nvPr>
        </p:nvSpPr>
        <p:spPr>
          <a:noFill/>
          <a:ln/>
        </p:spPr>
        <p:txBody>
          <a:bodyPr/>
          <a:lstStyle/>
          <a:p>
            <a:pPr fontAlgn="auto">
              <a:spcAft>
                <a:spcPts val="0"/>
              </a:spcAft>
              <a:buFont typeface="Wingdings 2"/>
              <a:buNone/>
              <a:defRPr/>
            </a:pPr>
            <a:r>
              <a:rPr lang="en-US" dirty="0" smtClean="0"/>
              <a:t>Explanation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2" end="2"/>
                                            </p:txEl>
                                          </p:spTgt>
                                        </p:tgtEl>
                                        <p:attrNameLst>
                                          <p:attrName>style.visibility</p:attrName>
                                        </p:attrNameLst>
                                      </p:cBhvr>
                                      <p:to>
                                        <p:strVal val="visible"/>
                                      </p:to>
                                    </p:set>
                                    <p:anim calcmode="lin" valueType="num">
                                      <p:cBhvr additive="base">
                                        <p:cTn id="37"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4" end="4"/>
                                            </p:txEl>
                                          </p:spTgt>
                                        </p:tgtEl>
                                        <p:attrNameLst>
                                          <p:attrName>style.visibility</p:attrName>
                                        </p:attrNameLst>
                                      </p:cBhvr>
                                      <p:to>
                                        <p:strVal val="visible"/>
                                      </p:to>
                                    </p:set>
                                    <p:anim calcmode="lin" valueType="num">
                                      <p:cBhvr additive="base">
                                        <p:cTn id="4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3" end="3"/>
                                            </p:txEl>
                                          </p:spTgt>
                                        </p:tgtEl>
                                        <p:attrNameLst>
                                          <p:attrName>style.visibility</p:attrName>
                                        </p:attrNameLst>
                                      </p:cBhvr>
                                      <p:to>
                                        <p:strVal val="visible"/>
                                      </p:to>
                                    </p:set>
                                    <p:anim calcmode="lin" valueType="num">
                                      <p:cBhvr additive="base">
                                        <p:cTn id="49"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5" end="5"/>
                                            </p:txEl>
                                          </p:spTgt>
                                        </p:tgtEl>
                                        <p:attrNameLst>
                                          <p:attrName>style.visibility</p:attrName>
                                        </p:attrNameLst>
                                      </p:cBhvr>
                                      <p:to>
                                        <p:strVal val="visible"/>
                                      </p:to>
                                    </p:set>
                                    <p:anim calcmode="lin" valueType="num">
                                      <p:cBhvr additive="base">
                                        <p:cTn id="5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6" end="6"/>
                                            </p:txEl>
                                          </p:spTgt>
                                        </p:tgtEl>
                                        <p:attrNameLst>
                                          <p:attrName>style.visibility</p:attrName>
                                        </p:attrNameLst>
                                      </p:cBhvr>
                                      <p:to>
                                        <p:strVal val="visible"/>
                                      </p:to>
                                    </p:set>
                                    <p:anim calcmode="lin" valueType="num">
                                      <p:cBhvr additive="base">
                                        <p:cTn id="6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4" end="4"/>
                                            </p:txEl>
                                          </p:spTgt>
                                        </p:tgtEl>
                                        <p:attrNameLst>
                                          <p:attrName>style.visibility</p:attrName>
                                        </p:attrNameLst>
                                      </p:cBhvr>
                                      <p:to>
                                        <p:strVal val="visible"/>
                                      </p:to>
                                    </p:set>
                                    <p:anim calcmode="lin" valueType="num">
                                      <p:cBhvr additive="base">
                                        <p:cTn id="6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7" end="7"/>
                                            </p:txEl>
                                          </p:spTgt>
                                        </p:tgtEl>
                                        <p:attrNameLst>
                                          <p:attrName>style.visibility</p:attrName>
                                        </p:attrNameLst>
                                      </p:cBhvr>
                                      <p:to>
                                        <p:strVal val="visible"/>
                                      </p:to>
                                    </p:set>
                                    <p:anim calcmode="lin" valueType="num">
                                      <p:cBhvr additive="base">
                                        <p:cTn id="7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5" end="5"/>
                                            </p:txEl>
                                          </p:spTgt>
                                        </p:tgtEl>
                                        <p:attrNameLst>
                                          <p:attrName>style.visibility</p:attrName>
                                        </p:attrNameLst>
                                      </p:cBhvr>
                                      <p:to>
                                        <p:strVal val="visible"/>
                                      </p:to>
                                    </p:set>
                                    <p:anim calcmode="lin" valueType="num">
                                      <p:cBhvr additive="base">
                                        <p:cTn id="79"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Text Box 2"/>
          <p:cNvSpPr txBox="1">
            <a:spLocks noChangeArrowheads="1"/>
          </p:cNvSpPr>
          <p:nvPr/>
        </p:nvSpPr>
        <p:spPr bwMode="auto">
          <a:xfrm>
            <a:off x="228600" y="152400"/>
            <a:ext cx="8686800" cy="1190625"/>
          </a:xfrm>
          <a:prstGeom prst="rect">
            <a:avLst/>
          </a:prstGeom>
          <a:noFill/>
          <a:ln w="12700" cap="sq">
            <a:noFill/>
            <a:miter lim="800000"/>
            <a:headEnd type="none" w="sm" len="sm"/>
            <a:tailEnd type="none" w="sm" len="sm"/>
          </a:ln>
        </p:spPr>
        <p:txBody>
          <a:bodyPr>
            <a:spAutoFit/>
          </a:bodyPr>
          <a:lstStyle/>
          <a:p>
            <a:pPr algn="ctr">
              <a:spcBef>
                <a:spcPct val="50000"/>
              </a:spcBef>
            </a:pPr>
            <a:r>
              <a:rPr lang="en-US" sz="3600" b="1"/>
              <a:t>Figurative Language versus Literal Language</a:t>
            </a:r>
            <a:endParaRPr lang="en-US" sz="3600"/>
          </a:p>
        </p:txBody>
      </p:sp>
      <p:sp>
        <p:nvSpPr>
          <p:cNvPr id="26627" name="Text Box 3"/>
          <p:cNvSpPr txBox="1">
            <a:spLocks noChangeArrowheads="1"/>
          </p:cNvSpPr>
          <p:nvPr/>
        </p:nvSpPr>
        <p:spPr bwMode="auto">
          <a:xfrm>
            <a:off x="381000" y="1295400"/>
            <a:ext cx="8382000" cy="4400550"/>
          </a:xfrm>
          <a:prstGeom prst="rect">
            <a:avLst/>
          </a:prstGeom>
          <a:noFill/>
          <a:ln w="12700" cap="sq">
            <a:noFill/>
            <a:miter lim="800000"/>
            <a:headEnd type="none" w="sm" len="sm"/>
            <a:tailEnd type="none" w="sm" len="sm"/>
          </a:ln>
        </p:spPr>
        <p:txBody>
          <a:bodyPr>
            <a:spAutoFit/>
          </a:bodyPr>
          <a:lstStyle/>
          <a:p>
            <a:pPr>
              <a:spcBef>
                <a:spcPct val="50000"/>
              </a:spcBef>
              <a:buFontTx/>
              <a:buChar char="•"/>
            </a:pPr>
            <a:r>
              <a:rPr lang="en-US" sz="3500" b="1"/>
              <a:t>Figurative Language – </a:t>
            </a:r>
            <a:r>
              <a:rPr lang="en-US" sz="3500"/>
              <a:t>any use of language where the intended meaning differs from the actual literal meaning of the words themselves. </a:t>
            </a:r>
          </a:p>
          <a:p>
            <a:pPr>
              <a:spcBef>
                <a:spcPct val="50000"/>
              </a:spcBef>
            </a:pPr>
            <a:endParaRPr lang="en-US" sz="3500"/>
          </a:p>
          <a:p>
            <a:pPr>
              <a:spcBef>
                <a:spcPct val="50000"/>
              </a:spcBef>
              <a:buFontTx/>
              <a:buChar char="•"/>
            </a:pPr>
            <a:r>
              <a:rPr lang="en-US" sz="3500" b="1"/>
              <a:t>Literal Language – </a:t>
            </a:r>
            <a:r>
              <a:rPr lang="en-US" sz="3500"/>
              <a:t>our everyday language.  We mean what we say!</a:t>
            </a: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8600" y="228600"/>
            <a:ext cx="8763000" cy="914400"/>
          </a:xfrm>
          <a:prstGeom prst="rect">
            <a:avLst/>
          </a:prstGeom>
          <a:noFill/>
          <a:ln w="9525">
            <a:noFill/>
            <a:miter lim="800000"/>
            <a:headEnd/>
            <a:tailEnd/>
          </a:ln>
        </p:spPr>
        <p:txBody>
          <a:bodyPr anchor="ctr"/>
          <a:lstStyle/>
          <a:p>
            <a:pPr algn="ctr"/>
            <a:r>
              <a:rPr lang="en-US" sz="4400">
                <a:solidFill>
                  <a:schemeClr val="tx2"/>
                </a:solidFill>
              </a:rPr>
              <a:t>IMAGERY</a:t>
            </a:r>
          </a:p>
        </p:txBody>
      </p:sp>
      <p:sp>
        <p:nvSpPr>
          <p:cNvPr id="27651" name="Rectangle 3"/>
          <p:cNvSpPr>
            <a:spLocks noChangeArrowheads="1"/>
          </p:cNvSpPr>
          <p:nvPr/>
        </p:nvSpPr>
        <p:spPr bwMode="auto">
          <a:xfrm>
            <a:off x="304800" y="990600"/>
            <a:ext cx="7162800" cy="4572000"/>
          </a:xfrm>
          <a:prstGeom prst="rect">
            <a:avLst/>
          </a:prstGeom>
          <a:noFill/>
          <a:ln w="9525">
            <a:noFill/>
            <a:miter lim="800000"/>
            <a:headEnd/>
            <a:tailEnd/>
          </a:ln>
        </p:spPr>
        <p:txBody>
          <a:bodyPr/>
          <a:lstStyle/>
          <a:p>
            <a:pPr marL="342900" indent="-342900">
              <a:spcBef>
                <a:spcPct val="20000"/>
              </a:spcBef>
              <a:buFontTx/>
              <a:buChar char="•"/>
            </a:pPr>
            <a:r>
              <a:rPr lang="en-US" sz="3200"/>
              <a:t>Language that appeals to </a:t>
            </a:r>
            <a:r>
              <a:rPr lang="en-US" sz="3200" i="1"/>
              <a:t>any</a:t>
            </a:r>
            <a:r>
              <a:rPr lang="en-US" sz="3200"/>
              <a:t> of the five senses.</a:t>
            </a:r>
          </a:p>
          <a:p>
            <a:pPr marL="342900" indent="-342900">
              <a:spcBef>
                <a:spcPct val="20000"/>
              </a:spcBef>
              <a:buFontTx/>
              <a:buChar char="•"/>
            </a:pPr>
            <a:r>
              <a:rPr lang="en-US" sz="3200"/>
              <a:t>Most images are visual, but they can also appeal to the senses of sound, touch, taste, or smell.</a:t>
            </a:r>
          </a:p>
          <a:p>
            <a:pPr marL="342900" indent="-342900">
              <a:spcBef>
                <a:spcPct val="20000"/>
              </a:spcBef>
              <a:buFontTx/>
              <a:buChar char="•"/>
            </a:pPr>
            <a:endParaRPr lang="en-US" sz="3200"/>
          </a:p>
          <a:p>
            <a:pPr marL="342900" indent="-342900">
              <a:spcBef>
                <a:spcPct val="20000"/>
              </a:spcBef>
            </a:pPr>
            <a:endParaRPr lang="en-US" sz="3200"/>
          </a:p>
        </p:txBody>
      </p:sp>
      <p:sp>
        <p:nvSpPr>
          <p:cNvPr id="27652" name="Text Box 5"/>
          <p:cNvSpPr txBox="1">
            <a:spLocks noChangeArrowheads="1"/>
          </p:cNvSpPr>
          <p:nvPr/>
        </p:nvSpPr>
        <p:spPr bwMode="auto">
          <a:xfrm>
            <a:off x="1752600" y="4191000"/>
            <a:ext cx="3962400" cy="457200"/>
          </a:xfrm>
          <a:prstGeom prst="rect">
            <a:avLst/>
          </a:prstGeom>
          <a:noFill/>
          <a:ln w="9525">
            <a:noFill/>
            <a:miter lim="800000"/>
            <a:headEnd/>
            <a:tailEnd/>
          </a:ln>
        </p:spPr>
        <p:txBody>
          <a:bodyPr>
            <a:spAutoFit/>
          </a:bodyPr>
          <a:lstStyle/>
          <a:p>
            <a:pPr eaLnBrk="0" hangingPunct="0">
              <a:spcBef>
                <a:spcPct val="50000"/>
              </a:spcBef>
            </a:pPr>
            <a:endParaRPr lang="en-US"/>
          </a:p>
        </p:txBody>
      </p:sp>
      <p:sp>
        <p:nvSpPr>
          <p:cNvPr id="27653" name="Text Box 6"/>
          <p:cNvSpPr txBox="1">
            <a:spLocks noChangeArrowheads="1"/>
          </p:cNvSpPr>
          <p:nvPr/>
        </p:nvSpPr>
        <p:spPr bwMode="auto">
          <a:xfrm>
            <a:off x="8610600" y="4267200"/>
            <a:ext cx="990600" cy="457200"/>
          </a:xfrm>
          <a:prstGeom prst="rect">
            <a:avLst/>
          </a:prstGeom>
          <a:noFill/>
          <a:ln w="9525">
            <a:noFill/>
            <a:miter lim="800000"/>
            <a:headEnd/>
            <a:tailEnd/>
          </a:ln>
        </p:spPr>
        <p:txBody>
          <a:bodyPr>
            <a:spAutoFit/>
          </a:bodyPr>
          <a:lstStyle/>
          <a:p>
            <a:pPr eaLnBrk="0" hangingPunct="0"/>
            <a:endParaRPr lang="en-US"/>
          </a:p>
        </p:txBody>
      </p:sp>
      <p:sp>
        <p:nvSpPr>
          <p:cNvPr id="27654" name="Text Box 7"/>
          <p:cNvSpPr txBox="1">
            <a:spLocks noChangeArrowheads="1"/>
          </p:cNvSpPr>
          <p:nvPr/>
        </p:nvSpPr>
        <p:spPr bwMode="auto">
          <a:xfrm>
            <a:off x="762000" y="4267200"/>
            <a:ext cx="7848600" cy="1446213"/>
          </a:xfrm>
          <a:prstGeom prst="rect">
            <a:avLst/>
          </a:prstGeom>
          <a:noFill/>
          <a:ln w="9525">
            <a:solidFill>
              <a:schemeClr val="tx1"/>
            </a:solidFill>
            <a:miter lim="800000"/>
            <a:headEnd/>
            <a:tailEnd/>
          </a:ln>
        </p:spPr>
        <p:txBody>
          <a:bodyPr>
            <a:spAutoFit/>
          </a:bodyPr>
          <a:lstStyle/>
          <a:p>
            <a:pPr eaLnBrk="0" hangingPunct="0">
              <a:spcBef>
                <a:spcPct val="50000"/>
              </a:spcBef>
            </a:pPr>
            <a:r>
              <a:rPr lang="en-US" sz="2200">
                <a:latin typeface="Castellar" pitchFamily="18" charset="0"/>
              </a:rPr>
              <a:t>then with cracked hands that ached</a:t>
            </a:r>
          </a:p>
          <a:p>
            <a:pPr eaLnBrk="0" hangingPunct="0">
              <a:spcBef>
                <a:spcPct val="50000"/>
              </a:spcBef>
            </a:pPr>
            <a:r>
              <a:rPr lang="en-US" sz="2200">
                <a:latin typeface="Castellar" pitchFamily="18" charset="0"/>
              </a:rPr>
              <a:t>from labor in the weekday weather . . .</a:t>
            </a:r>
          </a:p>
          <a:p>
            <a:pPr algn="r" eaLnBrk="0" hangingPunct="0">
              <a:spcBef>
                <a:spcPct val="50000"/>
              </a:spcBef>
            </a:pPr>
            <a:r>
              <a:rPr lang="en-US" sz="2200">
                <a:latin typeface="Castellar" pitchFamily="18" charset="0"/>
              </a:rPr>
              <a:t>from  “Those Winter Sundays”</a:t>
            </a: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838200"/>
            <a:ext cx="8229600" cy="5867400"/>
          </a:xfrm>
        </p:spPr>
        <p:txBody>
          <a:bodyPr/>
          <a:lstStyle/>
          <a:p>
            <a:pPr eaLnBrk="1" hangingPunct="1">
              <a:defRPr/>
            </a:pPr>
            <a:r>
              <a:rPr lang="en-US" dirty="0" smtClean="0">
                <a:solidFill>
                  <a:schemeClr val="bg1"/>
                </a:solidFill>
              </a:rPr>
              <a:t>Imagery</a:t>
            </a:r>
            <a:r>
              <a:rPr lang="en-US" dirty="0" smtClean="0"/>
              <a:t> — </a:t>
            </a:r>
            <a:r>
              <a:rPr lang="en-US" i="1" u="sng" dirty="0" smtClean="0">
                <a:solidFill>
                  <a:schemeClr val="bg1"/>
                </a:solidFill>
              </a:rPr>
              <a:t>words or phrases that appeal to the five senses: sight, touch, hearing, smell, taste</a:t>
            </a:r>
            <a:r>
              <a:rPr lang="en-US" dirty="0" smtClean="0"/>
              <a:t>.</a:t>
            </a:r>
          </a:p>
          <a:p>
            <a:pPr marL="742950" lvl="1" indent="-285750" eaLnBrk="1" hangingPunct="1">
              <a:defRPr/>
            </a:pPr>
            <a:r>
              <a:rPr lang="en-US" sz="3200" b="1" i="1" dirty="0" smtClean="0">
                <a:solidFill>
                  <a:srgbClr val="FFFF00"/>
                </a:solidFill>
                <a:effectLst>
                  <a:outerShdw blurRad="38100" dist="38100" dir="2700000" algn="tl">
                    <a:srgbClr val="000000">
                      <a:alpha val="43137"/>
                    </a:srgbClr>
                  </a:outerShdw>
                </a:effectLst>
              </a:rPr>
              <a:t>What can you see, feel, hear, smell, taste?</a:t>
            </a:r>
          </a:p>
          <a:p>
            <a:pPr eaLnBrk="1" hangingPunct="1">
              <a:buFont typeface="Wingdings 2" pitchFamily="18" charset="2"/>
              <a:buNone/>
              <a:defRPr/>
            </a:pPr>
            <a:r>
              <a:rPr lang="en-US" sz="2800" dirty="0" smtClean="0">
                <a:solidFill>
                  <a:schemeClr val="bg1"/>
                </a:solidFill>
                <a:effectLst>
                  <a:outerShdw blurRad="38100" dist="38100" dir="2700000" algn="tl">
                    <a:srgbClr val="000000">
                      <a:alpha val="43137"/>
                    </a:srgbClr>
                  </a:outerShdw>
                </a:effectLst>
              </a:rPr>
              <a:t>	</a:t>
            </a:r>
            <a:r>
              <a:rPr lang="en-US" sz="3100" i="1" dirty="0" smtClean="0">
                <a:solidFill>
                  <a:schemeClr val="tx2">
                    <a:lumMod val="75000"/>
                  </a:schemeClr>
                </a:solidFill>
                <a:effectLst>
                  <a:outerShdw blurRad="38100" dist="38100" dir="2700000" algn="tl">
                    <a:srgbClr val="000000">
                      <a:alpha val="43137"/>
                    </a:srgbClr>
                  </a:outerShdw>
                </a:effectLst>
              </a:rPr>
              <a:t>We pulled on our clothes, crackling underbrush, the sharp briars pulling at our damp jeans, until we reached the watermelon patch. As we began to cut open the nearest melon, we could smell the pungent skin mingling with the dusty odor of the dry earth. Suddenly, the melon gave way with a crack, revealing the deep, pink sweetness inside.</a:t>
            </a:r>
          </a:p>
          <a:p>
            <a:pPr eaLnBrk="1" hangingPunct="1">
              <a:buFont typeface="Wingdings 2" pitchFamily="18" charset="2"/>
              <a:buNone/>
              <a:defRPr/>
            </a:pPr>
            <a:endParaRPr lang="en-US" sz="3000" dirty="0" smtClean="0">
              <a:solidFill>
                <a:schemeClr val="bg1"/>
              </a:solidFill>
            </a:endParaRPr>
          </a:p>
        </p:txBody>
      </p:sp>
      <p:sp>
        <p:nvSpPr>
          <p:cNvPr id="3" name="Title 2"/>
          <p:cNvSpPr>
            <a:spLocks noGrp="1"/>
          </p:cNvSpPr>
          <p:nvPr>
            <p:ph type="title"/>
          </p:nvPr>
        </p:nvSpPr>
        <p:spPr>
          <a:xfrm>
            <a:off x="238125" y="-450850"/>
            <a:ext cx="8229600" cy="1219200"/>
          </a:xfrm>
        </p:spPr>
        <p:txBody>
          <a:bodyPr/>
          <a:lstStyle/>
          <a:p>
            <a:pPr eaLnBrk="1" fontAlgn="auto" hangingPunct="1">
              <a:spcAft>
                <a:spcPts val="0"/>
              </a:spcAft>
              <a:defRPr/>
            </a:pPr>
            <a:r>
              <a:rPr smtClean="0"/>
              <a:t>Imagery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iterate type="lt">
                                    <p:tmPct val="0"/>
                                  </p:iterate>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685800"/>
            <a:ext cx="8229600" cy="5943600"/>
          </a:xfrm>
        </p:spPr>
        <p:txBody>
          <a:bodyPr/>
          <a:lstStyle/>
          <a:p>
            <a:pPr eaLnBrk="1" hangingPunct="1">
              <a:lnSpc>
                <a:spcPct val="90000"/>
              </a:lnSpc>
            </a:pPr>
            <a:r>
              <a:rPr lang="en-US" sz="3100" dirty="0" smtClean="0"/>
              <a:t>Find examples of imagery in the following passage:</a:t>
            </a:r>
          </a:p>
          <a:p>
            <a:pPr lvl="1" eaLnBrk="1" hangingPunct="1">
              <a:lnSpc>
                <a:spcPct val="90000"/>
              </a:lnSpc>
              <a:buFont typeface="Wingdings 2" pitchFamily="18" charset="2"/>
              <a:buNone/>
            </a:pPr>
            <a:r>
              <a:rPr lang="en-US" sz="2900" dirty="0" smtClean="0">
                <a:solidFill>
                  <a:schemeClr val="tx2">
                    <a:lumMod val="75000"/>
                  </a:schemeClr>
                </a:solidFill>
              </a:rPr>
              <a:t>	</a:t>
            </a:r>
            <a:r>
              <a:rPr lang="en-US" sz="2900" i="1" dirty="0" smtClean="0">
                <a:solidFill>
                  <a:schemeClr val="tx2">
                    <a:lumMod val="75000"/>
                  </a:schemeClr>
                </a:solidFill>
              </a:rPr>
              <a:t>The hot July sun beat relentlessly down, casting an orange glare over the farm buildings, the fields, the pond. Even the usually cool green willows bordering the pond hung wilted and dry. Our sun-baked backs ached for relief. We quickly pulled off our sweaty clothes and plunged into the pond, but the tepid water only stifled us and we soon climbed onto the brown, dusty bank. Our parched throats longed for something cool--a strawberry ice, a tall frosted glass of lemonade.</a:t>
            </a:r>
          </a:p>
        </p:txBody>
      </p:sp>
      <p:sp>
        <p:nvSpPr>
          <p:cNvPr id="3" name="Title 2"/>
          <p:cNvSpPr>
            <a:spLocks noGrp="1"/>
          </p:cNvSpPr>
          <p:nvPr>
            <p:ph type="title"/>
          </p:nvPr>
        </p:nvSpPr>
        <p:spPr>
          <a:xfrm>
            <a:off x="238125" y="-450850"/>
            <a:ext cx="8229600" cy="1219200"/>
          </a:xfrm>
        </p:spPr>
        <p:txBody>
          <a:bodyPr/>
          <a:lstStyle/>
          <a:p>
            <a:pPr eaLnBrk="1" fontAlgn="auto" hangingPunct="1">
              <a:spcAft>
                <a:spcPts val="0"/>
              </a:spcAft>
              <a:defRPr/>
            </a:pPr>
            <a:r>
              <a:rPr smtClean="0"/>
              <a:t>Imagery</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checkerboard(across)">
                                      <p:cBhvr>
                                        <p:cTn id="7"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ChangeArrowheads="1"/>
          </p:cNvSpPr>
          <p:nvPr/>
        </p:nvSpPr>
        <p:spPr bwMode="auto">
          <a:xfrm>
            <a:off x="990600" y="457200"/>
            <a:ext cx="7772400" cy="1143000"/>
          </a:xfrm>
          <a:prstGeom prst="rect">
            <a:avLst/>
          </a:prstGeom>
          <a:noFill/>
          <a:ln w="9525">
            <a:noFill/>
            <a:miter lim="800000"/>
            <a:headEnd/>
            <a:tailEnd/>
          </a:ln>
        </p:spPr>
        <p:txBody>
          <a:bodyPr anchor="ctr"/>
          <a:lstStyle/>
          <a:p>
            <a:pPr algn="ctr"/>
            <a:r>
              <a:rPr lang="en-US" sz="4400">
                <a:solidFill>
                  <a:schemeClr val="tx2"/>
                </a:solidFill>
              </a:rPr>
              <a:t>Allusion</a:t>
            </a:r>
          </a:p>
        </p:txBody>
      </p:sp>
      <p:sp>
        <p:nvSpPr>
          <p:cNvPr id="39939" name="Rectangle 3"/>
          <p:cNvSpPr>
            <a:spLocks noChangeArrowheads="1"/>
          </p:cNvSpPr>
          <p:nvPr/>
        </p:nvSpPr>
        <p:spPr bwMode="auto">
          <a:xfrm>
            <a:off x="1295400" y="1676400"/>
            <a:ext cx="3581400" cy="4114800"/>
          </a:xfrm>
          <a:prstGeom prst="rect">
            <a:avLst/>
          </a:prstGeom>
          <a:noFill/>
          <a:ln w="9525">
            <a:noFill/>
            <a:miter lim="800000"/>
            <a:headEnd/>
            <a:tailEnd/>
          </a:ln>
        </p:spPr>
        <p:txBody>
          <a:bodyPr/>
          <a:lstStyle/>
          <a:p>
            <a:pPr marL="342900" indent="-342900">
              <a:spcBef>
                <a:spcPct val="20000"/>
              </a:spcBef>
              <a:buFontTx/>
              <a:buChar char="•"/>
            </a:pPr>
            <a:r>
              <a:rPr lang="en-US" sz="2800"/>
              <a:t>Allusion comes from the verb “allude” which means “to refer to”</a:t>
            </a:r>
          </a:p>
          <a:p>
            <a:pPr marL="342900" indent="-342900">
              <a:spcBef>
                <a:spcPct val="20000"/>
              </a:spcBef>
              <a:buFontTx/>
              <a:buChar char="•"/>
            </a:pPr>
            <a:r>
              <a:rPr lang="en-US" sz="2800"/>
              <a:t>An allusion is a reference to something else outside the piece you are dealing with.</a:t>
            </a:r>
          </a:p>
        </p:txBody>
      </p:sp>
      <p:sp>
        <p:nvSpPr>
          <p:cNvPr id="39940" name="Rectangle 4"/>
          <p:cNvSpPr>
            <a:spLocks noChangeArrowheads="1"/>
          </p:cNvSpPr>
          <p:nvPr/>
        </p:nvSpPr>
        <p:spPr bwMode="auto">
          <a:xfrm>
            <a:off x="4724400" y="1828800"/>
            <a:ext cx="4191000" cy="4114800"/>
          </a:xfrm>
          <a:prstGeom prst="rect">
            <a:avLst/>
          </a:prstGeom>
          <a:noFill/>
          <a:ln w="9525">
            <a:solidFill>
              <a:schemeClr val="tx1"/>
            </a:solidFill>
            <a:miter lim="800000"/>
            <a:headEnd/>
            <a:tailEnd/>
          </a:ln>
        </p:spPr>
        <p:txBody>
          <a:bodyPr/>
          <a:lstStyle/>
          <a:p>
            <a:pPr marL="342900" indent="-342900">
              <a:spcBef>
                <a:spcPct val="20000"/>
              </a:spcBef>
            </a:pPr>
            <a:r>
              <a:rPr lang="en-US" sz="2000"/>
              <a:t>“A tunnel walled and overlaid</a:t>
            </a:r>
          </a:p>
          <a:p>
            <a:pPr marL="342900" indent="-342900">
              <a:spcBef>
                <a:spcPct val="20000"/>
              </a:spcBef>
            </a:pPr>
            <a:r>
              <a:rPr lang="en-US" sz="2000"/>
              <a:t>With dazzling crystal:  we had read </a:t>
            </a:r>
          </a:p>
          <a:p>
            <a:pPr marL="342900" indent="-342900">
              <a:spcBef>
                <a:spcPct val="20000"/>
              </a:spcBef>
            </a:pPr>
            <a:r>
              <a:rPr lang="en-US" sz="2000"/>
              <a:t>Of rare Aladdin’s wondrous cave,</a:t>
            </a:r>
          </a:p>
          <a:p>
            <a:pPr marL="342900" indent="-342900">
              <a:spcBef>
                <a:spcPct val="20000"/>
              </a:spcBef>
            </a:pPr>
            <a:r>
              <a:rPr lang="en-US" sz="2000"/>
              <a:t>And to our own his name we gave.”</a:t>
            </a:r>
          </a:p>
          <a:p>
            <a:pPr marL="342900" indent="-342900">
              <a:spcBef>
                <a:spcPct val="20000"/>
              </a:spcBef>
            </a:pPr>
            <a:endParaRPr lang="en-US" sz="2000"/>
          </a:p>
          <a:p>
            <a:pPr marL="342900" indent="-342900">
              <a:spcBef>
                <a:spcPct val="20000"/>
              </a:spcBef>
            </a:pPr>
            <a:r>
              <a:rPr lang="en-US" sz="2000"/>
              <a:t>	From “Snowbound”</a:t>
            </a:r>
          </a:p>
          <a:p>
            <a:pPr marL="342900" indent="-342900">
              <a:spcBef>
                <a:spcPct val="20000"/>
              </a:spcBef>
            </a:pPr>
            <a:r>
              <a:rPr lang="en-US" sz="2000"/>
              <a:t>	John Greenleaf Whittier</a:t>
            </a: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1026"/>
          <p:cNvSpPr>
            <a:spLocks noChangeArrowheads="1"/>
          </p:cNvSpPr>
          <p:nvPr/>
        </p:nvSpPr>
        <p:spPr bwMode="auto">
          <a:xfrm>
            <a:off x="304800" y="304800"/>
            <a:ext cx="8534400" cy="762000"/>
          </a:xfrm>
          <a:prstGeom prst="rect">
            <a:avLst/>
          </a:prstGeom>
          <a:noFill/>
          <a:ln w="12700" cap="sq">
            <a:noFill/>
            <a:miter lim="800000"/>
            <a:headEnd type="none" w="sm" len="sm"/>
            <a:tailEnd type="none" w="sm" len="sm"/>
          </a:ln>
        </p:spPr>
        <p:txBody>
          <a:bodyPr>
            <a:spAutoFit/>
          </a:bodyPr>
          <a:lstStyle/>
          <a:p>
            <a:r>
              <a:rPr lang="en-US" sz="4400">
                <a:solidFill>
                  <a:schemeClr val="tx2"/>
                </a:solidFill>
              </a:rPr>
              <a:t>Apostrophe</a:t>
            </a:r>
          </a:p>
        </p:txBody>
      </p:sp>
      <p:sp>
        <p:nvSpPr>
          <p:cNvPr id="40963" name="Rectangle 1027"/>
          <p:cNvSpPr>
            <a:spLocks noChangeArrowheads="1"/>
          </p:cNvSpPr>
          <p:nvPr/>
        </p:nvSpPr>
        <p:spPr bwMode="auto">
          <a:xfrm>
            <a:off x="457200" y="1143000"/>
            <a:ext cx="8229600" cy="3970338"/>
          </a:xfrm>
          <a:prstGeom prst="rect">
            <a:avLst/>
          </a:prstGeom>
          <a:noFill/>
          <a:ln w="12700" cap="sq">
            <a:noFill/>
            <a:miter lim="800000"/>
            <a:headEnd type="none" w="sm" len="sm"/>
            <a:tailEnd type="none" w="sm" len="sm"/>
          </a:ln>
        </p:spPr>
        <p:txBody>
          <a:bodyPr>
            <a:spAutoFit/>
          </a:bodyPr>
          <a:lstStyle/>
          <a:p>
            <a:pPr>
              <a:spcBef>
                <a:spcPct val="50000"/>
              </a:spcBef>
              <a:buClr>
                <a:schemeClr val="tx2"/>
              </a:buClr>
              <a:buSzPct val="90000"/>
              <a:buFont typeface="Wingdings" pitchFamily="2" charset="2"/>
              <a:buChar char="§"/>
            </a:pPr>
            <a:r>
              <a:rPr lang="en-US" sz="3200"/>
              <a:t>A person or thing which is absent is addressed:  </a:t>
            </a:r>
          </a:p>
          <a:p>
            <a:pPr>
              <a:spcBef>
                <a:spcPct val="50000"/>
              </a:spcBef>
              <a:buClr>
                <a:schemeClr val="tx2"/>
              </a:buClr>
              <a:buSzPct val="90000"/>
              <a:buFont typeface="Wingdings" pitchFamily="2" charset="2"/>
              <a:buChar char="§"/>
            </a:pPr>
            <a:endParaRPr lang="en-US" sz="3200"/>
          </a:p>
          <a:p>
            <a:pPr lvl="1">
              <a:spcBef>
                <a:spcPct val="50000"/>
              </a:spcBef>
              <a:buClr>
                <a:schemeClr val="tx2"/>
              </a:buClr>
              <a:buSzPct val="90000"/>
              <a:buFont typeface="Wingdings" pitchFamily="2" charset="2"/>
              <a:buChar char="§"/>
            </a:pPr>
            <a:r>
              <a:rPr lang="en-US" sz="2800">
                <a:latin typeface="Baskerville Old Face" pitchFamily="18" charset="0"/>
              </a:rPr>
              <a:t>  “What thoughts I have of you tonight, Walt Whitman” (Ginsberg, 599).</a:t>
            </a:r>
          </a:p>
          <a:p>
            <a:pPr lvl="3">
              <a:spcBef>
                <a:spcPct val="50000"/>
              </a:spcBef>
              <a:buClr>
                <a:schemeClr val="tx2"/>
              </a:buClr>
              <a:buSzPct val="90000"/>
            </a:pPr>
            <a:r>
              <a:rPr lang="en-US" sz="2800" i="1"/>
              <a:t>-- A Letter to Father</a:t>
            </a:r>
            <a:r>
              <a:rPr lang="en-US" sz="2800"/>
              <a:t> by John Handferry (whose father had died)</a:t>
            </a:r>
          </a:p>
        </p:txBody>
      </p:sp>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ChangeArrowheads="1"/>
          </p:cNvSpPr>
          <p:nvPr/>
        </p:nvSpPr>
        <p:spPr bwMode="auto">
          <a:xfrm>
            <a:off x="304800" y="228600"/>
            <a:ext cx="8534400" cy="1143000"/>
          </a:xfrm>
          <a:prstGeom prst="rect">
            <a:avLst/>
          </a:prstGeom>
          <a:noFill/>
          <a:ln w="9525">
            <a:noFill/>
            <a:miter lim="800000"/>
            <a:headEnd/>
            <a:tailEnd/>
          </a:ln>
        </p:spPr>
        <p:txBody>
          <a:bodyPr anchor="ctr"/>
          <a:lstStyle/>
          <a:p>
            <a:pPr algn="ctr"/>
            <a:r>
              <a:rPr lang="en-US" sz="4400" b="1">
                <a:solidFill>
                  <a:schemeClr val="tx2"/>
                </a:solidFill>
              </a:rPr>
              <a:t>SYMBOLISM</a:t>
            </a:r>
          </a:p>
        </p:txBody>
      </p:sp>
      <p:sp>
        <p:nvSpPr>
          <p:cNvPr id="76803" name="Rectangle 3"/>
          <p:cNvSpPr>
            <a:spLocks noChangeArrowheads="1"/>
          </p:cNvSpPr>
          <p:nvPr/>
        </p:nvSpPr>
        <p:spPr bwMode="auto">
          <a:xfrm>
            <a:off x="381000" y="1143000"/>
            <a:ext cx="3276600" cy="3352800"/>
          </a:xfrm>
          <a:prstGeom prst="rect">
            <a:avLst/>
          </a:prstGeom>
          <a:noFill/>
          <a:ln w="9525">
            <a:noFill/>
            <a:miter lim="800000"/>
            <a:headEnd/>
            <a:tailEnd/>
          </a:ln>
        </p:spPr>
        <p:txBody>
          <a:bodyPr/>
          <a:lstStyle/>
          <a:p>
            <a:pPr marL="342900" indent="-342900">
              <a:spcBef>
                <a:spcPct val="20000"/>
              </a:spcBef>
              <a:buFontTx/>
              <a:buChar char="•"/>
            </a:pPr>
            <a:r>
              <a:rPr lang="en-US" sz="3200"/>
              <a:t>When a person, place, thing, or event that has meaning in itself also represents, or stands for, something else.</a:t>
            </a:r>
          </a:p>
        </p:txBody>
      </p:sp>
      <p:sp>
        <p:nvSpPr>
          <p:cNvPr id="76804" name="Rectangle 4"/>
          <p:cNvSpPr>
            <a:spLocks noChangeArrowheads="1"/>
          </p:cNvSpPr>
          <p:nvPr/>
        </p:nvSpPr>
        <p:spPr bwMode="auto">
          <a:xfrm>
            <a:off x="4724400" y="1371600"/>
            <a:ext cx="3810000" cy="4724400"/>
          </a:xfrm>
          <a:prstGeom prst="rect">
            <a:avLst/>
          </a:prstGeom>
          <a:noFill/>
          <a:ln w="9525">
            <a:noFill/>
            <a:miter lim="800000"/>
            <a:headEnd/>
            <a:tailEnd/>
          </a:ln>
        </p:spPr>
        <p:txBody>
          <a:bodyPr/>
          <a:lstStyle/>
          <a:p>
            <a:pPr marL="342900" indent="-342900" algn="r">
              <a:spcBef>
                <a:spcPct val="20000"/>
              </a:spcBef>
              <a:buFontTx/>
              <a:buChar char="•"/>
            </a:pPr>
            <a:endParaRPr lang="en-US" sz="2800"/>
          </a:p>
          <a:p>
            <a:pPr marL="342900" indent="-342900" algn="r">
              <a:spcBef>
                <a:spcPct val="20000"/>
              </a:spcBef>
            </a:pPr>
            <a:r>
              <a:rPr lang="en-US" sz="2800"/>
              <a:t>=    Innocence </a:t>
            </a:r>
          </a:p>
          <a:p>
            <a:pPr marL="342900" indent="-342900" algn="r">
              <a:spcBef>
                <a:spcPct val="20000"/>
              </a:spcBef>
            </a:pPr>
            <a:endParaRPr lang="en-US" sz="2800"/>
          </a:p>
          <a:p>
            <a:pPr marL="342900" indent="-342900" algn="r">
              <a:spcBef>
                <a:spcPct val="20000"/>
              </a:spcBef>
            </a:pPr>
            <a:endParaRPr lang="en-US" sz="2800"/>
          </a:p>
          <a:p>
            <a:pPr marL="342900" indent="-342900" algn="r">
              <a:spcBef>
                <a:spcPct val="20000"/>
              </a:spcBef>
            </a:pPr>
            <a:r>
              <a:rPr lang="en-US" sz="2800"/>
              <a:t>=      America </a:t>
            </a:r>
          </a:p>
          <a:p>
            <a:pPr marL="342900" indent="-342900" algn="r">
              <a:spcBef>
                <a:spcPct val="20000"/>
              </a:spcBef>
            </a:pPr>
            <a:endParaRPr lang="en-US" sz="2800"/>
          </a:p>
          <a:p>
            <a:pPr marL="342900" indent="-342900" algn="r">
              <a:spcBef>
                <a:spcPct val="20000"/>
              </a:spcBef>
            </a:pPr>
            <a:endParaRPr lang="en-US" sz="2800"/>
          </a:p>
          <a:p>
            <a:pPr marL="342900" indent="-342900" algn="r">
              <a:spcBef>
                <a:spcPct val="20000"/>
              </a:spcBef>
            </a:pPr>
            <a:r>
              <a:rPr lang="en-US" sz="2800"/>
              <a:t>=          Peace        </a:t>
            </a:r>
          </a:p>
        </p:txBody>
      </p:sp>
      <p:pic>
        <p:nvPicPr>
          <p:cNvPr id="76805" name="Picture 6" descr="SO00962_"/>
          <p:cNvPicPr>
            <a:picLocks noChangeAspect="1" noChangeArrowheads="1"/>
          </p:cNvPicPr>
          <p:nvPr/>
        </p:nvPicPr>
        <p:blipFill>
          <a:blip r:embed="rId2"/>
          <a:srcRect/>
          <a:stretch>
            <a:fillRect/>
          </a:stretch>
        </p:blipFill>
        <p:spPr bwMode="auto">
          <a:xfrm>
            <a:off x="4495800" y="1600200"/>
            <a:ext cx="1420813" cy="1616075"/>
          </a:xfrm>
          <a:prstGeom prst="rect">
            <a:avLst/>
          </a:prstGeom>
          <a:noFill/>
          <a:ln w="9525">
            <a:noFill/>
            <a:miter lim="800000"/>
            <a:headEnd/>
            <a:tailEnd/>
          </a:ln>
        </p:spPr>
      </p:pic>
      <p:pic>
        <p:nvPicPr>
          <p:cNvPr id="76806" name="Picture 8" descr="SO00190_"/>
          <p:cNvPicPr>
            <a:picLocks noChangeAspect="1" noChangeArrowheads="1"/>
          </p:cNvPicPr>
          <p:nvPr/>
        </p:nvPicPr>
        <p:blipFill>
          <a:blip r:embed="rId3"/>
          <a:srcRect/>
          <a:stretch>
            <a:fillRect/>
          </a:stretch>
        </p:blipFill>
        <p:spPr bwMode="auto">
          <a:xfrm>
            <a:off x="4114800" y="4267200"/>
            <a:ext cx="2063750" cy="1846263"/>
          </a:xfrm>
          <a:prstGeom prst="rect">
            <a:avLst/>
          </a:prstGeom>
          <a:noFill/>
          <a:ln w="9525">
            <a:noFill/>
            <a:miter lim="800000"/>
            <a:headEnd/>
            <a:tailEnd/>
          </a:ln>
        </p:spPr>
      </p:pic>
      <p:pic>
        <p:nvPicPr>
          <p:cNvPr id="76807" name="Picture 7" descr="AN02608_"/>
          <p:cNvPicPr>
            <a:picLocks noChangeAspect="1" noChangeArrowheads="1"/>
          </p:cNvPicPr>
          <p:nvPr/>
        </p:nvPicPr>
        <p:blipFill>
          <a:blip r:embed="rId4"/>
          <a:srcRect/>
          <a:stretch>
            <a:fillRect/>
          </a:stretch>
        </p:blipFill>
        <p:spPr bwMode="auto">
          <a:xfrm>
            <a:off x="4191000" y="3048000"/>
            <a:ext cx="1836738" cy="13493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eft Arrow 5"/>
          <p:cNvSpPr/>
          <p:nvPr/>
        </p:nvSpPr>
        <p:spPr>
          <a:xfrm>
            <a:off x="2971800" y="2514600"/>
            <a:ext cx="5105400" cy="1524000"/>
          </a:xfrm>
          <a:prstGeom prst="leftArrow">
            <a:avLst>
              <a:gd name="adj1" fmla="val 78571"/>
              <a:gd name="adj2" fmla="val 50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i="1" dirty="0" smtClean="0">
              <a:solidFill>
                <a:srgbClr val="FFC000"/>
              </a:solidFill>
              <a:effectLst>
                <a:outerShdw blurRad="38100" dist="38100" dir="2700000" algn="tl">
                  <a:srgbClr val="000000">
                    <a:alpha val="43137"/>
                  </a:srgbClr>
                </a:outerShdw>
              </a:effectLst>
            </a:endParaRPr>
          </a:p>
          <a:p>
            <a:pPr algn="ctr"/>
            <a:r>
              <a:rPr lang="en-US" sz="2400" i="1" dirty="0" smtClean="0">
                <a:solidFill>
                  <a:srgbClr val="FFC000"/>
                </a:solidFill>
                <a:effectLst>
                  <a:outerShdw blurRad="38100" dist="38100" dir="2700000" algn="tl">
                    <a:srgbClr val="000000">
                      <a:alpha val="43137"/>
                    </a:srgbClr>
                  </a:outerShdw>
                </a:effectLst>
              </a:rPr>
              <a:t>Near</a:t>
            </a:r>
            <a:r>
              <a:rPr lang="en-US" sz="2400" i="1" dirty="0" smtClean="0">
                <a:effectLst>
                  <a:outerShdw blurRad="38100" dist="38100" dir="2700000" algn="tl">
                    <a:srgbClr val="000000">
                      <a:alpha val="43137"/>
                    </a:srgbClr>
                  </a:outerShdw>
                </a:effectLst>
              </a:rPr>
              <a:t>, </a:t>
            </a:r>
            <a:r>
              <a:rPr lang="en-US" sz="2400" i="1" dirty="0" smtClean="0">
                <a:solidFill>
                  <a:srgbClr val="FFC000"/>
                </a:solidFill>
                <a:effectLst>
                  <a:outerShdw blurRad="38100" dist="38100" dir="2700000" algn="tl">
                    <a:srgbClr val="000000">
                      <a:alpha val="43137"/>
                    </a:srgbClr>
                  </a:outerShdw>
                </a:effectLst>
              </a:rPr>
              <a:t>Half</a:t>
            </a:r>
            <a:r>
              <a:rPr lang="en-US" sz="2400" i="1" dirty="0" smtClean="0">
                <a:effectLst>
                  <a:outerShdw blurRad="38100" dist="38100" dir="2700000" algn="tl">
                    <a:srgbClr val="000000">
                      <a:alpha val="43137"/>
                    </a:srgbClr>
                  </a:outerShdw>
                </a:effectLst>
              </a:rPr>
              <a:t>, </a:t>
            </a:r>
            <a:r>
              <a:rPr lang="en-US" sz="2400" i="1" dirty="0" smtClean="0">
                <a:solidFill>
                  <a:srgbClr val="FFC000"/>
                </a:solidFill>
                <a:effectLst>
                  <a:outerShdw blurRad="38100" dist="38100" dir="2700000" algn="tl">
                    <a:srgbClr val="000000">
                      <a:alpha val="43137"/>
                    </a:srgbClr>
                  </a:outerShdw>
                </a:effectLst>
              </a:rPr>
              <a:t>Close</a:t>
            </a:r>
            <a:r>
              <a:rPr lang="en-US" sz="2400" i="1" dirty="0" smtClean="0">
                <a:effectLst>
                  <a:outerShdw blurRad="38100" dist="38100" dir="2700000" algn="tl">
                    <a:srgbClr val="000000">
                      <a:alpha val="43137"/>
                    </a:srgbClr>
                  </a:outerShdw>
                </a:effectLst>
              </a:rPr>
              <a:t> or </a:t>
            </a:r>
            <a:r>
              <a:rPr lang="en-US" sz="2400" i="1" dirty="0" smtClean="0">
                <a:solidFill>
                  <a:srgbClr val="FFC000"/>
                </a:solidFill>
                <a:effectLst>
                  <a:outerShdw blurRad="38100" dist="38100" dir="2700000" algn="tl">
                    <a:srgbClr val="000000">
                      <a:alpha val="43137"/>
                    </a:srgbClr>
                  </a:outerShdw>
                </a:effectLst>
              </a:rPr>
              <a:t>Imperfect</a:t>
            </a:r>
            <a:r>
              <a:rPr lang="en-US" sz="2400" i="1" dirty="0" smtClean="0">
                <a:effectLst>
                  <a:outerShdw blurRad="38100" dist="38100" dir="2700000" algn="tl">
                    <a:srgbClr val="000000">
                      <a:alpha val="43137"/>
                    </a:srgbClr>
                  </a:outerShdw>
                </a:effectLst>
              </a:rPr>
              <a:t> Rhymes sound similar but </a:t>
            </a:r>
          </a:p>
          <a:p>
            <a:pPr algn="ctr"/>
            <a:r>
              <a:rPr lang="en-US" sz="2400" b="1" i="1" u="sng" dirty="0" smtClean="0">
                <a:effectLst>
                  <a:outerShdw blurRad="38100" dist="38100" dir="2700000" algn="tl">
                    <a:srgbClr val="000000">
                      <a:alpha val="43137"/>
                    </a:srgbClr>
                  </a:outerShdw>
                </a:effectLst>
              </a:rPr>
              <a:t>not</a:t>
            </a:r>
            <a:r>
              <a:rPr lang="en-US" sz="2400" i="1" dirty="0" smtClean="0">
                <a:effectLst>
                  <a:outerShdw blurRad="38100" dist="38100" dir="2700000" algn="tl">
                    <a:srgbClr val="000000">
                      <a:alpha val="43137"/>
                    </a:srgbClr>
                  </a:outerShdw>
                </a:effectLst>
              </a:rPr>
              <a:t> the same.</a:t>
            </a:r>
            <a:endParaRPr lang="en-US" sz="2400" b="1" dirty="0" smtClean="0">
              <a:solidFill>
                <a:srgbClr val="FFC000"/>
              </a:solidFill>
              <a:effectLst>
                <a:outerShdw blurRad="38100" dist="38100" dir="2700000" algn="tl">
                  <a:srgbClr val="000000">
                    <a:alpha val="43137"/>
                  </a:srgbClr>
                </a:outerShdw>
              </a:effectLst>
            </a:endParaRPr>
          </a:p>
          <a:p>
            <a:pPr algn="ctr"/>
            <a:endParaRPr lang="en-US" dirty="0"/>
          </a:p>
        </p:txBody>
      </p:sp>
      <p:sp>
        <p:nvSpPr>
          <p:cNvPr id="2" name="Content Placeholder 1"/>
          <p:cNvSpPr>
            <a:spLocks noGrp="1"/>
          </p:cNvSpPr>
          <p:nvPr>
            <p:ph idx="1"/>
          </p:nvPr>
        </p:nvSpPr>
        <p:spPr>
          <a:xfrm>
            <a:off x="228600" y="533400"/>
            <a:ext cx="8458200" cy="6096000"/>
          </a:xfrm>
        </p:spPr>
        <p:txBody>
          <a:bodyPr/>
          <a:lstStyle/>
          <a:p>
            <a:pPr eaLnBrk="1" hangingPunct="1">
              <a:defRPr/>
            </a:pPr>
            <a:r>
              <a:rPr lang="en-US" sz="3500" i="1" dirty="0" smtClean="0"/>
              <a:t>Rhyme</a:t>
            </a:r>
            <a:r>
              <a:rPr lang="en-US" sz="3500" dirty="0" smtClean="0"/>
              <a:t> - </a:t>
            </a:r>
            <a:r>
              <a:rPr lang="en-US" sz="3500" i="1" dirty="0" smtClean="0">
                <a:solidFill>
                  <a:srgbClr val="FF0000"/>
                </a:solidFill>
              </a:rPr>
              <a:t>repetition of sounds</a:t>
            </a:r>
            <a:r>
              <a:rPr lang="en-US" sz="3500" dirty="0" smtClean="0"/>
              <a:t>.</a:t>
            </a:r>
          </a:p>
          <a:p>
            <a:pPr marL="342900" indent="-342900">
              <a:spcBef>
                <a:spcPct val="20000"/>
              </a:spcBef>
              <a:buFontTx/>
              <a:buChar char="•"/>
              <a:defRPr/>
            </a:pPr>
            <a:r>
              <a:rPr lang="en-US" sz="3300" i="1" dirty="0" smtClean="0">
                <a:solidFill>
                  <a:srgbClr val="FFC000"/>
                </a:solidFill>
              </a:rPr>
              <a:t>Near</a:t>
            </a:r>
            <a:r>
              <a:rPr lang="en-US" sz="3300" i="1" dirty="0" smtClean="0"/>
              <a:t>, </a:t>
            </a:r>
            <a:r>
              <a:rPr lang="en-US" sz="3300" i="1" dirty="0" smtClean="0">
                <a:solidFill>
                  <a:srgbClr val="FFC000"/>
                </a:solidFill>
              </a:rPr>
              <a:t>Half</a:t>
            </a:r>
            <a:r>
              <a:rPr lang="en-US" sz="3300" i="1" dirty="0" smtClean="0"/>
              <a:t>, </a:t>
            </a:r>
            <a:r>
              <a:rPr lang="en-US" sz="3300" i="1" dirty="0" smtClean="0">
                <a:solidFill>
                  <a:srgbClr val="FFC000"/>
                </a:solidFill>
              </a:rPr>
              <a:t>Close</a:t>
            </a:r>
            <a:r>
              <a:rPr lang="en-US" sz="3300" i="1" dirty="0" smtClean="0"/>
              <a:t> or </a:t>
            </a:r>
            <a:r>
              <a:rPr lang="en-US" sz="3300" i="1" dirty="0" smtClean="0">
                <a:solidFill>
                  <a:srgbClr val="FFC000"/>
                </a:solidFill>
              </a:rPr>
              <a:t>Imperfect</a:t>
            </a:r>
            <a:r>
              <a:rPr lang="en-US" sz="3300" i="1" dirty="0" smtClean="0"/>
              <a:t> Rhymes </a:t>
            </a:r>
            <a:r>
              <a:rPr lang="en-US" sz="3300" dirty="0" smtClean="0"/>
              <a:t>– </a:t>
            </a:r>
            <a:r>
              <a:rPr lang="en-US" sz="2800" i="1" dirty="0" smtClean="0">
                <a:solidFill>
                  <a:srgbClr val="FF0000"/>
                </a:solidFill>
              </a:rPr>
              <a:t>Rhymes that share EITHER the same vowel or consonant sound BUT NOT BOTH</a:t>
            </a:r>
            <a:r>
              <a:rPr lang="en-US" sz="2800" dirty="0" smtClean="0"/>
              <a:t>.</a:t>
            </a:r>
          </a:p>
          <a:p>
            <a:pPr marL="709613" lvl="1" indent="-342900">
              <a:spcBef>
                <a:spcPct val="20000"/>
              </a:spcBef>
              <a:defRPr/>
            </a:pPr>
            <a:r>
              <a:rPr lang="en-US" dirty="0" smtClean="0"/>
              <a:t>House  and Dose</a:t>
            </a:r>
          </a:p>
          <a:p>
            <a:pPr marL="709613" lvl="1" indent="-342900">
              <a:spcBef>
                <a:spcPct val="20000"/>
              </a:spcBef>
              <a:defRPr/>
            </a:pPr>
            <a:r>
              <a:rPr lang="en-US" dirty="0" smtClean="0"/>
              <a:t>Like and </a:t>
            </a:r>
            <a:r>
              <a:rPr lang="en-US" dirty="0" err="1" smtClean="0"/>
              <a:t>beek</a:t>
            </a:r>
            <a:endParaRPr lang="en-US" dirty="0" smtClean="0"/>
          </a:p>
          <a:p>
            <a:pPr marL="709613" lvl="1" indent="-342900">
              <a:spcBef>
                <a:spcPct val="20000"/>
              </a:spcBef>
              <a:defRPr/>
            </a:pPr>
            <a:r>
              <a:rPr lang="en-US" dirty="0" smtClean="0"/>
              <a:t>abide and kite</a:t>
            </a:r>
          </a:p>
          <a:p>
            <a:pPr marL="273050" lvl="2" indent="-273050" eaLnBrk="1" hangingPunct="1">
              <a:spcBef>
                <a:spcPts val="600"/>
              </a:spcBef>
              <a:buClr>
                <a:schemeClr val="accent2"/>
              </a:buClr>
              <a:defRPr/>
            </a:pPr>
            <a:r>
              <a:rPr lang="en-US" sz="2800" i="1" dirty="0" smtClean="0"/>
              <a:t>End Rhyme </a:t>
            </a:r>
            <a:r>
              <a:rPr lang="en-US" sz="2800" dirty="0" smtClean="0"/>
              <a:t>- </a:t>
            </a:r>
            <a:r>
              <a:rPr lang="en-US" sz="2800" i="1" dirty="0" smtClean="0">
                <a:solidFill>
                  <a:srgbClr val="FF0000"/>
                </a:solidFill>
              </a:rPr>
              <a:t>rhymes found at the ends of lines</a:t>
            </a:r>
            <a:r>
              <a:rPr lang="en-US" sz="2800" dirty="0" smtClean="0"/>
              <a:t>.</a:t>
            </a:r>
          </a:p>
          <a:p>
            <a:pPr marL="1143000" lvl="2" eaLnBrk="1" hangingPunct="1">
              <a:buFont typeface="Wingdings 2" pitchFamily="18" charset="2"/>
              <a:buNone/>
              <a:defRPr/>
            </a:pPr>
            <a:r>
              <a:rPr lang="en-US" sz="2400" dirty="0" smtClean="0"/>
              <a:t>	Whose woods these are I think I </a:t>
            </a:r>
            <a:r>
              <a:rPr lang="en-US" sz="2400" u="sng" dirty="0" smtClean="0"/>
              <a:t>know</a:t>
            </a:r>
            <a:r>
              <a:rPr lang="en-US" sz="2400" dirty="0" smtClean="0"/>
              <a:t>,</a:t>
            </a:r>
            <a:br>
              <a:rPr lang="en-US" sz="2400" dirty="0" smtClean="0"/>
            </a:br>
            <a:r>
              <a:rPr lang="en-US" sz="2400" dirty="0" smtClean="0"/>
              <a:t>His house is in the village, </a:t>
            </a:r>
            <a:r>
              <a:rPr lang="en-US" sz="2400" u="sng" dirty="0" smtClean="0"/>
              <a:t>though</a:t>
            </a:r>
            <a:r>
              <a:rPr lang="en-US" sz="2400" dirty="0" smtClean="0"/>
              <a:t>;</a:t>
            </a:r>
            <a:br>
              <a:rPr lang="en-US" sz="2400" dirty="0" smtClean="0"/>
            </a:br>
            <a:r>
              <a:rPr lang="en-US" sz="2400" dirty="0" smtClean="0"/>
              <a:t>He will not see me stopping here</a:t>
            </a:r>
            <a:br>
              <a:rPr lang="en-US" sz="2400" dirty="0" smtClean="0"/>
            </a:br>
            <a:r>
              <a:rPr lang="en-US" sz="2400" dirty="0" smtClean="0"/>
              <a:t>To watch his woods fill up with </a:t>
            </a:r>
            <a:r>
              <a:rPr lang="en-US" sz="2400" u="sng" dirty="0" smtClean="0"/>
              <a:t>snow</a:t>
            </a:r>
            <a:r>
              <a:rPr lang="en-US" sz="2400" dirty="0" smtClean="0"/>
              <a:t>.</a:t>
            </a:r>
          </a:p>
          <a:p>
            <a:pPr marL="1417637" lvl="3" eaLnBrk="1" hangingPunct="1">
              <a:buFont typeface="Wingdings 2" pitchFamily="18" charset="2"/>
              <a:buNone/>
              <a:defRPr/>
            </a:pPr>
            <a:r>
              <a:rPr lang="en-US" sz="2200" dirty="0" smtClean="0"/>
              <a:t>	--Robert Frost, “Stopping by the Woods on a Snowy Evening”</a:t>
            </a:r>
            <a:endParaRPr lang="en-US" sz="3000" dirty="0" smtClean="0"/>
          </a:p>
        </p:txBody>
      </p:sp>
      <p:sp>
        <p:nvSpPr>
          <p:cNvPr id="3" name="Title 2"/>
          <p:cNvSpPr>
            <a:spLocks noGrp="1"/>
          </p:cNvSpPr>
          <p:nvPr>
            <p:ph type="title"/>
          </p:nvPr>
        </p:nvSpPr>
        <p:spPr>
          <a:xfrm>
            <a:off x="238125" y="0"/>
            <a:ext cx="8229600" cy="762000"/>
          </a:xfrm>
        </p:spPr>
        <p:txBody>
          <a:bodyPr/>
          <a:lstStyle/>
          <a:p>
            <a:pPr eaLnBrk="1" fontAlgn="auto" hangingPunct="1">
              <a:spcAft>
                <a:spcPts val="0"/>
              </a:spcAft>
              <a:defRPr/>
            </a:pPr>
            <a:r>
              <a:rPr smtClean="0"/>
              <a:t>Elements of Sound</a:t>
            </a:r>
            <a:endParaRPr/>
          </a:p>
        </p:txBody>
      </p:sp>
      <p:sp>
        <p:nvSpPr>
          <p:cNvPr id="4" name="TextBox 3"/>
          <p:cNvSpPr txBox="1"/>
          <p:nvPr/>
        </p:nvSpPr>
        <p:spPr>
          <a:xfrm>
            <a:off x="7010400" y="381000"/>
            <a:ext cx="2133600" cy="923330"/>
          </a:xfrm>
          <a:prstGeom prst="rect">
            <a:avLst/>
          </a:prstGeom>
          <a:noFill/>
          <a:ln>
            <a:solidFill>
              <a:schemeClr val="accent3">
                <a:lumMod val="75000"/>
              </a:schemeClr>
            </a:solidFill>
          </a:ln>
        </p:spPr>
        <p:txBody>
          <a:bodyPr wrap="square" rtlCol="0">
            <a:spAutoFit/>
          </a:bodyPr>
          <a:lstStyle/>
          <a:p>
            <a:r>
              <a:rPr lang="en-US" b="1" dirty="0" smtClean="0">
                <a:solidFill>
                  <a:srgbClr val="FFC000"/>
                </a:solidFill>
              </a:rPr>
              <a:t>These terms are all the same idea.</a:t>
            </a:r>
          </a:p>
          <a:p>
            <a:pPr algn="ctr"/>
            <a:r>
              <a:rPr lang="en-US" b="1" dirty="0" smtClean="0">
                <a:solidFill>
                  <a:srgbClr val="FFC000"/>
                </a:solidFill>
              </a:rPr>
              <a:t>SYNONYMS</a:t>
            </a:r>
            <a:endParaRPr lang="en-US" b="1" dirty="0">
              <a:solidFill>
                <a:srgbClr val="FFC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5" end="5"/>
                                            </p:txEl>
                                          </p:spTgt>
                                        </p:tgtEl>
                                        <p:attrNameLst>
                                          <p:attrName>style.visibility</p:attrName>
                                        </p:attrNameLst>
                                      </p:cBhvr>
                                      <p:to>
                                        <p:strVal val="visible"/>
                                      </p:to>
                                    </p:set>
                                    <p:anim calcmode="lin" valueType="num">
                                      <p:cBhvr additive="base">
                                        <p:cTn id="1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2" end="2"/>
                                            </p:txEl>
                                          </p:spTgt>
                                        </p:tgtEl>
                                        <p:attrNameLst>
                                          <p:attrName>style.visibility</p:attrName>
                                        </p:attrNameLst>
                                      </p:cBhvr>
                                      <p:to>
                                        <p:strVal val="visible"/>
                                      </p:to>
                                    </p:set>
                                    <p:anim calcmode="lin" valueType="num">
                                      <p:cBhvr additive="base">
                                        <p:cTn id="25"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3" end="3"/>
                                            </p:txEl>
                                          </p:spTgt>
                                        </p:tgtEl>
                                        <p:attrNameLst>
                                          <p:attrName>style.visibility</p:attrName>
                                        </p:attrNameLst>
                                      </p:cBhvr>
                                      <p:to>
                                        <p:strVal val="visible"/>
                                      </p:to>
                                    </p:set>
                                    <p:anim calcmode="lin" valueType="num">
                                      <p:cBhvr additive="base">
                                        <p:cTn id="31"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4" end="4"/>
                                            </p:txEl>
                                          </p:spTgt>
                                        </p:tgtEl>
                                        <p:attrNameLst>
                                          <p:attrName>style.visibility</p:attrName>
                                        </p:attrNameLst>
                                      </p:cBhvr>
                                      <p:to>
                                        <p:strVal val="visible"/>
                                      </p:to>
                                    </p:set>
                                    <p:anim calcmode="lin" valueType="num">
                                      <p:cBhvr additive="base">
                                        <p:cTn id="3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39" presetID="43" presetClass="entr" presetSubtype="0" fill="hold" grpId="0" nodeType="withEffect">
                                  <p:stCondLst>
                                    <p:cond delay="0"/>
                                  </p:stCondLst>
                                  <p:childTnLst>
                                    <p:set>
                                      <p:cBhvr>
                                        <p:cTn id="40" dur="1" fill="hold">
                                          <p:stCondLst>
                                            <p:cond delay="0"/>
                                          </p:stCondLst>
                                        </p:cTn>
                                        <p:tgtEl>
                                          <p:spTgt spid="6"/>
                                        </p:tgtEl>
                                        <p:attrNameLst>
                                          <p:attrName>style.visibility</p:attrName>
                                        </p:attrNameLst>
                                      </p:cBhvr>
                                      <p:to>
                                        <p:strVal val="visible"/>
                                      </p:to>
                                    </p:set>
                                    <p:animEffect transition="in" filter="fade">
                                      <p:cBhvr>
                                        <p:cTn id="41" dur="100"/>
                                        <p:tgtEl>
                                          <p:spTgt spid="6"/>
                                        </p:tgtEl>
                                      </p:cBhvr>
                                    </p:animEffect>
                                    <p:anim calcmode="lin" valueType="num">
                                      <p:cBhvr>
                                        <p:cTn id="42" dur="400" fill="hold"/>
                                        <p:tgtEl>
                                          <p:spTgt spid="6"/>
                                        </p:tgtEl>
                                        <p:attrNameLst>
                                          <p:attrName>ppt_x</p:attrName>
                                        </p:attrNameLst>
                                      </p:cBhvr>
                                      <p:tavLst>
                                        <p:tav tm="0">
                                          <p:val>
                                            <p:strVal val="#ppt_x"/>
                                          </p:val>
                                        </p:tav>
                                        <p:tav tm="100000">
                                          <p:val>
                                            <p:strVal val="#ppt_x"/>
                                          </p:val>
                                        </p:tav>
                                      </p:tavLst>
                                    </p:anim>
                                    <p:anim calcmode="lin" valueType="num">
                                      <p:cBhvr>
                                        <p:cTn id="43" dur="400" fill="hold"/>
                                        <p:tgtEl>
                                          <p:spTgt spid="6"/>
                                        </p:tgtEl>
                                        <p:attrNameLst>
                                          <p:attrName>ppt_y</p:attrName>
                                        </p:attrNameLst>
                                      </p:cBhvr>
                                      <p:tavLst>
                                        <p:tav tm="0">
                                          <p:val>
                                            <p:strVal val="#ppt_y+0.31"/>
                                          </p:val>
                                        </p:tav>
                                        <p:tav tm="100000">
                                          <p:val>
                                            <p:strVal val="#ppt_y+0.31"/>
                                          </p:val>
                                        </p:tav>
                                      </p:tavLst>
                                    </p:anim>
                                    <p:anim calcmode="lin" valueType="num">
                                      <p:cBhvr>
                                        <p:cTn id="44" dur="600" decel="50000" fill="hold">
                                          <p:stCondLst>
                                            <p:cond delay="400"/>
                                          </p:stCondLst>
                                        </p:cTn>
                                        <p:tgtEl>
                                          <p:spTgt spid="6"/>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45" dur="600" decel="50000" fill="hold">
                                          <p:stCondLst>
                                            <p:cond delay="400"/>
                                          </p:stCondLst>
                                        </p:cTn>
                                        <p:tgtEl>
                                          <p:spTgt spid="6"/>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nodeType="clickEffect">
                                  <p:stCondLst>
                                    <p:cond delay="0"/>
                                  </p:stCondLst>
                                  <p:childTnLst>
                                    <p:set>
                                      <p:cBhvr>
                                        <p:cTn id="49" dur="1" fill="hold">
                                          <p:stCondLst>
                                            <p:cond delay="0"/>
                                          </p:stCondLst>
                                        </p:cTn>
                                        <p:tgtEl>
                                          <p:spTgt spid="2">
                                            <p:txEl>
                                              <p:pRg st="6" end="6"/>
                                            </p:txEl>
                                          </p:spTgt>
                                        </p:tgtEl>
                                        <p:attrNameLst>
                                          <p:attrName>style.visibility</p:attrName>
                                        </p:attrNameLst>
                                      </p:cBhvr>
                                      <p:to>
                                        <p:strVal val="visible"/>
                                      </p:to>
                                    </p:set>
                                    <p:anim calcmode="lin" valueType="num">
                                      <p:cBhvr additive="base">
                                        <p:cTn id="50"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nodeType="clickEffect">
                                  <p:stCondLst>
                                    <p:cond delay="0"/>
                                  </p:stCondLst>
                                  <p:childTnLst>
                                    <p:set>
                                      <p:cBhvr>
                                        <p:cTn id="55" dur="1" fill="hold">
                                          <p:stCondLst>
                                            <p:cond delay="0"/>
                                          </p:stCondLst>
                                        </p:cTn>
                                        <p:tgtEl>
                                          <p:spTgt spid="2">
                                            <p:txEl>
                                              <p:pRg st="7" end="7"/>
                                            </p:txEl>
                                          </p:spTgt>
                                        </p:tgtEl>
                                        <p:attrNameLst>
                                          <p:attrName>style.visibility</p:attrName>
                                        </p:attrNameLst>
                                      </p:cBhvr>
                                      <p:to>
                                        <p:strVal val="visible"/>
                                      </p:to>
                                    </p:set>
                                    <p:anim calcmode="lin" valueType="num">
                                      <p:cBhvr additive="base">
                                        <p:cTn id="56"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6" name="Picture 2" descr="http://www.worsleyschool.net/socialarts/symbolism/ss.gif"/>
          <p:cNvPicPr>
            <a:picLocks noChangeAspect="1" noChangeArrowheads="1"/>
          </p:cNvPicPr>
          <p:nvPr/>
        </p:nvPicPr>
        <p:blipFill>
          <a:blip r:embed="rId2"/>
          <a:srcRect/>
          <a:stretch>
            <a:fillRect/>
          </a:stretch>
        </p:blipFill>
        <p:spPr bwMode="auto">
          <a:xfrm>
            <a:off x="6934200" y="1676400"/>
            <a:ext cx="1428750" cy="952500"/>
          </a:xfrm>
          <a:prstGeom prst="rect">
            <a:avLst/>
          </a:prstGeom>
          <a:noFill/>
          <a:ln w="9525">
            <a:noFill/>
            <a:miter lim="800000"/>
            <a:headEnd/>
            <a:tailEnd/>
          </a:ln>
        </p:spPr>
      </p:pic>
      <p:sp>
        <p:nvSpPr>
          <p:cNvPr id="77827" name="TextBox 2"/>
          <p:cNvSpPr txBox="1">
            <a:spLocks noChangeArrowheads="1"/>
          </p:cNvSpPr>
          <p:nvPr/>
        </p:nvSpPr>
        <p:spPr bwMode="auto">
          <a:xfrm>
            <a:off x="457200" y="1600200"/>
            <a:ext cx="6553200" cy="954088"/>
          </a:xfrm>
          <a:prstGeom prst="rect">
            <a:avLst/>
          </a:prstGeom>
          <a:noFill/>
          <a:ln w="9525">
            <a:noFill/>
            <a:miter lim="800000"/>
            <a:headEnd/>
            <a:tailEnd/>
          </a:ln>
        </p:spPr>
        <p:txBody>
          <a:bodyPr>
            <a:spAutoFit/>
          </a:bodyPr>
          <a:lstStyle/>
          <a:p>
            <a:r>
              <a:rPr lang="en-US" sz="2800" dirty="0"/>
              <a:t>The symbol of the SS – Hitler’s Order of the Death’s </a:t>
            </a:r>
            <a:r>
              <a:rPr lang="en-US" sz="2800" dirty="0" smtClean="0"/>
              <a:t>Head.</a:t>
            </a:r>
            <a:endParaRPr lang="en-US" sz="2800" dirty="0"/>
          </a:p>
        </p:txBody>
      </p:sp>
      <p:sp>
        <p:nvSpPr>
          <p:cNvPr id="77828" name="TextBox 3"/>
          <p:cNvSpPr txBox="1">
            <a:spLocks noChangeArrowheads="1"/>
          </p:cNvSpPr>
          <p:nvPr/>
        </p:nvSpPr>
        <p:spPr bwMode="auto">
          <a:xfrm>
            <a:off x="381000" y="2819400"/>
            <a:ext cx="6553200" cy="1816100"/>
          </a:xfrm>
          <a:prstGeom prst="rect">
            <a:avLst/>
          </a:prstGeom>
          <a:noFill/>
          <a:ln w="9525">
            <a:noFill/>
            <a:miter lim="800000"/>
            <a:headEnd/>
            <a:tailEnd/>
          </a:ln>
        </p:spPr>
        <p:txBody>
          <a:bodyPr>
            <a:spAutoFit/>
          </a:bodyPr>
          <a:lstStyle/>
          <a:p>
            <a:r>
              <a:rPr lang="en-US" sz="2800" dirty="0"/>
              <a:t>Hair symbolizes physical strength and virility; the virtues and properties of a person are said to be concentrated in his hair and </a:t>
            </a:r>
            <a:r>
              <a:rPr lang="en-US" sz="2800" dirty="0" smtClean="0"/>
              <a:t>nails.</a:t>
            </a:r>
            <a:endParaRPr lang="en-US" sz="2800" dirty="0"/>
          </a:p>
        </p:txBody>
      </p:sp>
      <p:pic>
        <p:nvPicPr>
          <p:cNvPr id="77829" name="Picture 4" descr="http://www.google.com/url?source=imgres&amp;ct=tbn&amp;q=http://cliparthair.com/images/joan%2520logo.bmp&amp;sa=X&amp;ei=dovNTYzUC9StgQe07by9DA&amp;ved=0CAUQ8wc4CQ&amp;usg=AFQjCNFkg_0U9HiZibnAv32Jr8XPJNHrEw"/>
          <p:cNvPicPr>
            <a:picLocks noChangeAspect="1" noChangeArrowheads="1"/>
          </p:cNvPicPr>
          <p:nvPr/>
        </p:nvPicPr>
        <p:blipFill>
          <a:blip r:embed="rId3"/>
          <a:srcRect/>
          <a:stretch>
            <a:fillRect/>
          </a:stretch>
        </p:blipFill>
        <p:spPr bwMode="auto">
          <a:xfrm>
            <a:off x="6934200" y="2895600"/>
            <a:ext cx="1619250" cy="1657350"/>
          </a:xfrm>
          <a:prstGeom prst="rect">
            <a:avLst/>
          </a:prstGeom>
          <a:noFill/>
          <a:ln w="9525">
            <a:noFill/>
            <a:miter lim="800000"/>
            <a:headEnd/>
            <a:tailEnd/>
          </a:ln>
        </p:spPr>
      </p:pic>
      <p:pic>
        <p:nvPicPr>
          <p:cNvPr id="77830" name="Picture 6" descr="http://www.umich.edu/~umfandsf/symbolismproject/symbolism.html/H/heart.jpg"/>
          <p:cNvPicPr>
            <a:picLocks noChangeAspect="1" noChangeArrowheads="1"/>
          </p:cNvPicPr>
          <p:nvPr/>
        </p:nvPicPr>
        <p:blipFill>
          <a:blip r:embed="rId4"/>
          <a:srcRect/>
          <a:stretch>
            <a:fillRect/>
          </a:stretch>
        </p:blipFill>
        <p:spPr bwMode="auto">
          <a:xfrm>
            <a:off x="6970713" y="4800600"/>
            <a:ext cx="1582737" cy="1371600"/>
          </a:xfrm>
          <a:prstGeom prst="rect">
            <a:avLst/>
          </a:prstGeom>
          <a:noFill/>
          <a:ln w="9525">
            <a:noFill/>
            <a:miter lim="800000"/>
            <a:headEnd/>
            <a:tailEnd/>
          </a:ln>
        </p:spPr>
      </p:pic>
      <p:sp>
        <p:nvSpPr>
          <p:cNvPr id="77831" name="Rectangle 8"/>
          <p:cNvSpPr>
            <a:spLocks noChangeArrowheads="1"/>
          </p:cNvSpPr>
          <p:nvPr/>
        </p:nvSpPr>
        <p:spPr bwMode="auto">
          <a:xfrm>
            <a:off x="381000" y="4800600"/>
            <a:ext cx="6781800" cy="1384300"/>
          </a:xfrm>
          <a:prstGeom prst="rect">
            <a:avLst/>
          </a:prstGeom>
          <a:noFill/>
          <a:ln w="9525">
            <a:noFill/>
            <a:miter lim="800000"/>
            <a:headEnd/>
            <a:tailEnd/>
          </a:ln>
        </p:spPr>
        <p:txBody>
          <a:bodyPr>
            <a:spAutoFit/>
          </a:bodyPr>
          <a:lstStyle/>
          <a:p>
            <a:r>
              <a:rPr lang="en-US" sz="2800" dirty="0">
                <a:solidFill>
                  <a:srgbClr val="FFFFFF"/>
                </a:solidFill>
              </a:rPr>
              <a:t>The heart is the locus of physical and spiritual being . . . compassion and understanding, life-giving and </a:t>
            </a:r>
            <a:r>
              <a:rPr lang="en-US" sz="2800" dirty="0" smtClean="0">
                <a:solidFill>
                  <a:srgbClr val="FFFFFF"/>
                </a:solidFill>
              </a:rPr>
              <a:t>complex.</a:t>
            </a:r>
            <a:endParaRPr lang="en-US" sz="2800" dirty="0">
              <a:solidFill>
                <a:srgbClr val="FFFFFF"/>
              </a:solidFill>
            </a:endParaRPr>
          </a:p>
        </p:txBody>
      </p:sp>
      <p:sp>
        <p:nvSpPr>
          <p:cNvPr id="77832" name="Rectangle 2"/>
          <p:cNvSpPr>
            <a:spLocks noChangeArrowheads="1"/>
          </p:cNvSpPr>
          <p:nvPr/>
        </p:nvSpPr>
        <p:spPr bwMode="auto">
          <a:xfrm>
            <a:off x="304800" y="228600"/>
            <a:ext cx="8534400" cy="1143000"/>
          </a:xfrm>
          <a:prstGeom prst="rect">
            <a:avLst/>
          </a:prstGeom>
          <a:noFill/>
          <a:ln w="9525">
            <a:noFill/>
            <a:miter lim="800000"/>
            <a:headEnd/>
            <a:tailEnd/>
          </a:ln>
        </p:spPr>
        <p:txBody>
          <a:bodyPr anchor="ctr"/>
          <a:lstStyle/>
          <a:p>
            <a:pPr algn="ctr"/>
            <a:r>
              <a:rPr lang="en-US" sz="4400" b="1">
                <a:solidFill>
                  <a:schemeClr val="tx2"/>
                </a:solidFill>
              </a:rPr>
              <a:t>SYMBOLISM Examples</a:t>
            </a:r>
          </a:p>
          <a:p>
            <a:pPr algn="ctr"/>
            <a:r>
              <a:rPr lang="en-US" sz="2500" b="1">
                <a:solidFill>
                  <a:schemeClr val="tx2"/>
                </a:solidFill>
              </a:rPr>
              <a:t>There are more things with symbolic meaning than could ever be listed.</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524000"/>
            <a:ext cx="8077200" cy="4572000"/>
          </a:xfrm>
        </p:spPr>
        <p:txBody>
          <a:bodyPr/>
          <a:lstStyle/>
          <a:p>
            <a:pPr eaLnBrk="1" hangingPunct="1">
              <a:buFont typeface="Wingdings 2" pitchFamily="18" charset="2"/>
              <a:buNone/>
            </a:pPr>
            <a:r>
              <a:rPr lang="en-US" sz="3100" smtClean="0">
                <a:solidFill>
                  <a:schemeClr val="bg1"/>
                </a:solidFill>
              </a:rPr>
              <a:t>Check your guesses. . . Which types of figurative language do the following exemplify:</a:t>
            </a:r>
          </a:p>
          <a:p>
            <a:pPr lvl="1" eaLnBrk="1" hangingPunct="1"/>
            <a:r>
              <a:rPr lang="en-US" sz="3100" smtClean="0">
                <a:solidFill>
                  <a:schemeClr val="bg1"/>
                </a:solidFill>
              </a:rPr>
              <a:t>I’ve told you that </a:t>
            </a:r>
            <a:r>
              <a:rPr lang="en-US" sz="3100" i="1" smtClean="0">
                <a:solidFill>
                  <a:schemeClr val="bg1"/>
                </a:solidFill>
              </a:rPr>
              <a:t>a million times</a:t>
            </a:r>
            <a:r>
              <a:rPr lang="en-US" sz="3100" smtClean="0">
                <a:solidFill>
                  <a:schemeClr val="bg1"/>
                </a:solidFill>
              </a:rPr>
              <a:t>.</a:t>
            </a:r>
          </a:p>
          <a:p>
            <a:pPr lvl="1" eaLnBrk="1" hangingPunct="1"/>
            <a:r>
              <a:rPr lang="en-US" sz="3100" smtClean="0">
                <a:solidFill>
                  <a:schemeClr val="bg1"/>
                </a:solidFill>
              </a:rPr>
              <a:t>And then, </a:t>
            </a:r>
            <a:r>
              <a:rPr lang="en-US" sz="3100" i="1" smtClean="0">
                <a:solidFill>
                  <a:schemeClr val="bg1"/>
                </a:solidFill>
              </a:rPr>
              <a:t>poof</a:t>
            </a:r>
            <a:r>
              <a:rPr lang="en-US" sz="3100" smtClean="0">
                <a:solidFill>
                  <a:schemeClr val="bg1"/>
                </a:solidFill>
              </a:rPr>
              <a:t>! He was gone.</a:t>
            </a:r>
          </a:p>
          <a:p>
            <a:pPr lvl="1" eaLnBrk="1" hangingPunct="1"/>
            <a:r>
              <a:rPr lang="en-US" sz="3100" smtClean="0">
                <a:solidFill>
                  <a:schemeClr val="bg1"/>
                </a:solidFill>
              </a:rPr>
              <a:t>The rain </a:t>
            </a:r>
            <a:r>
              <a:rPr lang="en-US" sz="3100" i="1" smtClean="0">
                <a:solidFill>
                  <a:schemeClr val="bg1"/>
                </a:solidFill>
              </a:rPr>
              <a:t>kissed</a:t>
            </a:r>
            <a:r>
              <a:rPr lang="en-US" sz="3100" smtClean="0">
                <a:solidFill>
                  <a:schemeClr val="bg1"/>
                </a:solidFill>
              </a:rPr>
              <a:t> my cheeks.</a:t>
            </a:r>
          </a:p>
          <a:p>
            <a:pPr lvl="1" eaLnBrk="1" hangingPunct="1"/>
            <a:r>
              <a:rPr lang="en-US" sz="3100" i="1" smtClean="0">
                <a:solidFill>
                  <a:schemeClr val="bg1"/>
                </a:solidFill>
              </a:rPr>
              <a:t>You’re skating on thin ice, pal</a:t>
            </a:r>
            <a:r>
              <a:rPr lang="en-US" sz="3100" smtClean="0">
                <a:solidFill>
                  <a:schemeClr val="bg1"/>
                </a:solidFill>
              </a:rPr>
              <a:t>.</a:t>
            </a:r>
          </a:p>
          <a:p>
            <a:pPr lvl="1" eaLnBrk="1" hangingPunct="1"/>
            <a:r>
              <a:rPr lang="en-US" sz="3100" smtClean="0">
                <a:solidFill>
                  <a:schemeClr val="bg1"/>
                </a:solidFill>
              </a:rPr>
              <a:t>It cut </a:t>
            </a:r>
            <a:r>
              <a:rPr lang="en-US" sz="3100" i="1" smtClean="0">
                <a:solidFill>
                  <a:schemeClr val="bg1"/>
                </a:solidFill>
              </a:rPr>
              <a:t>like</a:t>
            </a:r>
            <a:r>
              <a:rPr lang="en-US" sz="3100" smtClean="0">
                <a:solidFill>
                  <a:schemeClr val="bg1"/>
                </a:solidFill>
              </a:rPr>
              <a:t> a hot knife through butter.</a:t>
            </a:r>
          </a:p>
          <a:p>
            <a:pPr lvl="1" eaLnBrk="1" hangingPunct="1"/>
            <a:r>
              <a:rPr lang="en-US" sz="3100" smtClean="0">
                <a:solidFill>
                  <a:schemeClr val="bg1"/>
                </a:solidFill>
              </a:rPr>
              <a:t>America </a:t>
            </a:r>
            <a:r>
              <a:rPr lang="en-US" sz="3100" i="1" smtClean="0">
                <a:solidFill>
                  <a:schemeClr val="bg1"/>
                </a:solidFill>
              </a:rPr>
              <a:t>is</a:t>
            </a:r>
            <a:r>
              <a:rPr lang="en-US" sz="3100" smtClean="0">
                <a:solidFill>
                  <a:schemeClr val="bg1"/>
                </a:solidFill>
              </a:rPr>
              <a:t> a melting pot.</a:t>
            </a:r>
            <a:endParaRPr lang="en-US" sz="2900" smtClean="0">
              <a:solidFill>
                <a:schemeClr val="bg1"/>
              </a:solidFill>
            </a:endParaRPr>
          </a:p>
        </p:txBody>
      </p:sp>
      <p:sp>
        <p:nvSpPr>
          <p:cNvPr id="3" name="Title 2"/>
          <p:cNvSpPr>
            <a:spLocks noGrp="1"/>
          </p:cNvSpPr>
          <p:nvPr>
            <p:ph type="title"/>
          </p:nvPr>
        </p:nvSpPr>
        <p:spPr/>
        <p:txBody>
          <a:bodyPr/>
          <a:lstStyle/>
          <a:p>
            <a:pPr eaLnBrk="1" fontAlgn="auto" hangingPunct="1">
              <a:spcAft>
                <a:spcPts val="0"/>
              </a:spcAft>
              <a:defRPr/>
            </a:pPr>
            <a:r>
              <a:rPr smtClean="0"/>
              <a:t>Practice with Figurative Language</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animEffect transition="in" filter="fade">
                                      <p:cBhvr>
                                        <p:cTn id="7" dur="500"/>
                                        <p:tgtEl>
                                          <p:spTgt spid="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5" end="5"/>
                                            </p:txEl>
                                          </p:spTgt>
                                        </p:tgtEl>
                                        <p:attrNameLst>
                                          <p:attrName>style.visibility</p:attrName>
                                        </p:attrNameLst>
                                      </p:cBhvr>
                                      <p:to>
                                        <p:strVal val="visible"/>
                                      </p:to>
                                    </p:set>
                                    <p:animEffect transition="in" filter="fade">
                                      <p:cBhvr>
                                        <p:cTn id="12" dur="500"/>
                                        <p:tgtEl>
                                          <p:spTgt spid="2">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fad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4" end="4"/>
                                            </p:txEl>
                                          </p:spTgt>
                                        </p:tgtEl>
                                        <p:attrNameLst>
                                          <p:attrName>style.visibility</p:attrName>
                                        </p:attrNameLst>
                                      </p:cBhvr>
                                      <p:to>
                                        <p:strVal val="visible"/>
                                      </p:to>
                                    </p:set>
                                    <p:animEffect transition="in" filter="fade">
                                      <p:cBhvr>
                                        <p:cTn id="22" dur="500"/>
                                        <p:tgtEl>
                                          <p:spTgt spid="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Effect transition="in" filter="fade">
                                      <p:cBhvr>
                                        <p:cTn id="27" dur="500"/>
                                        <p:tgtEl>
                                          <p:spTgt spid="2">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
                                            <p:txEl>
                                              <p:pRg st="3" end="3"/>
                                            </p:txEl>
                                          </p:spTgt>
                                        </p:tgtEl>
                                        <p:attrNameLst>
                                          <p:attrName>style.visibility</p:attrName>
                                        </p:attrNameLst>
                                      </p:cBhvr>
                                      <p:to>
                                        <p:strVal val="visible"/>
                                      </p:to>
                                    </p:set>
                                    <p:animEffect transition="in" filter="fade">
                                      <p:cBhvr>
                                        <p:cTn id="3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
          </p:nvPr>
        </p:nvSpPr>
        <p:spPr>
          <a:xfrm>
            <a:off x="455612" y="914400"/>
            <a:ext cx="4040188" cy="762000"/>
          </a:xfrm>
        </p:spPr>
        <p:txBody>
          <a:bodyPr/>
          <a:lstStyle/>
          <a:p>
            <a:pPr eaLnBrk="1" fontAlgn="auto" hangingPunct="1">
              <a:spcAft>
                <a:spcPts val="0"/>
              </a:spcAft>
              <a:buFont typeface="Wingdings 2"/>
              <a:buNone/>
              <a:defRPr/>
            </a:pPr>
            <a:r>
              <a:rPr lang="en-US" dirty="0" smtClean="0"/>
              <a:t>Examples</a:t>
            </a:r>
            <a:endParaRPr lang="en-US" dirty="0"/>
          </a:p>
        </p:txBody>
      </p:sp>
      <p:sp>
        <p:nvSpPr>
          <p:cNvPr id="3" name="Content Placeholder 2"/>
          <p:cNvSpPr>
            <a:spLocks noGrp="1"/>
          </p:cNvSpPr>
          <p:nvPr>
            <p:ph sz="half" idx="2"/>
          </p:nvPr>
        </p:nvSpPr>
        <p:spPr>
          <a:xfrm>
            <a:off x="457200" y="1676400"/>
            <a:ext cx="4038600" cy="5181600"/>
          </a:xfrm>
        </p:spPr>
        <p:txBody>
          <a:bodyPr>
            <a:normAutofit lnSpcReduction="10000"/>
          </a:bodyPr>
          <a:lstStyle/>
          <a:p>
            <a:pPr eaLnBrk="1" hangingPunct="1">
              <a:lnSpc>
                <a:spcPct val="80000"/>
              </a:lnSpc>
              <a:defRPr/>
            </a:pPr>
            <a:r>
              <a:rPr lang="en-US" sz="2400" dirty="0" smtClean="0"/>
              <a:t>I’ve told you that a million times.</a:t>
            </a:r>
          </a:p>
          <a:p>
            <a:pPr eaLnBrk="1" hangingPunct="1">
              <a:lnSpc>
                <a:spcPct val="80000"/>
              </a:lnSpc>
              <a:defRPr/>
            </a:pPr>
            <a:endParaRPr lang="en-US" sz="2400" dirty="0" smtClean="0"/>
          </a:p>
          <a:p>
            <a:pPr eaLnBrk="1" hangingPunct="1">
              <a:lnSpc>
                <a:spcPct val="80000"/>
              </a:lnSpc>
              <a:defRPr/>
            </a:pPr>
            <a:r>
              <a:rPr lang="en-US" sz="2400" dirty="0" smtClean="0"/>
              <a:t>And then, poof! He was gone.</a:t>
            </a:r>
          </a:p>
          <a:p>
            <a:pPr eaLnBrk="1" hangingPunct="1">
              <a:lnSpc>
                <a:spcPct val="80000"/>
              </a:lnSpc>
              <a:defRPr/>
            </a:pPr>
            <a:endParaRPr lang="en-US" sz="2400" dirty="0" smtClean="0"/>
          </a:p>
          <a:p>
            <a:pPr eaLnBrk="1" hangingPunct="1">
              <a:lnSpc>
                <a:spcPct val="80000"/>
              </a:lnSpc>
              <a:defRPr/>
            </a:pPr>
            <a:r>
              <a:rPr lang="en-US" sz="2200" dirty="0" smtClean="0"/>
              <a:t>The rain kissed my cheeks as it fell.</a:t>
            </a:r>
          </a:p>
          <a:p>
            <a:pPr eaLnBrk="1" hangingPunct="1">
              <a:lnSpc>
                <a:spcPct val="80000"/>
              </a:lnSpc>
              <a:defRPr/>
            </a:pPr>
            <a:endParaRPr lang="en-US" sz="2200" dirty="0" smtClean="0"/>
          </a:p>
          <a:p>
            <a:pPr eaLnBrk="1" hangingPunct="1">
              <a:lnSpc>
                <a:spcPct val="80000"/>
              </a:lnSpc>
              <a:defRPr/>
            </a:pPr>
            <a:r>
              <a:rPr lang="en-US" sz="2400" dirty="0" smtClean="0"/>
              <a:t>You’re skating on thin ice, pal.</a:t>
            </a:r>
          </a:p>
          <a:p>
            <a:pPr eaLnBrk="1" hangingPunct="1">
              <a:lnSpc>
                <a:spcPct val="80000"/>
              </a:lnSpc>
              <a:defRPr/>
            </a:pPr>
            <a:endParaRPr lang="en-US" sz="2400" dirty="0" smtClean="0"/>
          </a:p>
          <a:p>
            <a:pPr eaLnBrk="1" hangingPunct="1">
              <a:lnSpc>
                <a:spcPct val="80000"/>
              </a:lnSpc>
              <a:defRPr/>
            </a:pPr>
            <a:r>
              <a:rPr lang="en-US" sz="2400" dirty="0" smtClean="0"/>
              <a:t>It cut like a hot knife through butter.</a:t>
            </a:r>
          </a:p>
          <a:p>
            <a:pPr eaLnBrk="1" hangingPunct="1">
              <a:lnSpc>
                <a:spcPct val="80000"/>
              </a:lnSpc>
              <a:buFont typeface="Wingdings 2" pitchFamily="18" charset="2"/>
              <a:buNone/>
              <a:defRPr/>
            </a:pPr>
            <a:r>
              <a:rPr lang="en-US" sz="2400" dirty="0" smtClean="0"/>
              <a:t>  </a:t>
            </a:r>
          </a:p>
          <a:p>
            <a:pPr eaLnBrk="1" hangingPunct="1">
              <a:lnSpc>
                <a:spcPct val="80000"/>
              </a:lnSpc>
              <a:defRPr/>
            </a:pPr>
            <a:r>
              <a:rPr lang="en-US" sz="2400" dirty="0" smtClean="0"/>
              <a:t>America is a melting pot.</a:t>
            </a:r>
          </a:p>
          <a:p>
            <a:pPr eaLnBrk="1" hangingPunct="1">
              <a:lnSpc>
                <a:spcPct val="80000"/>
              </a:lnSpc>
              <a:buFont typeface="Wingdings 2" pitchFamily="18" charset="2"/>
              <a:buNone/>
              <a:defRPr/>
            </a:pPr>
            <a:endParaRPr lang="en-US" sz="2400" dirty="0" smtClean="0"/>
          </a:p>
        </p:txBody>
      </p:sp>
      <p:sp>
        <p:nvSpPr>
          <p:cNvPr id="4" name="Content Placeholder 3"/>
          <p:cNvSpPr>
            <a:spLocks noGrp="1"/>
          </p:cNvSpPr>
          <p:nvPr>
            <p:ph sz="quarter" idx="4"/>
          </p:nvPr>
        </p:nvSpPr>
        <p:spPr>
          <a:xfrm>
            <a:off x="4649788" y="1676400"/>
            <a:ext cx="4038600" cy="4656138"/>
          </a:xfrm>
        </p:spPr>
        <p:txBody>
          <a:bodyPr/>
          <a:lstStyle/>
          <a:p>
            <a:pPr eaLnBrk="1" hangingPunct="1"/>
            <a:r>
              <a:rPr lang="en-US" sz="1700" smtClean="0">
                <a:solidFill>
                  <a:schemeClr val="bg1"/>
                </a:solidFill>
              </a:rPr>
              <a:t>Hyperbole—it might have been said often, but not a million times.</a:t>
            </a:r>
          </a:p>
          <a:p>
            <a:pPr eaLnBrk="1" hangingPunct="1"/>
            <a:endParaRPr lang="en-US" sz="700" smtClean="0">
              <a:solidFill>
                <a:schemeClr val="bg1"/>
              </a:solidFill>
            </a:endParaRPr>
          </a:p>
          <a:p>
            <a:pPr eaLnBrk="1" hangingPunct="1"/>
            <a:r>
              <a:rPr lang="en-US" sz="1700" smtClean="0">
                <a:solidFill>
                  <a:schemeClr val="bg1"/>
                </a:solidFill>
              </a:rPr>
              <a:t>Onomatopoeia—there was not an actual puff of smoke as the subject left. </a:t>
            </a:r>
          </a:p>
          <a:p>
            <a:pPr eaLnBrk="1" hangingPunct="1"/>
            <a:endParaRPr lang="en-US" sz="700" smtClean="0">
              <a:solidFill>
                <a:schemeClr val="bg1"/>
              </a:solidFill>
            </a:endParaRPr>
          </a:p>
          <a:p>
            <a:pPr eaLnBrk="1" hangingPunct="1"/>
            <a:r>
              <a:rPr lang="en-US" sz="1500" smtClean="0">
                <a:solidFill>
                  <a:schemeClr val="bg1"/>
                </a:solidFill>
              </a:rPr>
              <a:t>Personification—the rain didn’t really kiss the speaker’s cheeks; this is a human quality.</a:t>
            </a:r>
          </a:p>
          <a:p>
            <a:pPr eaLnBrk="1" hangingPunct="1"/>
            <a:endParaRPr lang="en-US" sz="700" smtClean="0">
              <a:solidFill>
                <a:schemeClr val="bg1"/>
              </a:solidFill>
            </a:endParaRPr>
          </a:p>
          <a:p>
            <a:pPr eaLnBrk="1" hangingPunct="1"/>
            <a:r>
              <a:rPr lang="en-US" sz="1700" smtClean="0">
                <a:solidFill>
                  <a:schemeClr val="bg1"/>
                </a:solidFill>
              </a:rPr>
              <a:t>Idiom—he’s not actually on ice, but irritating someone.</a:t>
            </a:r>
          </a:p>
          <a:p>
            <a:pPr eaLnBrk="1" hangingPunct="1"/>
            <a:endParaRPr lang="en-US" sz="700" smtClean="0">
              <a:solidFill>
                <a:schemeClr val="bg1"/>
              </a:solidFill>
            </a:endParaRPr>
          </a:p>
          <a:p>
            <a:pPr eaLnBrk="1" hangingPunct="1"/>
            <a:r>
              <a:rPr lang="en-US" sz="1700" smtClean="0">
                <a:solidFill>
                  <a:schemeClr val="bg1"/>
                </a:solidFill>
              </a:rPr>
              <a:t>Simile—comparison made by using like or as.</a:t>
            </a:r>
          </a:p>
          <a:p>
            <a:pPr eaLnBrk="1" hangingPunct="1"/>
            <a:endParaRPr lang="en-US" sz="700" smtClean="0">
              <a:solidFill>
                <a:schemeClr val="bg1"/>
              </a:solidFill>
            </a:endParaRPr>
          </a:p>
          <a:p>
            <a:pPr eaLnBrk="1" hangingPunct="1"/>
            <a:r>
              <a:rPr lang="en-US" sz="1300" smtClean="0">
                <a:solidFill>
                  <a:schemeClr val="bg1"/>
                </a:solidFill>
              </a:rPr>
              <a:t>Metaphor—American isn’t really a pot of things melting together, but home to a variety of cultures that mix together.</a:t>
            </a:r>
          </a:p>
        </p:txBody>
      </p:sp>
      <p:sp>
        <p:nvSpPr>
          <p:cNvPr id="2" name="Title 1"/>
          <p:cNvSpPr>
            <a:spLocks noGrp="1"/>
          </p:cNvSpPr>
          <p:nvPr>
            <p:ph type="title"/>
          </p:nvPr>
        </p:nvSpPr>
        <p:spPr>
          <a:xfrm>
            <a:off x="457200" y="155448"/>
            <a:ext cx="8229600" cy="835152"/>
          </a:xfrm>
        </p:spPr>
        <p:txBody>
          <a:bodyPr/>
          <a:lstStyle/>
          <a:p>
            <a:pPr eaLnBrk="1" fontAlgn="auto" hangingPunct="1">
              <a:spcAft>
                <a:spcPts val="0"/>
              </a:spcAft>
              <a:defRPr/>
            </a:pPr>
            <a:r>
              <a:rPr smtClean="0"/>
              <a:t>Examples of Figurative Language</a:t>
            </a:r>
            <a:endParaRPr dirty="0"/>
          </a:p>
        </p:txBody>
      </p:sp>
      <p:sp>
        <p:nvSpPr>
          <p:cNvPr id="6" name="Text Placeholder 5"/>
          <p:cNvSpPr>
            <a:spLocks noGrp="1"/>
          </p:cNvSpPr>
          <p:nvPr>
            <p:ph type="body" idx="3"/>
          </p:nvPr>
        </p:nvSpPr>
        <p:spPr>
          <a:xfrm>
            <a:off x="4646612" y="914400"/>
            <a:ext cx="4040188" cy="762000"/>
          </a:xfrm>
          <a:noFill/>
        </p:spPr>
        <p:txBody>
          <a:bodyPr/>
          <a:lstStyle/>
          <a:p>
            <a:pPr eaLnBrk="1" fontAlgn="auto" hangingPunct="1">
              <a:spcAft>
                <a:spcPts val="0"/>
              </a:spcAft>
              <a:buFont typeface="Wingdings 2"/>
              <a:buNone/>
              <a:defRPr/>
            </a:pPr>
            <a:r>
              <a:rPr lang="en-US" dirty="0" smtClean="0"/>
              <a:t>Explanation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additive="base">
                                        <p:cTn id="25" dur="500" fill="hold"/>
                                        <p:tgtEl>
                                          <p:spTgt spid="4">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4">
                                            <p:txEl>
                                              <p:pRg st="4" end="4"/>
                                            </p:txEl>
                                          </p:spTgt>
                                        </p:tgtEl>
                                        <p:attrNameLst>
                                          <p:attrName>style.visibility</p:attrName>
                                        </p:attrNameLst>
                                      </p:cBhvr>
                                      <p:to>
                                        <p:strVal val="visible"/>
                                      </p:to>
                                    </p:set>
                                    <p:anim calcmode="lin" valueType="num">
                                      <p:cBhvr additive="base">
                                        <p:cTn id="37"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4">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additive="base">
                                        <p:cTn id="49"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4">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4">
                                            <p:txEl>
                                              <p:pRg st="8" end="8"/>
                                            </p:txEl>
                                          </p:spTgt>
                                        </p:tgtEl>
                                        <p:attrNameLst>
                                          <p:attrName>style.visibility</p:attrName>
                                        </p:attrNameLst>
                                      </p:cBhvr>
                                      <p:to>
                                        <p:strVal val="visible"/>
                                      </p:to>
                                    </p:set>
                                    <p:anim calcmode="lin" valueType="num">
                                      <p:cBhvr additive="base">
                                        <p:cTn id="67"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4">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0" end="10"/>
                                            </p:txEl>
                                          </p:spTgt>
                                        </p:tgtEl>
                                        <p:attrNameLst>
                                          <p:attrName>style.visibility</p:attrName>
                                        </p:attrNameLst>
                                      </p:cBhvr>
                                      <p:to>
                                        <p:strVal val="visible"/>
                                      </p:to>
                                    </p:set>
                                    <p:anim calcmode="lin" valueType="num">
                                      <p:cBhvr additive="base">
                                        <p:cTn id="7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4">
                                            <p:txEl>
                                              <p:pRg st="10" end="10"/>
                                            </p:txEl>
                                          </p:spTgt>
                                        </p:tgtEl>
                                        <p:attrNameLst>
                                          <p:attrName>style.visibility</p:attrName>
                                        </p:attrNameLst>
                                      </p:cBhvr>
                                      <p:to>
                                        <p:strVal val="visible"/>
                                      </p:to>
                                    </p:set>
                                    <p:anim calcmode="lin" valueType="num">
                                      <p:cBhvr additive="base">
                                        <p:cTn id="79" dur="500" fill="hold"/>
                                        <p:tgtEl>
                                          <p:spTgt spid="4">
                                            <p:txEl>
                                              <p:pRg st="10" end="10"/>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4">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0" y="0"/>
            <a:ext cx="9144000" cy="685800"/>
          </a:xfrm>
        </p:spPr>
        <p:txBody>
          <a:bodyPr>
            <a:normAutofit/>
          </a:bodyPr>
          <a:lstStyle/>
          <a:p>
            <a:pPr algn="ctr" eaLnBrk="1" fontAlgn="auto" hangingPunct="1">
              <a:spcAft>
                <a:spcPts val="0"/>
              </a:spcAft>
              <a:defRPr/>
            </a:pPr>
            <a:r>
              <a:rPr lang="en-US" sz="3600" dirty="0" smtClean="0">
                <a:solidFill>
                  <a:srgbClr val="FF0000"/>
                </a:solidFill>
              </a:rPr>
              <a:t>D.E.A.R. -15 minutes -  April 15</a:t>
            </a:r>
            <a:r>
              <a:rPr lang="en-US" sz="3600" baseline="30000" dirty="0" smtClean="0">
                <a:solidFill>
                  <a:srgbClr val="FF0000"/>
                </a:solidFill>
              </a:rPr>
              <a:t>th</a:t>
            </a:r>
            <a:r>
              <a:rPr lang="en-US" sz="3600" dirty="0" smtClean="0">
                <a:solidFill>
                  <a:srgbClr val="FF0000"/>
                </a:solidFill>
              </a:rPr>
              <a:t>, 2013</a:t>
            </a:r>
          </a:p>
        </p:txBody>
      </p:sp>
      <p:sp>
        <p:nvSpPr>
          <p:cNvPr id="7" name="Rectangle 3"/>
          <p:cNvSpPr txBox="1">
            <a:spLocks noChangeArrowheads="1"/>
          </p:cNvSpPr>
          <p:nvPr/>
        </p:nvSpPr>
        <p:spPr bwMode="auto">
          <a:xfrm>
            <a:off x="0" y="2286000"/>
            <a:ext cx="9144000" cy="4876800"/>
          </a:xfrm>
          <a:prstGeom prst="rect">
            <a:avLst/>
          </a:prstGeom>
          <a:noFill/>
          <a:ln w="9525">
            <a:noFill/>
            <a:miter lim="800000"/>
            <a:headEnd/>
            <a:tailEnd/>
          </a:ln>
        </p:spPr>
        <p:txBody>
          <a:bodyPr/>
          <a:lstStyle/>
          <a:p>
            <a:pPr marL="57150" indent="3175" algn="ctr">
              <a:lnSpc>
                <a:spcPct val="90000"/>
              </a:lnSpc>
              <a:spcBef>
                <a:spcPct val="20000"/>
              </a:spcBef>
              <a:buClr>
                <a:schemeClr val="accent1"/>
              </a:buClr>
              <a:buSzPct val="70000"/>
              <a:buFont typeface="Wingdings 2" pitchFamily="18" charset="2"/>
              <a:buNone/>
              <a:defRPr/>
            </a:pPr>
            <a:r>
              <a:rPr lang="en-US" sz="1600" b="1" dirty="0" smtClean="0">
                <a:solidFill>
                  <a:srgbClr val="530B73"/>
                </a:solidFill>
                <a:latin typeface="Bell MT" pitchFamily="18" charset="0"/>
              </a:rPr>
              <a:t>JOURNALING REQUIREMENTS – Personal Novel Reading</a:t>
            </a:r>
            <a:endParaRPr lang="en-US" sz="1600" b="1" dirty="0">
              <a:solidFill>
                <a:srgbClr val="530B73"/>
              </a:solidFill>
              <a:latin typeface="Bell MT" pitchFamily="18" charset="0"/>
            </a:endParaRPr>
          </a:p>
          <a:p>
            <a:pPr marL="57150" indent="3175" algn="ctr">
              <a:lnSpc>
                <a:spcPct val="90000"/>
              </a:lnSpc>
              <a:spcBef>
                <a:spcPct val="20000"/>
              </a:spcBef>
              <a:buClr>
                <a:schemeClr val="accent1"/>
              </a:buClr>
              <a:buSzPct val="70000"/>
              <a:buFont typeface="Wingdings 2" pitchFamily="18" charset="2"/>
              <a:buNone/>
              <a:defRPr/>
            </a:pPr>
            <a:r>
              <a:rPr lang="en-US" sz="1600" b="1" dirty="0">
                <a:solidFill>
                  <a:srgbClr val="530B73"/>
                </a:solidFill>
                <a:latin typeface="Bell MT" pitchFamily="18" charset="0"/>
              </a:rPr>
              <a:t>EVERY time you read, you must include the following information as part of your journal entry.</a:t>
            </a:r>
          </a:p>
          <a:p>
            <a:pPr marL="57150" indent="3175" algn="ctr">
              <a:lnSpc>
                <a:spcPct val="90000"/>
              </a:lnSpc>
              <a:spcBef>
                <a:spcPct val="20000"/>
              </a:spcBef>
              <a:buClr>
                <a:schemeClr val="accent1"/>
              </a:buClr>
              <a:buSzPct val="70000"/>
              <a:buFont typeface="Wingdings 2" pitchFamily="18" charset="2"/>
              <a:buNone/>
              <a:defRPr/>
            </a:pPr>
            <a:r>
              <a:rPr lang="en-US" sz="3600" b="1" dirty="0" smtClean="0">
                <a:solidFill>
                  <a:srgbClr val="FF0000"/>
                </a:solidFill>
                <a:effectLst>
                  <a:outerShdw blurRad="38100" dist="38100" dir="2700000" algn="tl">
                    <a:srgbClr val="000000">
                      <a:alpha val="43137"/>
                    </a:srgbClr>
                  </a:outerShdw>
                </a:effectLst>
                <a:latin typeface="Bell MT" pitchFamily="18" charset="0"/>
              </a:rPr>
              <a:t>1</a:t>
            </a:r>
            <a:r>
              <a:rPr lang="en-US" sz="3600" b="1" baseline="30000" dirty="0" smtClean="0">
                <a:solidFill>
                  <a:srgbClr val="FF0000"/>
                </a:solidFill>
                <a:effectLst>
                  <a:outerShdw blurRad="38100" dist="38100" dir="2700000" algn="tl">
                    <a:srgbClr val="000000">
                      <a:alpha val="43137"/>
                    </a:srgbClr>
                  </a:outerShdw>
                </a:effectLst>
                <a:latin typeface="Bell MT" pitchFamily="18" charset="0"/>
              </a:rPr>
              <a:t>st</a:t>
            </a:r>
            <a:r>
              <a:rPr lang="en-US" sz="3600" b="1" dirty="0" smtClean="0">
                <a:solidFill>
                  <a:srgbClr val="FF0000"/>
                </a:solidFill>
                <a:effectLst>
                  <a:outerShdw blurRad="38100" dist="38100" dir="2700000" algn="tl">
                    <a:srgbClr val="000000">
                      <a:alpha val="43137"/>
                    </a:srgbClr>
                  </a:outerShdw>
                </a:effectLst>
                <a:latin typeface="Bell MT" pitchFamily="18" charset="0"/>
              </a:rPr>
              <a:t>, 3</a:t>
            </a:r>
            <a:r>
              <a:rPr lang="en-US" sz="3600" b="1" baseline="30000" dirty="0" smtClean="0">
                <a:solidFill>
                  <a:srgbClr val="FF0000"/>
                </a:solidFill>
                <a:effectLst>
                  <a:outerShdw blurRad="38100" dist="38100" dir="2700000" algn="tl">
                    <a:srgbClr val="000000">
                      <a:alpha val="43137"/>
                    </a:srgbClr>
                  </a:outerShdw>
                </a:effectLst>
                <a:latin typeface="Bell MT" pitchFamily="18" charset="0"/>
              </a:rPr>
              <a:t>rd</a:t>
            </a:r>
            <a:r>
              <a:rPr lang="en-US" sz="3600" b="1" dirty="0" smtClean="0">
                <a:solidFill>
                  <a:srgbClr val="FF0000"/>
                </a:solidFill>
                <a:effectLst>
                  <a:outerShdw blurRad="38100" dist="38100" dir="2700000" algn="tl">
                    <a:srgbClr val="000000">
                      <a:alpha val="43137"/>
                    </a:srgbClr>
                  </a:outerShdw>
                </a:effectLst>
                <a:latin typeface="Bell MT" pitchFamily="18" charset="0"/>
              </a:rPr>
              <a:t>, 4</a:t>
            </a:r>
            <a:r>
              <a:rPr lang="en-US" sz="3600" b="1" baseline="30000" dirty="0" smtClean="0">
                <a:solidFill>
                  <a:srgbClr val="FF0000"/>
                </a:solidFill>
                <a:effectLst>
                  <a:outerShdw blurRad="38100" dist="38100" dir="2700000" algn="tl">
                    <a:srgbClr val="000000">
                      <a:alpha val="43137"/>
                    </a:srgbClr>
                  </a:outerShdw>
                </a:effectLst>
                <a:latin typeface="Bell MT" pitchFamily="18" charset="0"/>
              </a:rPr>
              <a:t>th</a:t>
            </a:r>
            <a:r>
              <a:rPr lang="en-US" sz="3600" b="1" dirty="0" smtClean="0">
                <a:solidFill>
                  <a:srgbClr val="FF0000"/>
                </a:solidFill>
                <a:effectLst>
                  <a:outerShdw blurRad="38100" dist="38100" dir="2700000" algn="tl">
                    <a:srgbClr val="000000">
                      <a:alpha val="43137"/>
                    </a:srgbClr>
                  </a:outerShdw>
                </a:effectLst>
                <a:latin typeface="Bell MT" pitchFamily="18" charset="0"/>
              </a:rPr>
              <a:t> Blocks</a:t>
            </a:r>
            <a:endParaRPr lang="en-US" sz="3600" b="1" dirty="0">
              <a:solidFill>
                <a:srgbClr val="FF0000"/>
              </a:solidFill>
              <a:effectLst>
                <a:outerShdw blurRad="38100" dist="38100" dir="2700000" algn="tl">
                  <a:srgbClr val="000000">
                    <a:alpha val="43137"/>
                  </a:srgbClr>
                </a:outerShdw>
              </a:effectLst>
              <a:latin typeface="Bell MT" pitchFamily="18" charset="0"/>
            </a:endParaRPr>
          </a:p>
          <a:p>
            <a:pPr marL="57150" indent="3175">
              <a:lnSpc>
                <a:spcPct val="90000"/>
              </a:lnSpc>
              <a:spcBef>
                <a:spcPct val="20000"/>
              </a:spcBef>
              <a:buClr>
                <a:schemeClr val="accent1"/>
              </a:buClr>
              <a:buSzPct val="70000"/>
              <a:defRPr/>
            </a:pPr>
            <a:r>
              <a:rPr lang="en-US" sz="1600" b="1" dirty="0">
                <a:solidFill>
                  <a:srgbClr val="FF0000"/>
                </a:solidFill>
                <a:effectLst>
                  <a:outerShdw blurRad="38100" dist="38100" dir="2700000" algn="tl">
                    <a:srgbClr val="000000">
                      <a:alpha val="43137"/>
                    </a:srgbClr>
                  </a:outerShdw>
                </a:effectLst>
                <a:latin typeface="Bell MT" pitchFamily="18" charset="0"/>
              </a:rPr>
              <a:t>9/24/12	</a:t>
            </a:r>
            <a:r>
              <a:rPr lang="en-US" sz="1600" b="1" dirty="0">
                <a:solidFill>
                  <a:srgbClr val="0070C0"/>
                </a:solidFill>
                <a:effectLst>
                  <a:outerShdw blurRad="38100" dist="38100" dir="2700000" algn="tl">
                    <a:srgbClr val="000000">
                      <a:alpha val="43137"/>
                    </a:srgbClr>
                  </a:outerShdw>
                </a:effectLst>
                <a:latin typeface="Bell MT" pitchFamily="18" charset="0"/>
              </a:rPr>
              <a:t>Title of Book,            Author’s Last Name                  Pg#    -    Pg#</a:t>
            </a:r>
          </a:p>
          <a:p>
            <a:pPr marL="57150" indent="3175">
              <a:lnSpc>
                <a:spcPct val="90000"/>
              </a:lnSpc>
              <a:spcBef>
                <a:spcPct val="20000"/>
              </a:spcBef>
              <a:buClr>
                <a:schemeClr val="accent1"/>
              </a:buClr>
              <a:buSzPct val="70000"/>
              <a:defRPr/>
            </a:pPr>
            <a:r>
              <a:rPr lang="en-US" sz="1600" b="1" dirty="0">
                <a:solidFill>
                  <a:srgbClr val="FF0000"/>
                </a:solidFill>
                <a:effectLst>
                  <a:outerShdw blurRad="38100" dist="38100" dir="2700000" algn="tl">
                    <a:srgbClr val="000000">
                      <a:alpha val="43137"/>
                    </a:srgbClr>
                  </a:outerShdw>
                </a:effectLst>
                <a:latin typeface="Bell MT" pitchFamily="18" charset="0"/>
              </a:rPr>
              <a:t>D.E.A.R. 	</a:t>
            </a:r>
            <a:endParaRPr lang="en-US" sz="1600" b="1" dirty="0">
              <a:solidFill>
                <a:srgbClr val="530B73"/>
              </a:solidFill>
              <a:latin typeface="Bell MT" pitchFamily="18" charset="0"/>
            </a:endParaRPr>
          </a:p>
          <a:p>
            <a:pPr marL="65088" lvl="1" indent="-4763" fontAlgn="auto">
              <a:lnSpc>
                <a:spcPct val="90000"/>
              </a:lnSpc>
              <a:spcAft>
                <a:spcPts val="0"/>
              </a:spcAft>
              <a:defRPr/>
            </a:pPr>
            <a:r>
              <a:rPr lang="en-US" sz="1600" b="1" dirty="0">
                <a:solidFill>
                  <a:srgbClr val="FF0000"/>
                </a:solidFill>
                <a:effectLst>
                  <a:outerShdw blurRad="38100" dist="38100" dir="2700000" algn="tl">
                    <a:srgbClr val="000000">
                      <a:alpha val="43137"/>
                    </a:srgbClr>
                  </a:outerShdw>
                </a:effectLst>
                <a:latin typeface="Bell MT" pitchFamily="18" charset="0"/>
              </a:rPr>
              <a:t>JS#___    </a:t>
            </a:r>
            <a:r>
              <a:rPr lang="en-US" sz="2200" b="1" dirty="0" smtClean="0">
                <a:solidFill>
                  <a:srgbClr val="530B73"/>
                </a:solidFill>
                <a:latin typeface="Bell MT" pitchFamily="18" charset="0"/>
              </a:rPr>
              <a:t>Subsequent </a:t>
            </a:r>
            <a:r>
              <a:rPr lang="en-US" sz="2200" b="1" dirty="0">
                <a:solidFill>
                  <a:srgbClr val="530B73"/>
                </a:solidFill>
                <a:latin typeface="Bell MT" pitchFamily="18" charset="0"/>
              </a:rPr>
              <a:t>Lines should be composed of </a:t>
            </a:r>
            <a:endParaRPr lang="en-US" sz="2200" b="1" dirty="0">
              <a:solidFill>
                <a:srgbClr val="FF0000"/>
              </a:solidFill>
              <a:effectLst>
                <a:outerShdw blurRad="38100" dist="38100" dir="2700000" algn="tl">
                  <a:srgbClr val="000000">
                    <a:alpha val="43137"/>
                  </a:srgbClr>
                </a:outerShdw>
              </a:effectLst>
              <a:latin typeface="Bell MT" pitchFamily="18" charset="0"/>
            </a:endParaRPr>
          </a:p>
          <a:p>
            <a:pPr marL="1436688" lvl="4" indent="-350838">
              <a:lnSpc>
                <a:spcPct val="90000"/>
              </a:lnSpc>
              <a:buFont typeface="Arial" pitchFamily="34" charset="0"/>
              <a:buChar char="•"/>
              <a:defRPr/>
            </a:pPr>
            <a:r>
              <a:rPr lang="en-US" sz="2200" b="1" dirty="0">
                <a:solidFill>
                  <a:schemeClr val="tx1">
                    <a:lumMod val="75000"/>
                    <a:lumOff val="25000"/>
                  </a:schemeClr>
                </a:solidFill>
                <a:latin typeface="Bell MT" pitchFamily="18" charset="0"/>
              </a:rPr>
              <a:t>Journal Writing </a:t>
            </a:r>
            <a:r>
              <a:rPr lang="en-US" sz="2200" b="1" dirty="0" smtClean="0">
                <a:solidFill>
                  <a:schemeClr val="tx1">
                    <a:lumMod val="75000"/>
                    <a:lumOff val="25000"/>
                  </a:schemeClr>
                </a:solidFill>
                <a:latin typeface="Bell MT" pitchFamily="18" charset="0"/>
              </a:rPr>
              <a:t> –  Next </a:t>
            </a:r>
            <a:r>
              <a:rPr lang="en-US" sz="2200" b="1" dirty="0">
                <a:solidFill>
                  <a:schemeClr val="tx1">
                    <a:lumMod val="75000"/>
                    <a:lumOff val="25000"/>
                  </a:schemeClr>
                </a:solidFill>
                <a:latin typeface="Bell MT" pitchFamily="18" charset="0"/>
              </a:rPr>
              <a:t>Journal Starter, </a:t>
            </a:r>
            <a:r>
              <a:rPr lang="en-US" sz="2200" b="1" dirty="0" smtClean="0">
                <a:solidFill>
                  <a:schemeClr val="tx1">
                    <a:lumMod val="75000"/>
                    <a:lumOff val="25000"/>
                  </a:schemeClr>
                </a:solidFill>
                <a:latin typeface="Bell MT" pitchFamily="18" charset="0"/>
              </a:rPr>
              <a:t>Approach </a:t>
            </a:r>
            <a:r>
              <a:rPr lang="en-US" sz="2200" b="1" dirty="0">
                <a:solidFill>
                  <a:schemeClr val="tx1">
                    <a:lumMod val="75000"/>
                    <a:lumOff val="25000"/>
                  </a:schemeClr>
                </a:solidFill>
                <a:latin typeface="Bell MT" pitchFamily="18" charset="0"/>
              </a:rPr>
              <a:t>Paper Work, Vocabulary Work, </a:t>
            </a:r>
            <a:r>
              <a:rPr lang="en-US" sz="2200" b="1" dirty="0" smtClean="0">
                <a:solidFill>
                  <a:schemeClr val="tx1">
                    <a:lumMod val="75000"/>
                    <a:lumOff val="25000"/>
                  </a:schemeClr>
                </a:solidFill>
                <a:latin typeface="Bell MT" pitchFamily="18" charset="0"/>
              </a:rPr>
              <a:t> Evidence </a:t>
            </a:r>
            <a:r>
              <a:rPr lang="en-US" sz="2200" b="1" dirty="0">
                <a:solidFill>
                  <a:schemeClr val="tx1">
                    <a:lumMod val="75000"/>
                    <a:lumOff val="25000"/>
                  </a:schemeClr>
                </a:solidFill>
                <a:latin typeface="Bell MT" pitchFamily="18" charset="0"/>
              </a:rPr>
              <a:t>of any/all reading strategies being put to work on your </a:t>
            </a:r>
            <a:r>
              <a:rPr lang="en-US" sz="2200" b="1" dirty="0" smtClean="0">
                <a:solidFill>
                  <a:schemeClr val="tx1">
                    <a:lumMod val="75000"/>
                    <a:lumOff val="25000"/>
                  </a:schemeClr>
                </a:solidFill>
                <a:latin typeface="Bell MT" pitchFamily="18" charset="0"/>
              </a:rPr>
              <a:t>novel.</a:t>
            </a:r>
          </a:p>
          <a:p>
            <a:pPr marL="1436688" lvl="4" indent="-350838">
              <a:lnSpc>
                <a:spcPct val="90000"/>
              </a:lnSpc>
              <a:buFont typeface="Arial" pitchFamily="34" charset="0"/>
              <a:buChar char="•"/>
              <a:defRPr/>
            </a:pPr>
            <a:r>
              <a:rPr lang="en-US" sz="2200" b="1" dirty="0" smtClean="0">
                <a:solidFill>
                  <a:srgbClr val="530B73"/>
                </a:solidFill>
                <a:latin typeface="Bell MT" pitchFamily="18" charset="0"/>
              </a:rPr>
              <a:t>Class Novel Study Guide Questions</a:t>
            </a:r>
          </a:p>
          <a:p>
            <a:pPr marL="1436688" lvl="4" indent="-350838">
              <a:lnSpc>
                <a:spcPct val="90000"/>
              </a:lnSpc>
              <a:buFont typeface="Arial" pitchFamily="34" charset="0"/>
              <a:buChar char="•"/>
              <a:defRPr/>
            </a:pPr>
            <a:r>
              <a:rPr lang="en-US" sz="2200" b="1" dirty="0" smtClean="0">
                <a:solidFill>
                  <a:srgbClr val="530B73"/>
                </a:solidFill>
                <a:latin typeface="Bell MT" pitchFamily="18" charset="0"/>
              </a:rPr>
              <a:t>Literature Circle Job Work in Preparation for Discussions</a:t>
            </a:r>
          </a:p>
          <a:p>
            <a:pPr marL="1436688" lvl="4" indent="-350838">
              <a:lnSpc>
                <a:spcPct val="90000"/>
              </a:lnSpc>
              <a:buFont typeface="Arial" pitchFamily="34" charset="0"/>
              <a:buChar char="•"/>
              <a:defRPr/>
            </a:pPr>
            <a:r>
              <a:rPr lang="en-US" sz="2200" b="1" dirty="0" smtClean="0">
                <a:solidFill>
                  <a:srgbClr val="530B73"/>
                </a:solidFill>
                <a:latin typeface="Bell MT" pitchFamily="18" charset="0"/>
              </a:rPr>
              <a:t>Common Assessment Answer </a:t>
            </a:r>
            <a:r>
              <a:rPr lang="en-US" sz="2200" b="1" dirty="0" err="1" smtClean="0">
                <a:solidFill>
                  <a:srgbClr val="530B73"/>
                </a:solidFill>
                <a:latin typeface="Bell MT" pitchFamily="18" charset="0"/>
              </a:rPr>
              <a:t>Reworkings</a:t>
            </a:r>
            <a:r>
              <a:rPr lang="en-US" sz="2200" b="1" dirty="0" smtClean="0">
                <a:solidFill>
                  <a:srgbClr val="530B73"/>
                </a:solidFill>
                <a:latin typeface="Bell MT" pitchFamily="18" charset="0"/>
              </a:rPr>
              <a:t> &amp; Data Crunch</a:t>
            </a:r>
          </a:p>
          <a:p>
            <a:pPr marL="1436688" lvl="4" indent="-350838">
              <a:lnSpc>
                <a:spcPct val="90000"/>
              </a:lnSpc>
              <a:buFont typeface="Arial" pitchFamily="34" charset="0"/>
              <a:buChar char="•"/>
              <a:defRPr/>
            </a:pPr>
            <a:endParaRPr lang="en-US" sz="2000" b="1" dirty="0" smtClean="0">
              <a:solidFill>
                <a:srgbClr val="530B73"/>
              </a:solidFill>
              <a:latin typeface="Bell MT" pitchFamily="18" charset="0"/>
            </a:endParaRPr>
          </a:p>
          <a:p>
            <a:pPr marL="1436688" lvl="4" indent="-350838">
              <a:lnSpc>
                <a:spcPct val="90000"/>
              </a:lnSpc>
              <a:buFont typeface="Arial" pitchFamily="34" charset="0"/>
              <a:buChar char="•"/>
              <a:defRPr/>
            </a:pPr>
            <a:endParaRPr lang="en-US" sz="2000" b="1" dirty="0" smtClean="0">
              <a:solidFill>
                <a:schemeClr val="tx1">
                  <a:lumMod val="75000"/>
                  <a:lumOff val="25000"/>
                </a:schemeClr>
              </a:solidFill>
              <a:latin typeface="Bell MT" pitchFamily="18" charset="0"/>
            </a:endParaRPr>
          </a:p>
          <a:p>
            <a:pPr marL="296863" lvl="5" indent="-184150">
              <a:lnSpc>
                <a:spcPct val="90000"/>
              </a:lnSpc>
              <a:buFont typeface="Arial" pitchFamily="34" charset="0"/>
              <a:buChar char="•"/>
              <a:defRPr/>
            </a:pPr>
            <a:endParaRPr lang="en-US" sz="1600" dirty="0">
              <a:solidFill>
                <a:schemeClr val="tx1">
                  <a:lumMod val="75000"/>
                  <a:lumOff val="25000"/>
                </a:schemeClr>
              </a:solidFill>
              <a:latin typeface="Bell MT" pitchFamily="18" charset="0"/>
            </a:endParaRPr>
          </a:p>
        </p:txBody>
      </p:sp>
      <p:sp>
        <p:nvSpPr>
          <p:cNvPr id="17412" name="TextBox 3"/>
          <p:cNvSpPr txBox="1">
            <a:spLocks noChangeArrowheads="1"/>
          </p:cNvSpPr>
          <p:nvPr/>
        </p:nvSpPr>
        <p:spPr bwMode="auto">
          <a:xfrm>
            <a:off x="0" y="533400"/>
            <a:ext cx="9144000" cy="1754326"/>
          </a:xfrm>
          <a:prstGeom prst="rect">
            <a:avLst/>
          </a:prstGeom>
          <a:solidFill>
            <a:srgbClr val="7030A0"/>
          </a:solidFill>
          <a:ln w="9525">
            <a:noFill/>
            <a:miter lim="800000"/>
            <a:headEnd/>
            <a:tailEnd/>
          </a:ln>
        </p:spPr>
        <p:txBody>
          <a:bodyPr wrap="square">
            <a:spAutoFit/>
          </a:bodyPr>
          <a:lstStyle/>
          <a:p>
            <a:pPr algn="ctr"/>
            <a:r>
              <a:rPr lang="en-US" sz="5400" i="1" u="sng" dirty="0" smtClean="0">
                <a:solidFill>
                  <a:srgbClr val="FFFF00"/>
                </a:solidFill>
                <a:latin typeface="Blackadder ITC" pitchFamily="82" charset="0"/>
              </a:rPr>
              <a:t>Be seated in your assigned seat.</a:t>
            </a:r>
          </a:p>
          <a:p>
            <a:pPr algn="ctr"/>
            <a:r>
              <a:rPr lang="en-US" sz="5400" i="1" u="sng" dirty="0" smtClean="0">
                <a:solidFill>
                  <a:srgbClr val="FFFF00"/>
                </a:solidFill>
                <a:latin typeface="Blackadder ITC" pitchFamily="82" charset="0"/>
              </a:rPr>
              <a:t>Silent Reading – Personal Novel</a:t>
            </a:r>
            <a:endParaRPr lang="en-US" sz="5400" dirty="0">
              <a:solidFill>
                <a:srgbClr val="FFFF00"/>
              </a:solidFill>
              <a:latin typeface="Blackadder ITC" pitchFamily="82" charset="0"/>
            </a:endParaRPr>
          </a:p>
        </p:txBody>
      </p:sp>
      <p:sp>
        <p:nvSpPr>
          <p:cNvPr id="5" name="TextBox 3"/>
          <p:cNvSpPr txBox="1">
            <a:spLocks noChangeArrowheads="1"/>
          </p:cNvSpPr>
          <p:nvPr/>
        </p:nvSpPr>
        <p:spPr bwMode="auto">
          <a:xfrm>
            <a:off x="0" y="6088559"/>
            <a:ext cx="9144000" cy="769441"/>
          </a:xfrm>
          <a:prstGeom prst="rect">
            <a:avLst/>
          </a:prstGeom>
          <a:solidFill>
            <a:srgbClr val="7030A0"/>
          </a:solidFill>
          <a:ln w="9525">
            <a:noFill/>
            <a:miter lim="800000"/>
            <a:headEnd/>
            <a:tailEnd/>
          </a:ln>
        </p:spPr>
        <p:txBody>
          <a:bodyPr wrap="square">
            <a:spAutoFit/>
          </a:bodyPr>
          <a:lstStyle/>
          <a:p>
            <a:pPr algn="ctr"/>
            <a:r>
              <a:rPr lang="en-US" sz="4400" i="1" u="sng" dirty="0">
                <a:solidFill>
                  <a:srgbClr val="FFFF00"/>
                </a:solidFill>
                <a:latin typeface="Blackadder ITC" pitchFamily="82" charset="0"/>
              </a:rPr>
              <a:t>Silent </a:t>
            </a:r>
            <a:r>
              <a:rPr lang="en-US" sz="4400" i="1" u="sng" dirty="0" smtClean="0">
                <a:solidFill>
                  <a:srgbClr val="FFFF00"/>
                </a:solidFill>
                <a:latin typeface="Blackadder ITC" pitchFamily="82" charset="0"/>
              </a:rPr>
              <a:t>Room</a:t>
            </a:r>
            <a:endParaRPr lang="en-US" sz="4400" dirty="0">
              <a:solidFill>
                <a:srgbClr val="FFFF00"/>
              </a:solidFill>
              <a:latin typeface="Blackadder ITC" pitchFamily="82" charset="0"/>
            </a:endParaRPr>
          </a:p>
        </p:txBody>
      </p:sp>
    </p:spTree>
  </p:cSld>
  <p:clrMapOvr>
    <a:masterClrMapping/>
  </p:clrMapOvr>
  <p:transition>
    <p:pull dir="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433732"/>
            <a:ext cx="7848600" cy="1981200"/>
          </a:xfrm>
        </p:spPr>
        <p:txBody>
          <a:bodyPr/>
          <a:lstStyle/>
          <a:p>
            <a:pPr marL="484632" eaLnBrk="1" fontAlgn="auto" hangingPunct="1">
              <a:spcAft>
                <a:spcPts val="0"/>
              </a:spcAft>
              <a:defRPr/>
            </a:pPr>
            <a:r>
              <a:rPr smtClean="0">
                <a:solidFill>
                  <a:schemeClr val="accent1">
                    <a:tint val="83000"/>
                    <a:satMod val="150000"/>
                  </a:schemeClr>
                </a:solidFill>
              </a:rPr>
              <a:t>Poetic Forms</a:t>
            </a:r>
            <a:endParaRPr>
              <a:solidFill>
                <a:schemeClr val="accent1">
                  <a:tint val="83000"/>
                  <a:satMod val="150000"/>
                </a:schemeClr>
              </a:solidFill>
            </a:endParaRPr>
          </a:p>
        </p:txBody>
      </p:sp>
      <p:sp>
        <p:nvSpPr>
          <p:cNvPr id="3" name="Subtitle 2"/>
          <p:cNvSpPr>
            <a:spLocks noGrp="1"/>
          </p:cNvSpPr>
          <p:nvPr>
            <p:ph type="subTitle" idx="1"/>
          </p:nvPr>
        </p:nvSpPr>
        <p:spPr>
          <a:xfrm>
            <a:off x="457200" y="3700463"/>
            <a:ext cx="8305800" cy="1143000"/>
          </a:xfrm>
        </p:spPr>
        <p:txBody>
          <a:bodyPr>
            <a:normAutofit/>
          </a:bodyPr>
          <a:lstStyle/>
          <a:p>
            <a:pPr eaLnBrk="1" fontAlgn="auto" hangingPunct="1">
              <a:spcAft>
                <a:spcPts val="0"/>
              </a:spcAft>
              <a:buFont typeface="Wingdings 2"/>
              <a:buNone/>
              <a:defRPr/>
            </a:pPr>
            <a:r>
              <a:rPr lang="en-US" dirty="0" smtClean="0"/>
              <a:t>Rules and Regulations</a:t>
            </a:r>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smtClean="0">
                <a:solidFill>
                  <a:schemeClr val="accent1">
                    <a:tint val="83000"/>
                    <a:satMod val="150000"/>
                  </a:schemeClr>
                </a:solidFill>
              </a:rPr>
              <a:t>Poetic Forms</a:t>
            </a:r>
            <a:endParaRPr>
              <a:solidFill>
                <a:schemeClr val="accent1">
                  <a:tint val="83000"/>
                  <a:satMod val="150000"/>
                </a:schemeClr>
              </a:solidFill>
            </a:endParaRPr>
          </a:p>
        </p:txBody>
      </p:sp>
      <p:sp>
        <p:nvSpPr>
          <p:cNvPr id="3" name="Text Placeholder 2"/>
          <p:cNvSpPr>
            <a:spLocks noGrp="1"/>
          </p:cNvSpPr>
          <p:nvPr>
            <p:ph type="body" idx="1"/>
          </p:nvPr>
        </p:nvSpPr>
        <p:spPr>
          <a:xfrm>
            <a:off x="381000" y="1633538"/>
            <a:ext cx="8382000" cy="2286000"/>
          </a:xfrm>
        </p:spPr>
        <p:txBody>
          <a:bodyPr>
            <a:normAutofit lnSpcReduction="10000"/>
          </a:bodyPr>
          <a:lstStyle/>
          <a:p>
            <a:pPr eaLnBrk="1" fontAlgn="auto" hangingPunct="1">
              <a:spcAft>
                <a:spcPts val="0"/>
              </a:spcAft>
              <a:buFont typeface="Wingdings 2"/>
              <a:buNone/>
              <a:defRPr/>
            </a:pPr>
            <a:r>
              <a:rPr lang="en-US" sz="3200" dirty="0" smtClean="0">
                <a:latin typeface="Arnprior" pitchFamily="2" charset="0"/>
              </a:rPr>
              <a:t>What are Poetic Forms?</a:t>
            </a:r>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endParaRPr lang="en-US" dirty="0" smtClean="0"/>
          </a:p>
          <a:p>
            <a:pPr eaLnBrk="1" fontAlgn="auto" hangingPunct="1">
              <a:spcAft>
                <a:spcPts val="0"/>
              </a:spcAft>
              <a:buFont typeface="Wingdings 2"/>
              <a:buNone/>
              <a:defRPr/>
            </a:pPr>
            <a:r>
              <a:rPr lang="en-US" dirty="0" smtClean="0"/>
              <a:t>				They are </a:t>
            </a:r>
            <a:r>
              <a:rPr lang="en-US" sz="3000" dirty="0" smtClean="0">
                <a:latin typeface="Castellar" pitchFamily="18" charset="0"/>
              </a:rPr>
              <a:t>Simply,</a:t>
            </a:r>
          </a:p>
          <a:p>
            <a:pPr eaLnBrk="1" fontAlgn="auto" hangingPunct="1">
              <a:spcAft>
                <a:spcPts val="0"/>
              </a:spcAft>
              <a:buFont typeface="Wingdings 2"/>
              <a:buNone/>
              <a:defRPr/>
            </a:pPr>
            <a:r>
              <a:rPr lang="en-US" sz="3000" dirty="0" smtClean="0">
                <a:latin typeface="Castellar" pitchFamily="18" charset="0"/>
              </a:rPr>
              <a:t>				Poems with Rules.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lstStyle/>
          <a:p>
            <a:pPr marL="484632" algn="ctr" eaLnBrk="1" fontAlgn="auto" hangingPunct="1">
              <a:spcAft>
                <a:spcPts val="0"/>
              </a:spcAft>
              <a:defRPr/>
            </a:pPr>
            <a:r>
              <a:rPr smtClean="0">
                <a:solidFill>
                  <a:schemeClr val="accent1">
                    <a:tint val="83000"/>
                    <a:satMod val="150000"/>
                  </a:schemeClr>
                </a:solidFill>
              </a:rPr>
              <a:t>Poetic Form and Structure</a:t>
            </a:r>
            <a:endParaRPr>
              <a:solidFill>
                <a:schemeClr val="accent1">
                  <a:tint val="83000"/>
                  <a:satMod val="150000"/>
                </a:schemeClr>
              </a:solidFill>
            </a:endParaRPr>
          </a:p>
        </p:txBody>
      </p:sp>
      <p:sp>
        <p:nvSpPr>
          <p:cNvPr id="3" name="Content Placeholder 2"/>
          <p:cNvSpPr>
            <a:spLocks noGrp="1"/>
          </p:cNvSpPr>
          <p:nvPr>
            <p:ph idx="1"/>
          </p:nvPr>
        </p:nvSpPr>
        <p:spPr>
          <a:xfrm>
            <a:off x="457200" y="1882775"/>
            <a:ext cx="8229600" cy="4572000"/>
          </a:xfrm>
        </p:spPr>
        <p:txBody>
          <a:bodyPr/>
          <a:lstStyle/>
          <a:p>
            <a:pPr eaLnBrk="1" hangingPunct="1"/>
            <a:r>
              <a:rPr lang="en-US" dirty="0" smtClean="0"/>
              <a:t>There are many types of poetic forms from all over the world.</a:t>
            </a:r>
          </a:p>
          <a:p>
            <a:pPr eaLnBrk="1" hangingPunct="1"/>
            <a:r>
              <a:rPr lang="en-US" dirty="0" smtClean="0"/>
              <a:t>You’ve heard of many of them.</a:t>
            </a:r>
          </a:p>
          <a:p>
            <a:pPr lvl="1" eaLnBrk="1" hangingPunct="1"/>
            <a:r>
              <a:rPr lang="en-US" dirty="0" smtClean="0"/>
              <a:t>Haiku</a:t>
            </a:r>
          </a:p>
          <a:p>
            <a:pPr lvl="1" eaLnBrk="1" hangingPunct="1"/>
            <a:r>
              <a:rPr lang="en-US" dirty="0" smtClean="0"/>
              <a:t>Limerick</a:t>
            </a:r>
          </a:p>
          <a:p>
            <a:pPr lvl="1" eaLnBrk="1" hangingPunct="1"/>
            <a:r>
              <a:rPr lang="en-US" dirty="0" smtClean="0"/>
              <a:t>Sonnets</a:t>
            </a:r>
          </a:p>
          <a:p>
            <a:pPr lvl="1" eaLnBrk="1" hangingPunct="1"/>
            <a:r>
              <a:rPr lang="en-US" dirty="0" smtClean="0"/>
              <a:t>Villanelle</a:t>
            </a:r>
          </a:p>
          <a:p>
            <a:pPr eaLnBrk="1" hangingPunct="1"/>
            <a:r>
              <a:rPr lang="en-US" dirty="0" smtClean="0"/>
              <a:t>There are others, such as the Villanelle, the </a:t>
            </a:r>
            <a:r>
              <a:rPr lang="en-US" dirty="0" err="1" smtClean="0"/>
              <a:t>Biopoem</a:t>
            </a:r>
            <a:r>
              <a:rPr lang="en-US" dirty="0" smtClean="0"/>
              <a:t>, the Concrete, and the Found.</a:t>
            </a:r>
          </a:p>
        </p:txBody>
      </p:sp>
      <p:sp>
        <p:nvSpPr>
          <p:cNvPr id="4" name="TextBox 3"/>
          <p:cNvSpPr txBox="1"/>
          <p:nvPr/>
        </p:nvSpPr>
        <p:spPr>
          <a:xfrm>
            <a:off x="4572000" y="3276600"/>
            <a:ext cx="2971800" cy="1200150"/>
          </a:xfrm>
          <a:prstGeom prst="rect">
            <a:avLst/>
          </a:prstGeom>
          <a:noFill/>
        </p:spPr>
        <p:txBody>
          <a:bodyPr>
            <a:spAutoFit/>
          </a:bodyPr>
          <a:lstStyle/>
          <a:p>
            <a:pPr>
              <a:buClr>
                <a:schemeClr val="accent2"/>
              </a:buClr>
              <a:buFont typeface="Arial" pitchFamily="34" charset="0"/>
              <a:buChar char="•"/>
              <a:defRPr/>
            </a:pPr>
            <a:r>
              <a:rPr lang="en-US" sz="2400" dirty="0">
                <a:solidFill>
                  <a:schemeClr val="accent2">
                    <a:lumMod val="40000"/>
                    <a:lumOff val="60000"/>
                  </a:schemeClr>
                </a:solidFill>
                <a:latin typeface="+mj-lt"/>
              </a:rPr>
              <a:t>  </a:t>
            </a:r>
            <a:r>
              <a:rPr lang="en-US" sz="2400" dirty="0" err="1">
                <a:solidFill>
                  <a:schemeClr val="accent2">
                    <a:lumMod val="40000"/>
                    <a:lumOff val="60000"/>
                  </a:schemeClr>
                </a:solidFill>
                <a:latin typeface="+mj-lt"/>
              </a:rPr>
              <a:t>Biopoem</a:t>
            </a:r>
            <a:endParaRPr lang="en-US" sz="2400" dirty="0">
              <a:solidFill>
                <a:schemeClr val="accent2">
                  <a:lumMod val="40000"/>
                  <a:lumOff val="60000"/>
                </a:schemeClr>
              </a:solidFill>
              <a:latin typeface="+mj-lt"/>
            </a:endParaRPr>
          </a:p>
          <a:p>
            <a:pPr>
              <a:buClr>
                <a:schemeClr val="accent2"/>
              </a:buClr>
              <a:buFont typeface="Arial" pitchFamily="34" charset="0"/>
              <a:buChar char="•"/>
              <a:defRPr/>
            </a:pPr>
            <a:r>
              <a:rPr lang="en-US" sz="2400" dirty="0">
                <a:solidFill>
                  <a:schemeClr val="accent2">
                    <a:lumMod val="40000"/>
                    <a:lumOff val="60000"/>
                  </a:schemeClr>
                </a:solidFill>
                <a:latin typeface="+mj-lt"/>
              </a:rPr>
              <a:t>  </a:t>
            </a:r>
            <a:r>
              <a:rPr lang="en-US" sz="2400" dirty="0" err="1">
                <a:solidFill>
                  <a:schemeClr val="accent2">
                    <a:lumMod val="40000"/>
                    <a:lumOff val="60000"/>
                  </a:schemeClr>
                </a:solidFill>
                <a:latin typeface="+mj-lt"/>
              </a:rPr>
              <a:t>Cinquain</a:t>
            </a:r>
            <a:r>
              <a:rPr lang="en-US" sz="2400" dirty="0">
                <a:solidFill>
                  <a:schemeClr val="accent2">
                    <a:lumMod val="40000"/>
                    <a:lumOff val="60000"/>
                  </a:schemeClr>
                </a:solidFill>
                <a:latin typeface="+mj-lt"/>
              </a:rPr>
              <a:t> </a:t>
            </a:r>
          </a:p>
          <a:p>
            <a:pPr>
              <a:buClr>
                <a:schemeClr val="accent2"/>
              </a:buClr>
              <a:buFont typeface="Arial" pitchFamily="34" charset="0"/>
              <a:buChar char="•"/>
              <a:defRPr/>
            </a:pPr>
            <a:r>
              <a:rPr lang="en-US" sz="2400" dirty="0">
                <a:solidFill>
                  <a:schemeClr val="accent2">
                    <a:lumMod val="40000"/>
                    <a:lumOff val="60000"/>
                  </a:schemeClr>
                </a:solidFill>
                <a:latin typeface="+mj-lt"/>
              </a:rPr>
              <a:t>  Free Verse</a:t>
            </a:r>
            <a:endParaRPr lang="en-US" sz="2400" dirty="0">
              <a:solidFill>
                <a:schemeClr val="accent2">
                  <a:lumMod val="40000"/>
                  <a:lumOff val="60000"/>
                </a:schemeClr>
              </a:solidFill>
              <a:latin typeface="+mn-lt"/>
            </a:endParaRPr>
          </a:p>
        </p:txBody>
      </p: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 calcmode="lin" valueType="num">
                                      <p:cBhvr additive="base">
                                        <p:cTn id="1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additive="base">
                                        <p:cTn id="2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 calcmode="lin" valueType="num">
                                      <p:cBhvr additive="base">
                                        <p:cTn id="3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8229600" cy="985044"/>
          </a:xfrm>
        </p:spPr>
        <p:txBody>
          <a:bodyPr/>
          <a:lstStyle/>
          <a:p>
            <a:pPr marL="484632" eaLnBrk="1" fontAlgn="auto" hangingPunct="1">
              <a:spcAft>
                <a:spcPts val="0"/>
              </a:spcAft>
              <a:defRPr/>
            </a:pPr>
            <a:r>
              <a:rPr smtClean="0">
                <a:solidFill>
                  <a:srgbClr val="FF0000"/>
                </a:solidFill>
              </a:rPr>
              <a:t>POETIC FORM - Haiku</a:t>
            </a:r>
            <a:endParaRPr>
              <a:solidFill>
                <a:srgbClr val="FF0000"/>
              </a:solidFill>
            </a:endParaRPr>
          </a:p>
        </p:txBody>
      </p:sp>
      <p:sp>
        <p:nvSpPr>
          <p:cNvPr id="3" name="Content Placeholder 2"/>
          <p:cNvSpPr>
            <a:spLocks noGrp="1"/>
          </p:cNvSpPr>
          <p:nvPr>
            <p:ph idx="1"/>
          </p:nvPr>
        </p:nvSpPr>
        <p:spPr>
          <a:xfrm>
            <a:off x="685800" y="1066800"/>
            <a:ext cx="8458200" cy="5791200"/>
          </a:xfrm>
        </p:spPr>
        <p:txBody>
          <a:bodyPr/>
          <a:lstStyle/>
          <a:p>
            <a:pPr eaLnBrk="1" hangingPunct="1"/>
            <a:r>
              <a:rPr lang="en-US" dirty="0" smtClean="0"/>
              <a:t>A Japanese poetic form. </a:t>
            </a:r>
          </a:p>
          <a:p>
            <a:pPr eaLnBrk="1" hangingPunct="1"/>
            <a:r>
              <a:rPr lang="en-US" dirty="0" smtClean="0"/>
              <a:t>Usually written about nature.</a:t>
            </a:r>
          </a:p>
          <a:p>
            <a:pPr eaLnBrk="1" hangingPunct="1"/>
            <a:r>
              <a:rPr lang="en-US" dirty="0" smtClean="0"/>
              <a:t>Usually tries to show a contrast.</a:t>
            </a:r>
          </a:p>
          <a:p>
            <a:pPr eaLnBrk="1" hangingPunct="1"/>
            <a:r>
              <a:rPr lang="en-US" sz="3000" dirty="0" smtClean="0"/>
              <a:t>Traditionally has three lines of 17 syllables</a:t>
            </a:r>
          </a:p>
          <a:p>
            <a:pPr lvl="1" eaLnBrk="1" hangingPunct="1"/>
            <a:r>
              <a:rPr lang="en-US" sz="2800" dirty="0" smtClean="0"/>
              <a:t>1 - five syllables.</a:t>
            </a:r>
          </a:p>
          <a:p>
            <a:pPr lvl="1" eaLnBrk="1" hangingPunct="1"/>
            <a:r>
              <a:rPr lang="en-US" sz="2800" dirty="0" smtClean="0"/>
              <a:t>2 - seven syllables.</a:t>
            </a:r>
          </a:p>
          <a:p>
            <a:pPr lvl="1" eaLnBrk="1" hangingPunct="1"/>
            <a:r>
              <a:rPr lang="en-US" sz="2800" dirty="0" smtClean="0"/>
              <a:t>3 - five syllables.</a:t>
            </a:r>
          </a:p>
          <a:p>
            <a:pPr eaLnBrk="1" hangingPunct="1"/>
            <a:r>
              <a:rPr lang="en-US" sz="3000" dirty="0" smtClean="0"/>
              <a:t>Other related form of Japanese origin</a:t>
            </a:r>
          </a:p>
          <a:p>
            <a:pPr lvl="1" eaLnBrk="1" hangingPunct="1"/>
            <a:r>
              <a:rPr lang="en-US" sz="2800" dirty="0" err="1" smtClean="0"/>
              <a:t>Tanka</a:t>
            </a:r>
            <a:endParaRPr lang="en-US" sz="2800" dirty="0" smtClean="0"/>
          </a:p>
          <a:p>
            <a:pPr lvl="2" eaLnBrk="1" hangingPunct="1"/>
            <a:r>
              <a:rPr lang="en-US" sz="2500" dirty="0" smtClean="0"/>
              <a:t>Syllable Counts of 5,7,5,7,7</a:t>
            </a:r>
          </a:p>
          <a:p>
            <a:pPr lvl="2" eaLnBrk="1" hangingPunct="1"/>
            <a:r>
              <a:rPr lang="en-US" sz="2500" dirty="0" smtClean="0"/>
              <a:t>Popular since 1300  C.E.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8229600" cy="908844"/>
          </a:xfrm>
        </p:spPr>
        <p:txBody>
          <a:bodyPr/>
          <a:lstStyle/>
          <a:p>
            <a:pPr marL="484632" eaLnBrk="1" fontAlgn="auto" hangingPunct="1">
              <a:spcAft>
                <a:spcPts val="0"/>
              </a:spcAft>
              <a:defRPr/>
            </a:pPr>
            <a:r>
              <a:rPr smtClean="0">
                <a:solidFill>
                  <a:srgbClr val="FF0000"/>
                </a:solidFill>
              </a:rPr>
              <a:t>Haiku</a:t>
            </a:r>
            <a:endParaRPr>
              <a:solidFill>
                <a:srgbClr val="FF0000"/>
              </a:solidFill>
            </a:endParaRPr>
          </a:p>
        </p:txBody>
      </p:sp>
      <p:sp>
        <p:nvSpPr>
          <p:cNvPr id="3" name="Content Placeholder 2"/>
          <p:cNvSpPr>
            <a:spLocks noGrp="1"/>
          </p:cNvSpPr>
          <p:nvPr>
            <p:ph idx="1"/>
          </p:nvPr>
        </p:nvSpPr>
        <p:spPr>
          <a:xfrm>
            <a:off x="381000" y="990600"/>
            <a:ext cx="8229600" cy="5638800"/>
          </a:xfrm>
        </p:spPr>
        <p:txBody>
          <a:bodyPr/>
          <a:lstStyle/>
          <a:p>
            <a:pPr lvl="1" eaLnBrk="1" hangingPunct="1"/>
            <a:r>
              <a:rPr lang="en-US" smtClean="0"/>
              <a:t>Nights are getting cold		5</a:t>
            </a:r>
            <a:br>
              <a:rPr lang="en-US" smtClean="0"/>
            </a:br>
            <a:r>
              <a:rPr lang="en-US" smtClean="0"/>
              <a:t>not a single insect now		7</a:t>
            </a:r>
            <a:br>
              <a:rPr lang="en-US" smtClean="0"/>
            </a:br>
            <a:r>
              <a:rPr lang="en-US" smtClean="0"/>
              <a:t>attacks the candle		5</a:t>
            </a:r>
          </a:p>
          <a:p>
            <a:pPr eaLnBrk="1" hangingPunct="1"/>
            <a:endParaRPr lang="en-US" smtClean="0"/>
          </a:p>
          <a:p>
            <a:pPr lvl="1" eaLnBrk="1" hangingPunct="1"/>
            <a:r>
              <a:rPr lang="en-US" smtClean="0"/>
              <a:t>An oil spill is a 			5</a:t>
            </a:r>
          </a:p>
          <a:p>
            <a:pPr lvl="1" eaLnBrk="1" hangingPunct="1">
              <a:buFont typeface="Verdana" pitchFamily="34" charset="0"/>
              <a:buNone/>
            </a:pPr>
            <a:r>
              <a:rPr lang="en-US" smtClean="0"/>
              <a:t>	slippery, black blob of ink	7</a:t>
            </a:r>
          </a:p>
          <a:p>
            <a:pPr lvl="1" eaLnBrk="1" hangingPunct="1">
              <a:buFont typeface="Verdana" pitchFamily="34" charset="0"/>
              <a:buNone/>
            </a:pPr>
            <a:r>
              <a:rPr lang="en-US" smtClean="0"/>
              <a:t>	writing warning notes		5</a:t>
            </a:r>
          </a:p>
          <a:p>
            <a:pPr lvl="1" eaLnBrk="1" hangingPunct="1">
              <a:buFont typeface="Verdana" pitchFamily="34" charset="0"/>
              <a:buNone/>
            </a:pPr>
            <a:endParaRPr lang="en-US" smtClean="0"/>
          </a:p>
          <a:p>
            <a:pPr lvl="1" eaLnBrk="1" hangingPunct="1">
              <a:lnSpc>
                <a:spcPct val="80000"/>
              </a:lnSpc>
              <a:buFont typeface="Wingdings 2" pitchFamily="18" charset="2"/>
              <a:buNone/>
            </a:pPr>
            <a:r>
              <a:rPr lang="en-US" sz="3200" b="1" smtClean="0">
                <a:solidFill>
                  <a:schemeClr val="tx1"/>
                </a:solidFill>
              </a:rPr>
              <a:t>NOW YOU TRY . . .  on your own paper.</a:t>
            </a:r>
          </a:p>
          <a:p>
            <a:pPr lvl="1" eaLnBrk="1" hangingPunct="1">
              <a:buFont typeface="Wingdings 2" pitchFamily="18" charset="2"/>
              <a:buNone/>
            </a:pPr>
            <a:r>
              <a:rPr lang="en-US" smtClean="0"/>
              <a:t>____________________________		5</a:t>
            </a:r>
          </a:p>
          <a:p>
            <a:pPr lvl="1" eaLnBrk="1" hangingPunct="1">
              <a:buFont typeface="Wingdings 2" pitchFamily="18" charset="2"/>
              <a:buNone/>
            </a:pPr>
            <a:r>
              <a:rPr lang="en-US" smtClean="0"/>
              <a:t>_____________________________		7</a:t>
            </a:r>
          </a:p>
          <a:p>
            <a:pPr lvl="1" eaLnBrk="1" hangingPunct="1">
              <a:buFont typeface="Wingdings 2" pitchFamily="18" charset="2"/>
              <a:buNone/>
            </a:pPr>
            <a:r>
              <a:rPr lang="en-US" smtClean="0"/>
              <a:t>____________________________		5</a:t>
            </a:r>
          </a:p>
          <a:p>
            <a:pPr lvl="1" eaLnBrk="1" hangingPunct="1">
              <a:buFont typeface="Verdana" pitchFamily="34" charset="0"/>
              <a:buNone/>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9137650" cy="832643"/>
          </a:xfrm>
        </p:spPr>
        <p:txBody>
          <a:bodyPr>
            <a:normAutofit/>
          </a:bodyPr>
          <a:lstStyle/>
          <a:p>
            <a:pPr marL="484632" eaLnBrk="1" fontAlgn="auto" hangingPunct="1">
              <a:spcAft>
                <a:spcPts val="0"/>
              </a:spcAft>
              <a:defRPr/>
            </a:pPr>
            <a:r>
              <a:rPr b="1" smtClean="0">
                <a:solidFill>
                  <a:schemeClr val="tx2">
                    <a:lumMod val="75000"/>
                  </a:schemeClr>
                </a:solidFill>
              </a:rPr>
              <a:t>POETIC FORM - Limerick</a:t>
            </a:r>
            <a:endParaRPr b="1">
              <a:solidFill>
                <a:schemeClr val="tx2">
                  <a:lumMod val="75000"/>
                </a:schemeClr>
              </a:solidFill>
            </a:endParaRPr>
          </a:p>
        </p:txBody>
      </p:sp>
      <p:sp>
        <p:nvSpPr>
          <p:cNvPr id="3" name="Content Placeholder 2"/>
          <p:cNvSpPr>
            <a:spLocks noGrp="1"/>
          </p:cNvSpPr>
          <p:nvPr>
            <p:ph idx="1"/>
          </p:nvPr>
        </p:nvSpPr>
        <p:spPr>
          <a:xfrm>
            <a:off x="304800" y="685800"/>
            <a:ext cx="8458200" cy="5638800"/>
          </a:xfrm>
        </p:spPr>
        <p:txBody>
          <a:bodyPr/>
          <a:lstStyle/>
          <a:p>
            <a:pPr eaLnBrk="1" hangingPunct="1">
              <a:lnSpc>
                <a:spcPct val="90000"/>
              </a:lnSpc>
            </a:pPr>
            <a:r>
              <a:rPr lang="en-US" dirty="0" smtClean="0"/>
              <a:t>Some say the “Limerick” was invented by soldiers fleeing from France to the Irish town of Limerick in the 1700’s, however . . . </a:t>
            </a:r>
          </a:p>
          <a:p>
            <a:pPr>
              <a:buNone/>
            </a:pPr>
            <a:endParaRPr lang="en-US" dirty="0" smtClean="0"/>
          </a:p>
          <a:p>
            <a:pPr>
              <a:buNone/>
            </a:pPr>
            <a:r>
              <a:rPr lang="en-US" sz="2800" dirty="0" smtClean="0"/>
              <a:t>The origin of the actual name </a:t>
            </a:r>
            <a:r>
              <a:rPr lang="en-US" sz="2800" b="1" dirty="0" smtClean="0"/>
              <a:t>limerick</a:t>
            </a:r>
            <a:r>
              <a:rPr lang="en-US" sz="2800" dirty="0" smtClean="0"/>
              <a:t> for this type of poem is </a:t>
            </a:r>
            <a:r>
              <a:rPr lang="en-US" sz="2800" i="1" dirty="0" smtClean="0"/>
              <a:t>obscure</a:t>
            </a:r>
            <a:r>
              <a:rPr lang="en-US" sz="2800" dirty="0" smtClean="0"/>
              <a:t>. Its use was first documented in the UK in 1898 (New English Dictionary) and in the USA in 1902. It is generally taken to be a reference to the County of Limerick in Ireland, particularly the </a:t>
            </a:r>
            <a:r>
              <a:rPr lang="en-US" sz="2800" dirty="0" err="1" smtClean="0"/>
              <a:t>Maigue</a:t>
            </a:r>
            <a:r>
              <a:rPr lang="en-US" sz="2800" dirty="0" smtClean="0"/>
              <a:t> Poets, and may derive from an earlier form of nonsense verse </a:t>
            </a:r>
            <a:r>
              <a:rPr lang="en-US" sz="2800" dirty="0" err="1" smtClean="0"/>
              <a:t>parlour</a:t>
            </a:r>
            <a:r>
              <a:rPr lang="en-US" sz="2800" dirty="0" smtClean="0"/>
              <a:t> game that traditionally included a refrain that ended "Come all the way up to Limerick?"</a:t>
            </a:r>
          </a:p>
        </p:txBody>
      </p:sp>
      <p:sp>
        <p:nvSpPr>
          <p:cNvPr id="4" name="Content Placeholder 2"/>
          <p:cNvSpPr txBox="1">
            <a:spLocks/>
          </p:cNvSpPr>
          <p:nvPr/>
        </p:nvSpPr>
        <p:spPr bwMode="auto">
          <a:xfrm>
            <a:off x="0" y="6400800"/>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a:lnSpc>
                <a:spcPct val="90000"/>
              </a:lnSpc>
              <a:spcBef>
                <a:spcPts val="600"/>
              </a:spcBef>
              <a:buClr>
                <a:schemeClr val="accent2"/>
              </a:buClr>
              <a:buSzPct val="85000"/>
            </a:pPr>
            <a:r>
              <a:rPr lang="en-US" dirty="0" smtClean="0">
                <a:latin typeface="+mn-lt"/>
              </a:rPr>
              <a:t>http://www.limerickcentral.co.uk/stuff-about-limericks/history-of-the-limerick.html</a:t>
            </a:r>
          </a:p>
          <a:p>
            <a:pPr marL="273050" lvl="0" indent="-273050">
              <a:lnSpc>
                <a:spcPct val="90000"/>
              </a:lnSpc>
              <a:spcBef>
                <a:spcPts val="600"/>
              </a:spcBef>
              <a:buClr>
                <a:schemeClr val="accent2"/>
              </a:buClr>
              <a:buSzPct val="85000"/>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228600" y="533400"/>
            <a:ext cx="8458200" cy="6324600"/>
          </a:xfrm>
        </p:spPr>
        <p:txBody>
          <a:bodyPr/>
          <a:lstStyle/>
          <a:p>
            <a:pPr eaLnBrk="1" hangingPunct="1">
              <a:buFont typeface="Wingdings 2" pitchFamily="18" charset="2"/>
              <a:buNone/>
            </a:pPr>
            <a:r>
              <a:rPr lang="en-US" sz="3400" b="1" dirty="0" smtClean="0">
                <a:solidFill>
                  <a:schemeClr val="accent4">
                    <a:lumMod val="75000"/>
                  </a:schemeClr>
                </a:solidFill>
                <a:effectLst>
                  <a:outerShdw blurRad="38100" dist="38100" dir="2700000" algn="tl">
                    <a:srgbClr val="000000">
                      <a:alpha val="43137"/>
                    </a:srgbClr>
                  </a:outerShdw>
                </a:effectLst>
              </a:rPr>
              <a:t>Internal Rhyme </a:t>
            </a:r>
            <a:r>
              <a:rPr lang="en-US" sz="3400" dirty="0" smtClean="0"/>
              <a:t>— </a:t>
            </a:r>
            <a:r>
              <a:rPr lang="en-US" sz="3600" dirty="0" smtClean="0"/>
              <a:t>A word inside a line rhymes with another word on the same line.</a:t>
            </a:r>
            <a:r>
              <a:rPr lang="en-US" sz="3400" dirty="0" smtClean="0"/>
              <a:t>	</a:t>
            </a:r>
          </a:p>
          <a:p>
            <a:pPr marL="1143000" lvl="2" eaLnBrk="1" hangingPunct="1">
              <a:buFont typeface="Wingdings 2" pitchFamily="18" charset="2"/>
              <a:buNone/>
            </a:pPr>
            <a:r>
              <a:rPr lang="en-US" sz="3400" dirty="0" smtClean="0">
                <a:latin typeface="Baskerville Old Face" pitchFamily="18" charset="0"/>
              </a:rPr>
              <a:t>Men swift to see d</a:t>
            </a:r>
            <a:r>
              <a:rPr lang="en-US" sz="3400" u="sng" dirty="0" smtClean="0">
                <a:solidFill>
                  <a:schemeClr val="bg1">
                    <a:lumMod val="85000"/>
                    <a:lumOff val="15000"/>
                  </a:schemeClr>
                </a:solidFill>
                <a:latin typeface="Baskerville Old Face" pitchFamily="18" charset="0"/>
              </a:rPr>
              <a:t>one</a:t>
            </a:r>
            <a:r>
              <a:rPr lang="en-US" sz="3400" dirty="0" smtClean="0">
                <a:latin typeface="Baskerville Old Face" pitchFamily="18" charset="0"/>
              </a:rPr>
              <a:t>, and outr</a:t>
            </a:r>
            <a:r>
              <a:rPr lang="en-US" sz="3400" u="sng" dirty="0" smtClean="0">
                <a:solidFill>
                  <a:schemeClr val="bg1">
                    <a:lumMod val="85000"/>
                    <a:lumOff val="15000"/>
                  </a:schemeClr>
                </a:solidFill>
                <a:latin typeface="Baskerville Old Face" pitchFamily="18" charset="0"/>
              </a:rPr>
              <a:t>un</a:t>
            </a:r>
            <a:r>
              <a:rPr lang="en-US" sz="3400" dirty="0" smtClean="0">
                <a:latin typeface="Baskerville Old Face" pitchFamily="18" charset="0"/>
              </a:rPr>
              <a:t>, their extremist commanding—</a:t>
            </a:r>
          </a:p>
          <a:p>
            <a:pPr marL="1143000" lvl="2" eaLnBrk="1" hangingPunct="1">
              <a:buFont typeface="Wingdings 2" pitchFamily="18" charset="2"/>
              <a:buNone/>
            </a:pPr>
            <a:r>
              <a:rPr lang="en-US" sz="3400" dirty="0" smtClean="0">
                <a:latin typeface="Baskerville Old Face" pitchFamily="18" charset="0"/>
              </a:rPr>
              <a:t>Of the t</a:t>
            </a:r>
            <a:r>
              <a:rPr lang="en-US" sz="3400" b="1" dirty="0" smtClean="0">
                <a:solidFill>
                  <a:schemeClr val="bg1">
                    <a:lumMod val="85000"/>
                    <a:lumOff val="15000"/>
                  </a:schemeClr>
                </a:solidFill>
                <a:latin typeface="Baskerville Old Face" pitchFamily="18" charset="0"/>
              </a:rPr>
              <a:t>r</a:t>
            </a:r>
            <a:r>
              <a:rPr lang="en-US" sz="3400" u="sng" dirty="0" smtClean="0">
                <a:solidFill>
                  <a:schemeClr val="tx2">
                    <a:lumMod val="50000"/>
                  </a:schemeClr>
                </a:solidFill>
                <a:latin typeface="Baskerville Old Face" pitchFamily="18" charset="0"/>
              </a:rPr>
              <a:t>ibe</a:t>
            </a:r>
            <a:r>
              <a:rPr lang="en-US" sz="3400" dirty="0" smtClean="0">
                <a:latin typeface="Baskerville Old Face" pitchFamily="18" charset="0"/>
              </a:rPr>
              <a:t> which desc</a:t>
            </a:r>
            <a:r>
              <a:rPr lang="en-US" sz="3400" b="1" dirty="0" smtClean="0">
                <a:solidFill>
                  <a:schemeClr val="bg1">
                    <a:lumMod val="85000"/>
                    <a:lumOff val="15000"/>
                  </a:schemeClr>
                </a:solidFill>
                <a:latin typeface="Baskerville Old Face" pitchFamily="18" charset="0"/>
              </a:rPr>
              <a:t>r</a:t>
            </a:r>
            <a:r>
              <a:rPr lang="en-US" sz="3400" u="sng" dirty="0" smtClean="0">
                <a:solidFill>
                  <a:schemeClr val="tx2">
                    <a:lumMod val="50000"/>
                  </a:schemeClr>
                </a:solidFill>
                <a:latin typeface="Baskerville Old Face" pitchFamily="18" charset="0"/>
              </a:rPr>
              <a:t>ibe</a:t>
            </a:r>
            <a:r>
              <a:rPr lang="en-US" sz="3400" dirty="0" smtClean="0">
                <a:latin typeface="Baskerville Old Face" pitchFamily="18" charset="0"/>
              </a:rPr>
              <a:t> with a j</a:t>
            </a:r>
            <a:r>
              <a:rPr lang="en-US" sz="3400" u="sng" dirty="0" smtClean="0">
                <a:solidFill>
                  <a:schemeClr val="tx2">
                    <a:lumMod val="50000"/>
                  </a:schemeClr>
                </a:solidFill>
                <a:latin typeface="Baskerville Old Face" pitchFamily="18" charset="0"/>
              </a:rPr>
              <a:t>ibe</a:t>
            </a:r>
            <a:r>
              <a:rPr lang="en-US" sz="3400" dirty="0" smtClean="0">
                <a:latin typeface="Baskerville Old Face" pitchFamily="18" charset="0"/>
              </a:rPr>
              <a:t> the perversions of J</a:t>
            </a:r>
            <a:r>
              <a:rPr lang="en-US" sz="3400" u="sng" dirty="0" smtClean="0">
                <a:solidFill>
                  <a:srgbClr val="FF0000"/>
                </a:solidFill>
                <a:latin typeface="Baskerville Old Face" pitchFamily="18" charset="0"/>
              </a:rPr>
              <a:t>us</a:t>
            </a:r>
            <a:r>
              <a:rPr lang="en-US" sz="3400" dirty="0" smtClean="0">
                <a:latin typeface="Baskerville Old Face" pitchFamily="18" charset="0"/>
              </a:rPr>
              <a:t>t</a:t>
            </a:r>
            <a:r>
              <a:rPr lang="en-US" sz="3400" u="sng" dirty="0" smtClean="0">
                <a:solidFill>
                  <a:srgbClr val="FF0000"/>
                </a:solidFill>
                <a:latin typeface="Baskerville Old Face" pitchFamily="18" charset="0"/>
              </a:rPr>
              <a:t>ic</a:t>
            </a:r>
            <a:r>
              <a:rPr lang="en-US" sz="3400" dirty="0" smtClean="0">
                <a:latin typeface="Baskerville Old Face" pitchFamily="18" charset="0"/>
              </a:rPr>
              <a:t>e—</a:t>
            </a:r>
          </a:p>
          <a:p>
            <a:pPr marL="1143000" lvl="2" eaLnBrk="1" hangingPunct="1">
              <a:buFont typeface="Wingdings 2" pitchFamily="18" charset="2"/>
              <a:buNone/>
            </a:pPr>
            <a:r>
              <a:rPr lang="en-US" sz="3400" dirty="0" smtClean="0">
                <a:latin typeface="Baskerville Old Face" pitchFamily="18" charset="0"/>
              </a:rPr>
              <a:t>Panders av</a:t>
            </a:r>
            <a:r>
              <a:rPr lang="en-US" sz="3400" b="1" u="sng" dirty="0" smtClean="0">
                <a:solidFill>
                  <a:schemeClr val="accent5">
                    <a:lumMod val="50000"/>
                  </a:schemeClr>
                </a:solidFill>
                <a:latin typeface="Baskerville Old Face" pitchFamily="18" charset="0"/>
              </a:rPr>
              <a:t>owed</a:t>
            </a:r>
            <a:r>
              <a:rPr lang="en-US" sz="3400" dirty="0" smtClean="0">
                <a:latin typeface="Baskerville Old Face" pitchFamily="18" charset="0"/>
              </a:rPr>
              <a:t> to the cr</a:t>
            </a:r>
            <a:r>
              <a:rPr lang="en-US" sz="3400" b="1" u="sng" dirty="0" smtClean="0">
                <a:solidFill>
                  <a:schemeClr val="accent5">
                    <a:lumMod val="50000"/>
                  </a:schemeClr>
                </a:solidFill>
                <a:latin typeface="Baskerville Old Face" pitchFamily="18" charset="0"/>
              </a:rPr>
              <a:t>owd</a:t>
            </a:r>
            <a:r>
              <a:rPr lang="en-US" sz="3400" dirty="0" smtClean="0">
                <a:latin typeface="Baskerville Old Face" pitchFamily="18" charset="0"/>
              </a:rPr>
              <a:t> whatsoever its l</a:t>
            </a:r>
            <a:r>
              <a:rPr lang="en-US" sz="3400" u="sng" dirty="0" smtClean="0">
                <a:solidFill>
                  <a:srgbClr val="FF0000"/>
                </a:solidFill>
                <a:latin typeface="Baskerville Old Face" pitchFamily="18" charset="0"/>
              </a:rPr>
              <a:t>us</a:t>
            </a:r>
            <a:r>
              <a:rPr lang="en-US" sz="3400" dirty="0" smtClean="0">
                <a:latin typeface="Baskerville Old Face" pitchFamily="18" charset="0"/>
              </a:rPr>
              <a:t>t </a:t>
            </a:r>
            <a:r>
              <a:rPr lang="en-US" sz="3400" u="sng" dirty="0" smtClean="0">
                <a:solidFill>
                  <a:srgbClr val="FF0000"/>
                </a:solidFill>
                <a:latin typeface="Baskerville Old Face" pitchFamily="18" charset="0"/>
              </a:rPr>
              <a:t>is</a:t>
            </a:r>
            <a:r>
              <a:rPr lang="en-US" sz="3400" dirty="0" smtClean="0">
                <a:latin typeface="Baskerville Old Face" pitchFamily="18" charset="0"/>
              </a:rPr>
              <a:t>.</a:t>
            </a:r>
          </a:p>
          <a:p>
            <a:pPr marL="1143000" lvl="2" eaLnBrk="1" hangingPunct="1">
              <a:buFont typeface="Wingdings 2" pitchFamily="18" charset="2"/>
              <a:buNone/>
            </a:pPr>
            <a:endParaRPr lang="en-US" sz="3400" dirty="0" smtClean="0">
              <a:latin typeface="Baskerville Old Face" pitchFamily="18" charset="0"/>
            </a:endParaRPr>
          </a:p>
          <a:p>
            <a:pPr marL="1143000" lvl="2" eaLnBrk="1" hangingPunct="1">
              <a:buFont typeface="Wingdings 2" pitchFamily="18" charset="2"/>
              <a:buNone/>
            </a:pPr>
            <a:r>
              <a:rPr lang="en-US" sz="3400" dirty="0" smtClean="0">
                <a:latin typeface="Baskerville Old Face" pitchFamily="18" charset="0"/>
              </a:rPr>
              <a:t>	--Rudyard Kipling, “The City of Brass”</a:t>
            </a:r>
          </a:p>
        </p:txBody>
      </p:sp>
      <p:sp>
        <p:nvSpPr>
          <p:cNvPr id="3" name="Title 2"/>
          <p:cNvSpPr>
            <a:spLocks noGrp="1"/>
          </p:cNvSpPr>
          <p:nvPr>
            <p:ph type="title" idx="4294967295"/>
          </p:nvPr>
        </p:nvSpPr>
        <p:spPr>
          <a:xfrm>
            <a:off x="238125" y="-609600"/>
            <a:ext cx="8229600" cy="1219200"/>
          </a:xfrm>
        </p:spPr>
        <p:txBody>
          <a:bodyPr rtlCol="0"/>
          <a:lstStyle/>
          <a:p>
            <a:pPr eaLnBrk="1" fontAlgn="auto" hangingPunct="1">
              <a:spcAft>
                <a:spcPts val="0"/>
              </a:spcAft>
              <a:defRPr/>
            </a:pPr>
            <a:r>
              <a:rPr smtClean="0"/>
              <a:t>Elements of Sound</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9137650" cy="832643"/>
          </a:xfrm>
        </p:spPr>
        <p:txBody>
          <a:bodyPr>
            <a:normAutofit/>
          </a:bodyPr>
          <a:lstStyle/>
          <a:p>
            <a:pPr marL="484632" eaLnBrk="1" fontAlgn="auto" hangingPunct="1">
              <a:spcAft>
                <a:spcPts val="0"/>
              </a:spcAft>
              <a:defRPr/>
            </a:pPr>
            <a:r>
              <a:rPr b="1" smtClean="0">
                <a:solidFill>
                  <a:schemeClr val="tx2">
                    <a:lumMod val="75000"/>
                  </a:schemeClr>
                </a:solidFill>
              </a:rPr>
              <a:t>POETIC FORM - Limerick</a:t>
            </a:r>
            <a:endParaRPr b="1">
              <a:solidFill>
                <a:schemeClr val="tx2">
                  <a:lumMod val="75000"/>
                </a:schemeClr>
              </a:solidFill>
            </a:endParaRPr>
          </a:p>
        </p:txBody>
      </p:sp>
      <p:sp>
        <p:nvSpPr>
          <p:cNvPr id="3" name="Content Placeholder 2"/>
          <p:cNvSpPr>
            <a:spLocks noGrp="1"/>
          </p:cNvSpPr>
          <p:nvPr>
            <p:ph idx="1"/>
          </p:nvPr>
        </p:nvSpPr>
        <p:spPr>
          <a:xfrm>
            <a:off x="304800" y="685800"/>
            <a:ext cx="8458200" cy="5638800"/>
          </a:xfrm>
        </p:spPr>
        <p:txBody>
          <a:bodyPr/>
          <a:lstStyle/>
          <a:p>
            <a:pPr eaLnBrk="1" hangingPunct="1">
              <a:lnSpc>
                <a:spcPct val="90000"/>
              </a:lnSpc>
              <a:buNone/>
            </a:pPr>
            <a:r>
              <a:rPr lang="en-US" sz="3300" dirty="0" smtClean="0"/>
              <a:t>The name ‘</a:t>
            </a:r>
            <a:r>
              <a:rPr lang="en-US" sz="3300" b="1" dirty="0" smtClean="0"/>
              <a:t>Limerick’</a:t>
            </a:r>
            <a:r>
              <a:rPr lang="en-US" sz="3300" dirty="0" smtClean="0"/>
              <a:t> is predated by the work of Edward Lear who published his first Book of Nonsense in 1845 and a later work (1872) on the same theme. </a:t>
            </a:r>
          </a:p>
          <a:p>
            <a:pPr eaLnBrk="1" hangingPunct="1">
              <a:lnSpc>
                <a:spcPct val="90000"/>
              </a:lnSpc>
              <a:buNone/>
            </a:pPr>
            <a:r>
              <a:rPr lang="en-US" sz="3300" i="1" dirty="0" smtClean="0"/>
              <a:t>Lear wrote 212 </a:t>
            </a:r>
            <a:r>
              <a:rPr lang="en-US" sz="3300" b="1" i="1" dirty="0" smtClean="0"/>
              <a:t>limericks</a:t>
            </a:r>
            <a:r>
              <a:rPr lang="en-US" sz="3300" i="1" dirty="0" smtClean="0"/>
              <a:t>, mostly nonsense verse. </a:t>
            </a:r>
          </a:p>
          <a:p>
            <a:pPr eaLnBrk="1" hangingPunct="1">
              <a:lnSpc>
                <a:spcPct val="90000"/>
              </a:lnSpc>
              <a:buNone/>
            </a:pPr>
            <a:r>
              <a:rPr lang="en-US" sz="3300" dirty="0" smtClean="0"/>
              <a:t>It was customary at the time for </a:t>
            </a:r>
            <a:r>
              <a:rPr lang="en-US" sz="3300" b="1" dirty="0" smtClean="0"/>
              <a:t>limericks</a:t>
            </a:r>
            <a:r>
              <a:rPr lang="en-US" sz="3300" dirty="0" smtClean="0"/>
              <a:t> to accompany an absurd illustration of the same subject, and for the final line of the limerick to be a kind of conclusion, usually a variant of the first line ending in the same word.</a:t>
            </a:r>
          </a:p>
        </p:txBody>
      </p:sp>
      <p:sp>
        <p:nvSpPr>
          <p:cNvPr id="4" name="Content Placeholder 2"/>
          <p:cNvSpPr txBox="1">
            <a:spLocks/>
          </p:cNvSpPr>
          <p:nvPr/>
        </p:nvSpPr>
        <p:spPr bwMode="auto">
          <a:xfrm>
            <a:off x="0" y="6400800"/>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a:lnSpc>
                <a:spcPct val="90000"/>
              </a:lnSpc>
              <a:spcBef>
                <a:spcPts val="600"/>
              </a:spcBef>
              <a:buClr>
                <a:schemeClr val="accent2"/>
              </a:buClr>
              <a:buSzPct val="85000"/>
            </a:pPr>
            <a:r>
              <a:rPr lang="en-US" dirty="0" smtClean="0">
                <a:latin typeface="+mn-lt"/>
              </a:rPr>
              <a:t>http://www.limerickcentral.co.uk/stuff-about-limericks/history-of-the-limerick.html</a:t>
            </a:r>
          </a:p>
          <a:p>
            <a:pPr marL="273050" lvl="0" indent="-273050">
              <a:lnSpc>
                <a:spcPct val="90000"/>
              </a:lnSpc>
              <a:spcBef>
                <a:spcPts val="600"/>
              </a:spcBef>
              <a:buClr>
                <a:schemeClr val="accent2"/>
              </a:buClr>
              <a:buSzPct val="85000"/>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xEl>
                                              <p:pRg st="0" end="0"/>
                                            </p:txEl>
                                          </p:spTgt>
                                        </p:tgtEl>
                                        <p:attrNameLst>
                                          <p:attrName>style.visibility</p:attrName>
                                        </p:attrNameLst>
                                      </p:cBhvr>
                                      <p:to>
                                        <p:strVal val="visible"/>
                                      </p:to>
                                    </p:set>
                                    <p:anim calcmode="lin" valueType="num">
                                      <p:cBhvr additive="base">
                                        <p:cTn id="25"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9137650" cy="832643"/>
          </a:xfrm>
        </p:spPr>
        <p:txBody>
          <a:bodyPr>
            <a:normAutofit/>
          </a:bodyPr>
          <a:lstStyle/>
          <a:p>
            <a:pPr marL="484632" eaLnBrk="1" fontAlgn="auto" hangingPunct="1">
              <a:spcAft>
                <a:spcPts val="0"/>
              </a:spcAft>
              <a:defRPr/>
            </a:pPr>
            <a:r>
              <a:rPr b="1" smtClean="0">
                <a:solidFill>
                  <a:schemeClr val="tx2">
                    <a:lumMod val="75000"/>
                  </a:schemeClr>
                </a:solidFill>
              </a:rPr>
              <a:t>POETIC FORM - Limerick</a:t>
            </a:r>
            <a:endParaRPr b="1">
              <a:solidFill>
                <a:schemeClr val="tx2">
                  <a:lumMod val="75000"/>
                </a:schemeClr>
              </a:solidFill>
            </a:endParaRPr>
          </a:p>
        </p:txBody>
      </p:sp>
      <p:sp>
        <p:nvSpPr>
          <p:cNvPr id="3" name="Content Placeholder 2"/>
          <p:cNvSpPr>
            <a:spLocks noGrp="1"/>
          </p:cNvSpPr>
          <p:nvPr>
            <p:ph idx="1"/>
          </p:nvPr>
        </p:nvSpPr>
        <p:spPr>
          <a:xfrm>
            <a:off x="304800" y="685800"/>
            <a:ext cx="8458200" cy="914400"/>
          </a:xfrm>
        </p:spPr>
        <p:txBody>
          <a:bodyPr/>
          <a:lstStyle/>
          <a:p>
            <a:pPr>
              <a:buNone/>
            </a:pPr>
            <a:r>
              <a:rPr lang="en-US" sz="2400" dirty="0" smtClean="0"/>
              <a:t>The following is an example of one of Edward Lear's </a:t>
            </a:r>
            <a:r>
              <a:rPr lang="en-US" sz="2400" b="1" dirty="0" smtClean="0"/>
              <a:t>limericks</a:t>
            </a:r>
            <a:r>
              <a:rPr lang="en-US" sz="2400" dirty="0" smtClean="0"/>
              <a:t>.</a:t>
            </a:r>
            <a:endParaRPr lang="en-US" sz="2400" dirty="0"/>
          </a:p>
        </p:txBody>
      </p:sp>
      <p:sp>
        <p:nvSpPr>
          <p:cNvPr id="4" name="Content Placeholder 2"/>
          <p:cNvSpPr txBox="1">
            <a:spLocks/>
          </p:cNvSpPr>
          <p:nvPr/>
        </p:nvSpPr>
        <p:spPr bwMode="auto">
          <a:xfrm>
            <a:off x="0" y="6400800"/>
            <a:ext cx="91440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273050" lvl="0" indent="-273050">
              <a:lnSpc>
                <a:spcPct val="90000"/>
              </a:lnSpc>
              <a:spcBef>
                <a:spcPts val="600"/>
              </a:spcBef>
              <a:buClr>
                <a:schemeClr val="accent2"/>
              </a:buClr>
              <a:buSzPct val="85000"/>
            </a:pPr>
            <a:r>
              <a:rPr lang="en-US" dirty="0" smtClean="0">
                <a:latin typeface="+mn-lt"/>
              </a:rPr>
              <a:t>http://www.limerickcentral.co.uk/stuff-about-limericks/history-of-the-limerick.html</a:t>
            </a:r>
          </a:p>
          <a:p>
            <a:pPr marL="273050" lvl="0" indent="-273050">
              <a:lnSpc>
                <a:spcPct val="90000"/>
              </a:lnSpc>
              <a:spcBef>
                <a:spcPts val="600"/>
              </a:spcBef>
              <a:buClr>
                <a:schemeClr val="accent2"/>
              </a:buClr>
              <a:buSzPct val="85000"/>
            </a:pPr>
            <a:endParaRPr kumimoji="0" lang="en-US"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5" name="Content Placeholder 2"/>
          <p:cNvSpPr txBox="1">
            <a:spLocks/>
          </p:cNvSpPr>
          <p:nvPr/>
        </p:nvSpPr>
        <p:spPr bwMode="auto">
          <a:xfrm>
            <a:off x="685800" y="1905000"/>
            <a:ext cx="8458200" cy="1600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1588" algn="l" defTabSz="914400" rtl="0" eaLnBrk="0" fontAlgn="base" latinLnBrk="0" hangingPunct="0">
              <a:lnSpc>
                <a:spcPct val="100000"/>
              </a:lnSpc>
              <a:spcBef>
                <a:spcPts val="600"/>
              </a:spcBef>
              <a:spcAft>
                <a:spcPct val="0"/>
              </a:spcAft>
              <a:buClr>
                <a:schemeClr val="accent2"/>
              </a:buClr>
              <a:buSzPct val="85000"/>
              <a:buFont typeface="Wingdings 2" pitchFamily="18" charset="2"/>
              <a:buNone/>
              <a:tabLst/>
              <a:defRPr/>
            </a:pPr>
            <a:r>
              <a:rPr kumimoji="0" lang="en-US" sz="2200" b="1" i="0" u="none" strike="noStrike" kern="1200" cap="none" spc="0" normalizeH="0" baseline="0" noProof="0" dirty="0" smtClean="0">
                <a:ln>
                  <a:noFill/>
                </a:ln>
                <a:solidFill>
                  <a:schemeClr val="tx1"/>
                </a:solidFill>
                <a:effectLst/>
                <a:uLnTx/>
                <a:uFillTx/>
                <a:latin typeface="Bookman Old Style" pitchFamily="18" charset="0"/>
              </a:rPr>
              <a:t>There was a Young Person of Smyrna </a:t>
            </a:r>
            <a:br>
              <a:rPr kumimoji="0" lang="en-US" sz="2200" b="1" i="0" u="none" strike="noStrike" kern="1200" cap="none" spc="0" normalizeH="0" baseline="0" noProof="0" dirty="0" smtClean="0">
                <a:ln>
                  <a:noFill/>
                </a:ln>
                <a:solidFill>
                  <a:schemeClr val="tx1"/>
                </a:solidFill>
                <a:effectLst/>
                <a:uLnTx/>
                <a:uFillTx/>
                <a:latin typeface="Bookman Old Style" pitchFamily="18" charset="0"/>
              </a:rPr>
            </a:br>
            <a:r>
              <a:rPr kumimoji="0" lang="en-US" sz="2200" b="1" i="0" u="none" strike="noStrike" kern="1200" cap="none" spc="0" normalizeH="0" baseline="0" noProof="0" dirty="0" smtClean="0">
                <a:ln>
                  <a:noFill/>
                </a:ln>
                <a:solidFill>
                  <a:schemeClr val="tx1"/>
                </a:solidFill>
                <a:effectLst/>
                <a:uLnTx/>
                <a:uFillTx/>
                <a:latin typeface="Bookman Old Style" pitchFamily="18" charset="0"/>
              </a:rPr>
              <a:t>Whose grandmother threatened to burn her; </a:t>
            </a:r>
            <a:br>
              <a:rPr kumimoji="0" lang="en-US" sz="2200" b="1" i="0" u="none" strike="noStrike" kern="1200" cap="none" spc="0" normalizeH="0" baseline="0" noProof="0" dirty="0" smtClean="0">
                <a:ln>
                  <a:noFill/>
                </a:ln>
                <a:solidFill>
                  <a:schemeClr val="tx1"/>
                </a:solidFill>
                <a:effectLst/>
                <a:uLnTx/>
                <a:uFillTx/>
                <a:latin typeface="Bookman Old Style" pitchFamily="18" charset="0"/>
              </a:rPr>
            </a:br>
            <a:r>
              <a:rPr kumimoji="0" lang="en-US" sz="2200" b="1" i="0" u="none" strike="noStrike" kern="1200" cap="none" spc="0" normalizeH="0" baseline="0" noProof="0" dirty="0" smtClean="0">
                <a:ln>
                  <a:noFill/>
                </a:ln>
                <a:solidFill>
                  <a:schemeClr val="tx1"/>
                </a:solidFill>
                <a:effectLst/>
                <a:uLnTx/>
                <a:uFillTx/>
                <a:latin typeface="Bookman Old Style" pitchFamily="18" charset="0"/>
              </a:rPr>
              <a:t>But she seized on the cat, and said 'Granny, burn that! </a:t>
            </a:r>
            <a:br>
              <a:rPr kumimoji="0" lang="en-US" sz="2200" b="1" i="0" u="none" strike="noStrike" kern="1200" cap="none" spc="0" normalizeH="0" baseline="0" noProof="0" dirty="0" smtClean="0">
                <a:ln>
                  <a:noFill/>
                </a:ln>
                <a:solidFill>
                  <a:schemeClr val="tx1"/>
                </a:solidFill>
                <a:effectLst/>
                <a:uLnTx/>
                <a:uFillTx/>
                <a:latin typeface="Bookman Old Style" pitchFamily="18" charset="0"/>
              </a:rPr>
            </a:br>
            <a:r>
              <a:rPr kumimoji="0" lang="en-US" sz="2200" b="1" i="0" u="none" strike="noStrike" kern="1200" cap="none" spc="0" normalizeH="0" baseline="0" noProof="0" dirty="0" smtClean="0">
                <a:ln>
                  <a:noFill/>
                </a:ln>
                <a:solidFill>
                  <a:schemeClr val="tx1"/>
                </a:solidFill>
                <a:effectLst/>
                <a:uLnTx/>
                <a:uFillTx/>
                <a:latin typeface="Bookman Old Style" pitchFamily="18" charset="0"/>
              </a:rPr>
              <a:t>You incongruous old woman of Smyrna!' </a:t>
            </a:r>
            <a:endParaRPr kumimoji="0" lang="en-US" sz="2200" b="1" i="0" u="none" strike="noStrike" kern="1200" cap="none" spc="0" normalizeH="0" baseline="0" noProof="0" dirty="0">
              <a:ln>
                <a:noFill/>
              </a:ln>
              <a:solidFill>
                <a:schemeClr val="tx1"/>
              </a:solidFill>
              <a:effectLst/>
              <a:uLnTx/>
              <a:uFillTx/>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
                                            <p:txEl>
                                              <p:pRg st="0" end="0"/>
                                            </p:txEl>
                                          </p:spTgt>
                                        </p:tgtEl>
                                        <p:attrNameLst>
                                          <p:attrName>style.visibility</p:attrName>
                                        </p:attrNameLst>
                                      </p:cBhvr>
                                      <p:to>
                                        <p:strVal val="visible"/>
                                      </p:to>
                                    </p:set>
                                    <p:anim calcmode="lin" valueType="num">
                                      <p:cBhvr additive="base">
                                        <p:cTn id="13"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anim calcmode="lin" valueType="num">
                                      <p:cBhvr additive="base">
                                        <p:cTn id="19"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228600" y="914400"/>
            <a:ext cx="8229600" cy="2209800"/>
          </a:xfrm>
        </p:spPr>
        <p:txBody>
          <a:bodyPr/>
          <a:lstStyle/>
          <a:p>
            <a:pPr eaLnBrk="1" hangingPunct="1">
              <a:lnSpc>
                <a:spcPct val="90000"/>
              </a:lnSpc>
            </a:pPr>
            <a:r>
              <a:rPr lang="en-US" dirty="0" smtClean="0"/>
              <a:t>The rules</a:t>
            </a:r>
          </a:p>
          <a:p>
            <a:pPr eaLnBrk="1" hangingPunct="1">
              <a:lnSpc>
                <a:spcPct val="90000"/>
              </a:lnSpc>
            </a:pPr>
            <a:r>
              <a:rPr lang="en-US" dirty="0" smtClean="0"/>
              <a:t>Has come to be a five-line poetic form.</a:t>
            </a:r>
          </a:p>
          <a:p>
            <a:pPr eaLnBrk="1" hangingPunct="1">
              <a:lnSpc>
                <a:spcPct val="90000"/>
              </a:lnSpc>
            </a:pPr>
            <a:r>
              <a:rPr lang="en-US" dirty="0" smtClean="0"/>
              <a:t>Usually funny.</a:t>
            </a:r>
          </a:p>
          <a:p>
            <a:pPr marL="742950" lvl="1" eaLnBrk="1" hangingPunct="1">
              <a:lnSpc>
                <a:spcPct val="90000"/>
              </a:lnSpc>
            </a:pPr>
            <a:r>
              <a:rPr lang="en-US" sz="3000" dirty="0" smtClean="0"/>
              <a:t>Has the rhyme scheme AABBA.</a:t>
            </a:r>
          </a:p>
          <a:p>
            <a:pPr marL="742950" lvl="1" eaLnBrk="1" hangingPunct="1">
              <a:lnSpc>
                <a:spcPct val="90000"/>
              </a:lnSpc>
            </a:pPr>
            <a:r>
              <a:rPr lang="en-US" sz="3000" dirty="0" smtClean="0"/>
              <a:t>Has a set rhythm</a:t>
            </a:r>
            <a:endParaRPr lang="en-US" dirty="0"/>
          </a:p>
        </p:txBody>
      </p:sp>
      <p:sp>
        <p:nvSpPr>
          <p:cNvPr id="3" name="Title 2"/>
          <p:cNvSpPr>
            <a:spLocks noGrp="1"/>
          </p:cNvSpPr>
          <p:nvPr>
            <p:ph type="title"/>
          </p:nvPr>
        </p:nvSpPr>
        <p:spPr>
          <a:xfrm>
            <a:off x="0" y="0"/>
            <a:ext cx="9144000" cy="990600"/>
          </a:xfrm>
        </p:spPr>
        <p:txBody>
          <a:bodyPr/>
          <a:lstStyle/>
          <a:p>
            <a:r>
              <a:rPr smtClean="0"/>
              <a:t>Poetic Form - Limerick</a:t>
            </a:r>
            <a:endParaRPr lang="en-US" dirty="0"/>
          </a:p>
        </p:txBody>
      </p:sp>
      <p:sp>
        <p:nvSpPr>
          <p:cNvPr id="4" name="Content Placeholder 2"/>
          <p:cNvSpPr txBox="1">
            <a:spLocks/>
          </p:cNvSpPr>
          <p:nvPr/>
        </p:nvSpPr>
        <p:spPr bwMode="auto">
          <a:xfrm>
            <a:off x="457200" y="3886200"/>
            <a:ext cx="84582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R="0" lvl="0" indent="1588" algn="l" defTabSz="914400" rtl="0" eaLnBrk="0" fontAlgn="base" latinLnBrk="0" hangingPunct="0">
              <a:lnSpc>
                <a:spcPct val="100000"/>
              </a:lnSpc>
              <a:spcBef>
                <a:spcPts val="600"/>
              </a:spcBef>
              <a:spcAft>
                <a:spcPct val="0"/>
              </a:spcAft>
              <a:buClr>
                <a:schemeClr val="accent2"/>
              </a:buClr>
              <a:buSzPct val="85000"/>
              <a:buFont typeface="Wingdings 2" pitchFamily="18" charset="2"/>
              <a:buNone/>
              <a:tabLst/>
              <a:defRPr/>
            </a:pPr>
            <a:r>
              <a:rPr kumimoji="0" lang="en-US" sz="2200" b="1" i="1" u="none" strike="noStrike" kern="1200" cap="none" spc="0" normalizeH="0" baseline="0" noProof="0" dirty="0" smtClean="0">
                <a:ln>
                  <a:noFill/>
                </a:ln>
                <a:solidFill>
                  <a:schemeClr val="tx1"/>
                </a:solidFill>
                <a:effectLst/>
                <a:uLnTx/>
                <a:uFillTx/>
                <a:latin typeface="Bookman Old Style" pitchFamily="18" charset="0"/>
              </a:rPr>
              <a:t>What difference is immediately</a:t>
            </a:r>
            <a:r>
              <a:rPr kumimoji="0" lang="en-US" sz="2200" b="1" i="1" u="none" strike="noStrike" kern="1200" cap="none" spc="0" normalizeH="0" noProof="0" dirty="0" smtClean="0">
                <a:ln>
                  <a:noFill/>
                </a:ln>
                <a:solidFill>
                  <a:schemeClr val="tx1"/>
                </a:solidFill>
                <a:effectLst/>
                <a:uLnTx/>
                <a:uFillTx/>
                <a:latin typeface="Bookman Old Style" pitchFamily="18" charset="0"/>
              </a:rPr>
              <a:t> noticeable upon seeing </a:t>
            </a:r>
            <a:r>
              <a:rPr lang="en-US" sz="2200" b="1" i="1" dirty="0" smtClean="0">
                <a:latin typeface="Bookman Old Style" pitchFamily="18" charset="0"/>
              </a:rPr>
              <a:t>a Lear Limerick and knowing the modern day rules for writing one?</a:t>
            </a:r>
            <a:endParaRPr kumimoji="0" lang="en-US" sz="2200" b="1" i="1" u="none" strike="noStrike" kern="1200" cap="none" spc="0" normalizeH="0" baseline="0" noProof="0" dirty="0">
              <a:ln>
                <a:noFill/>
              </a:ln>
              <a:solidFill>
                <a:schemeClr val="tx1"/>
              </a:solidFill>
              <a:effectLst/>
              <a:uLnTx/>
              <a:uFillTx/>
              <a:latin typeface="Bookman Old Style"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8229600" cy="908844"/>
          </a:xfrm>
        </p:spPr>
        <p:txBody>
          <a:bodyPr/>
          <a:lstStyle/>
          <a:p>
            <a:pPr marL="484632" eaLnBrk="1" fontAlgn="auto" hangingPunct="1">
              <a:spcAft>
                <a:spcPts val="0"/>
              </a:spcAft>
              <a:defRPr/>
            </a:pPr>
            <a:r>
              <a:rPr smtClean="0">
                <a:solidFill>
                  <a:srgbClr val="FF0000"/>
                </a:solidFill>
              </a:rPr>
              <a:t>Limericks</a:t>
            </a:r>
            <a:endParaRPr>
              <a:solidFill>
                <a:srgbClr val="FF0000"/>
              </a:solidFill>
            </a:endParaRPr>
          </a:p>
        </p:txBody>
      </p:sp>
      <p:sp>
        <p:nvSpPr>
          <p:cNvPr id="3" name="Content Placeholder 2"/>
          <p:cNvSpPr>
            <a:spLocks noGrp="1"/>
          </p:cNvSpPr>
          <p:nvPr>
            <p:ph idx="1"/>
          </p:nvPr>
        </p:nvSpPr>
        <p:spPr>
          <a:xfrm>
            <a:off x="457200" y="914400"/>
            <a:ext cx="8229600" cy="5540375"/>
          </a:xfrm>
        </p:spPr>
        <p:txBody>
          <a:bodyPr/>
          <a:lstStyle/>
          <a:p>
            <a:pPr lvl="4" eaLnBrk="1" hangingPunct="1">
              <a:lnSpc>
                <a:spcPct val="80000"/>
              </a:lnSpc>
              <a:spcBef>
                <a:spcPct val="0"/>
              </a:spcBef>
              <a:buFont typeface="Verdana" pitchFamily="34" charset="0"/>
              <a:buNone/>
            </a:pPr>
            <a:r>
              <a:rPr lang="en-US" sz="2000" dirty="0" smtClean="0">
                <a:solidFill>
                  <a:schemeClr val="accent6">
                    <a:lumMod val="20000"/>
                    <a:lumOff val="80000"/>
                  </a:schemeClr>
                </a:solidFill>
              </a:rPr>
              <a:t>A flea and a fly in a flue</a:t>
            </a:r>
          </a:p>
          <a:p>
            <a:pPr lvl="4" eaLnBrk="1" hangingPunct="1">
              <a:lnSpc>
                <a:spcPct val="80000"/>
              </a:lnSpc>
              <a:spcBef>
                <a:spcPct val="0"/>
              </a:spcBef>
              <a:buFont typeface="Verdana" pitchFamily="34" charset="0"/>
              <a:buNone/>
            </a:pPr>
            <a:r>
              <a:rPr lang="en-US" sz="2000" dirty="0" smtClean="0">
                <a:solidFill>
                  <a:schemeClr val="accent6">
                    <a:lumMod val="20000"/>
                    <a:lumOff val="80000"/>
                  </a:schemeClr>
                </a:solidFill>
              </a:rPr>
              <a:t>Were caught, so what could they do?</a:t>
            </a:r>
          </a:p>
          <a:p>
            <a:pPr lvl="4" eaLnBrk="1" hangingPunct="1">
              <a:lnSpc>
                <a:spcPct val="80000"/>
              </a:lnSpc>
              <a:spcBef>
                <a:spcPct val="0"/>
              </a:spcBef>
              <a:buFont typeface="Verdana" pitchFamily="34" charset="0"/>
              <a:buNone/>
            </a:pPr>
            <a:r>
              <a:rPr lang="en-US" sz="2000" dirty="0" smtClean="0">
                <a:solidFill>
                  <a:schemeClr val="accent6">
                    <a:lumMod val="20000"/>
                    <a:lumOff val="80000"/>
                  </a:schemeClr>
                </a:solidFill>
              </a:rPr>
              <a:t>Said the fly, "Let us flee."</a:t>
            </a:r>
          </a:p>
          <a:p>
            <a:pPr lvl="4" eaLnBrk="1" hangingPunct="1">
              <a:lnSpc>
                <a:spcPct val="80000"/>
              </a:lnSpc>
              <a:spcBef>
                <a:spcPct val="0"/>
              </a:spcBef>
              <a:buFont typeface="Verdana" pitchFamily="34" charset="0"/>
              <a:buNone/>
            </a:pPr>
            <a:r>
              <a:rPr lang="en-US" sz="2000" dirty="0" smtClean="0">
                <a:solidFill>
                  <a:schemeClr val="accent6">
                    <a:lumMod val="20000"/>
                    <a:lumOff val="80000"/>
                  </a:schemeClr>
                </a:solidFill>
              </a:rPr>
              <a:t>"Let us fly," said the flea.</a:t>
            </a:r>
          </a:p>
          <a:p>
            <a:pPr lvl="4" eaLnBrk="1" hangingPunct="1">
              <a:lnSpc>
                <a:spcPct val="80000"/>
              </a:lnSpc>
              <a:spcBef>
                <a:spcPct val="0"/>
              </a:spcBef>
              <a:buFont typeface="Verdana" pitchFamily="34" charset="0"/>
              <a:buNone/>
            </a:pPr>
            <a:r>
              <a:rPr lang="en-US" sz="2000" dirty="0" smtClean="0">
                <a:solidFill>
                  <a:schemeClr val="accent6">
                    <a:lumMod val="20000"/>
                    <a:lumOff val="80000"/>
                  </a:schemeClr>
                </a:solidFill>
              </a:rPr>
              <a:t>So they flew through a flaw in the flue.</a:t>
            </a:r>
          </a:p>
          <a:p>
            <a:pPr lvl="4" eaLnBrk="1" hangingPunct="1">
              <a:lnSpc>
                <a:spcPct val="80000"/>
              </a:lnSpc>
              <a:spcBef>
                <a:spcPct val="0"/>
              </a:spcBef>
              <a:buFont typeface="Verdana" pitchFamily="34" charset="0"/>
              <a:buNone/>
            </a:pPr>
            <a:r>
              <a:rPr lang="en-US" sz="2000" dirty="0" smtClean="0">
                <a:solidFill>
                  <a:schemeClr val="accent6">
                    <a:lumMod val="20000"/>
                    <a:lumOff val="80000"/>
                  </a:schemeClr>
                </a:solidFill>
              </a:rPr>
              <a:t>--Ogden Nash</a:t>
            </a:r>
          </a:p>
          <a:p>
            <a:pPr eaLnBrk="1" hangingPunct="1">
              <a:lnSpc>
                <a:spcPct val="80000"/>
              </a:lnSpc>
            </a:pPr>
            <a:endParaRPr lang="en-US" sz="2000" dirty="0" smtClean="0"/>
          </a:p>
          <a:p>
            <a:pPr lvl="2">
              <a:lnSpc>
                <a:spcPct val="80000"/>
              </a:lnSpc>
              <a:buFont typeface="Wingdings 2" pitchFamily="18" charset="2"/>
              <a:buNone/>
            </a:pPr>
            <a:r>
              <a:rPr lang="en-US" sz="2000" dirty="0" smtClean="0">
                <a:solidFill>
                  <a:schemeClr val="tx1">
                    <a:lumMod val="95000"/>
                  </a:schemeClr>
                </a:solidFill>
              </a:rPr>
              <a:t>	There was an Old Person whose habits,</a:t>
            </a:r>
            <a:br>
              <a:rPr lang="en-US" sz="2000" dirty="0" smtClean="0">
                <a:solidFill>
                  <a:schemeClr val="tx1">
                    <a:lumMod val="95000"/>
                  </a:schemeClr>
                </a:solidFill>
              </a:rPr>
            </a:br>
            <a:r>
              <a:rPr lang="en-US" sz="2000" dirty="0" smtClean="0">
                <a:solidFill>
                  <a:schemeClr val="tx1">
                    <a:lumMod val="95000"/>
                  </a:schemeClr>
                </a:solidFill>
              </a:rPr>
              <a:t>Induced him to feed upon rabbits;</a:t>
            </a:r>
            <a:br>
              <a:rPr lang="en-US" sz="2000" dirty="0" smtClean="0">
                <a:solidFill>
                  <a:schemeClr val="tx1">
                    <a:lumMod val="95000"/>
                  </a:schemeClr>
                </a:solidFill>
              </a:rPr>
            </a:br>
            <a:r>
              <a:rPr lang="en-US" sz="2000" dirty="0" smtClean="0">
                <a:solidFill>
                  <a:schemeClr val="tx1">
                    <a:lumMod val="95000"/>
                  </a:schemeClr>
                </a:solidFill>
              </a:rPr>
              <a:t>When he'd eaten eighteen,</a:t>
            </a:r>
            <a:br>
              <a:rPr lang="en-US" sz="2000" dirty="0" smtClean="0">
                <a:solidFill>
                  <a:schemeClr val="tx1">
                    <a:lumMod val="95000"/>
                  </a:schemeClr>
                </a:solidFill>
              </a:rPr>
            </a:br>
            <a:r>
              <a:rPr lang="en-US" sz="2000" dirty="0" smtClean="0">
                <a:solidFill>
                  <a:schemeClr val="tx1">
                    <a:lumMod val="95000"/>
                  </a:schemeClr>
                </a:solidFill>
              </a:rPr>
              <a:t>He turned perfectly green,</a:t>
            </a:r>
            <a:br>
              <a:rPr lang="en-US" sz="2000" dirty="0" smtClean="0">
                <a:solidFill>
                  <a:schemeClr val="tx1">
                    <a:lumMod val="95000"/>
                  </a:schemeClr>
                </a:solidFill>
              </a:rPr>
            </a:br>
            <a:r>
              <a:rPr lang="en-US" sz="2000" dirty="0" smtClean="0">
                <a:solidFill>
                  <a:schemeClr val="tx1">
                    <a:lumMod val="95000"/>
                  </a:schemeClr>
                </a:solidFill>
              </a:rPr>
              <a:t>Upon which he relinquished those habits.</a:t>
            </a:r>
          </a:p>
          <a:p>
            <a:pPr lvl="2">
              <a:lnSpc>
                <a:spcPct val="80000"/>
              </a:lnSpc>
              <a:buFont typeface="Wingdings 2" pitchFamily="18" charset="2"/>
              <a:buNone/>
            </a:pPr>
            <a:r>
              <a:rPr lang="en-US" sz="2000" dirty="0" smtClean="0">
                <a:solidFill>
                  <a:schemeClr val="tx1">
                    <a:lumMod val="95000"/>
                  </a:schemeClr>
                </a:solidFill>
              </a:rPr>
              <a:t>	--Edward Lear</a:t>
            </a:r>
          </a:p>
          <a:p>
            <a:pPr eaLnBrk="1" hangingPunct="1">
              <a:lnSpc>
                <a:spcPct val="80000"/>
              </a:lnSpc>
              <a:buFont typeface="Wingdings 2" pitchFamily="18" charset="2"/>
              <a:buNone/>
            </a:pPr>
            <a:endParaRPr lang="en-US" sz="2000" dirty="0" smtClean="0"/>
          </a:p>
          <a:p>
            <a:pPr lvl="1" eaLnBrk="1" hangingPunct="1">
              <a:lnSpc>
                <a:spcPct val="80000"/>
              </a:lnSpc>
              <a:buFont typeface="Wingdings 2" pitchFamily="18" charset="2"/>
              <a:buNone/>
            </a:pPr>
            <a:r>
              <a:rPr lang="en-US" sz="2000" b="1" dirty="0" smtClean="0">
                <a:solidFill>
                  <a:schemeClr val="tx1"/>
                </a:solidFill>
              </a:rPr>
              <a:t>NOW YOU TRY . . .  on your own paper.</a:t>
            </a:r>
          </a:p>
          <a:p>
            <a:pPr eaLnBrk="1" hangingPunct="1">
              <a:lnSpc>
                <a:spcPct val="80000"/>
              </a:lnSpc>
              <a:buFont typeface="Wingdings 2" pitchFamily="18" charset="2"/>
              <a:buNone/>
            </a:pPr>
            <a:r>
              <a:rPr lang="en-US" sz="2000" dirty="0" smtClean="0"/>
              <a:t>____________________________________________		A</a:t>
            </a:r>
          </a:p>
          <a:p>
            <a:pPr eaLnBrk="1" hangingPunct="1">
              <a:lnSpc>
                <a:spcPct val="80000"/>
              </a:lnSpc>
              <a:buFont typeface="Wingdings 2" pitchFamily="18" charset="2"/>
              <a:buNone/>
            </a:pPr>
            <a:r>
              <a:rPr lang="en-US" sz="2000" dirty="0" smtClean="0"/>
              <a:t>____________________________________________		A</a:t>
            </a:r>
          </a:p>
          <a:p>
            <a:pPr eaLnBrk="1" hangingPunct="1">
              <a:lnSpc>
                <a:spcPct val="80000"/>
              </a:lnSpc>
              <a:buFont typeface="Wingdings 2" pitchFamily="18" charset="2"/>
              <a:buNone/>
            </a:pPr>
            <a:r>
              <a:rPr lang="en-US" sz="2000" dirty="0" smtClean="0"/>
              <a:t>____________________________________________		B</a:t>
            </a:r>
          </a:p>
          <a:p>
            <a:pPr eaLnBrk="1" hangingPunct="1">
              <a:lnSpc>
                <a:spcPct val="80000"/>
              </a:lnSpc>
              <a:buFont typeface="Wingdings 2" pitchFamily="18" charset="2"/>
              <a:buNone/>
            </a:pPr>
            <a:r>
              <a:rPr lang="en-US" sz="2000" dirty="0" smtClean="0"/>
              <a:t>____________________________________________		B</a:t>
            </a:r>
          </a:p>
          <a:p>
            <a:pPr eaLnBrk="1" hangingPunct="1">
              <a:lnSpc>
                <a:spcPct val="80000"/>
              </a:lnSpc>
              <a:buFont typeface="Wingdings 2" pitchFamily="18" charset="2"/>
              <a:buNone/>
            </a:pPr>
            <a:r>
              <a:rPr lang="en-US" sz="2000" dirty="0" smtClean="0"/>
              <a:t>____________________________________________		A</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anim calcmode="lin" valueType="num">
                                      <p:cBhvr additive="base">
                                        <p:cTn id="39"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2" end="12"/>
                                            </p:txEl>
                                          </p:spTgt>
                                        </p:tgtEl>
                                        <p:attrNameLst>
                                          <p:attrName>style.visibility</p:attrName>
                                        </p:attrNameLst>
                                      </p:cBhvr>
                                      <p:to>
                                        <p:strVal val="visible"/>
                                      </p:to>
                                    </p:set>
                                    <p:anim calcmode="lin" valueType="num">
                                      <p:cBhvr additive="base">
                                        <p:cTn id="4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3" end="13"/>
                                            </p:txEl>
                                          </p:spTgt>
                                        </p:tgtEl>
                                        <p:attrNameLst>
                                          <p:attrName>style.visibility</p:attrName>
                                        </p:attrNameLst>
                                      </p:cBhvr>
                                      <p:to>
                                        <p:strVal val="visible"/>
                                      </p:to>
                                    </p:set>
                                    <p:anim calcmode="lin" valueType="num">
                                      <p:cBhvr additive="base">
                                        <p:cTn id="51"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4" end="14"/>
                                            </p:txEl>
                                          </p:spTgt>
                                        </p:tgtEl>
                                        <p:attrNameLst>
                                          <p:attrName>style.visibility</p:attrName>
                                        </p:attrNameLst>
                                      </p:cBhvr>
                                      <p:to>
                                        <p:strVal val="visible"/>
                                      </p:to>
                                    </p:set>
                                    <p:anim calcmode="lin" valueType="num">
                                      <p:cBhvr additive="base">
                                        <p:cTn id="55"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5" end="15"/>
                                            </p:txEl>
                                          </p:spTgt>
                                        </p:tgtEl>
                                        <p:attrNameLst>
                                          <p:attrName>style.visibility</p:attrName>
                                        </p:attrNameLst>
                                      </p:cBhvr>
                                      <p:to>
                                        <p:strVal val="visible"/>
                                      </p:to>
                                    </p:set>
                                    <p:anim calcmode="lin" valueType="num">
                                      <p:cBhvr additive="base">
                                        <p:cTn id="5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8229600" cy="908844"/>
          </a:xfrm>
        </p:spPr>
        <p:txBody>
          <a:bodyPr/>
          <a:lstStyle/>
          <a:p>
            <a:pPr marL="484632" eaLnBrk="1" fontAlgn="auto" hangingPunct="1">
              <a:spcAft>
                <a:spcPts val="0"/>
              </a:spcAft>
              <a:defRPr/>
            </a:pPr>
            <a:r>
              <a:rPr smtClean="0">
                <a:solidFill>
                  <a:srgbClr val="FF0000"/>
                </a:solidFill>
              </a:rPr>
              <a:t>POETIC FORM - Sonnets</a:t>
            </a:r>
            <a:endParaRPr>
              <a:solidFill>
                <a:srgbClr val="FF0000"/>
              </a:solidFill>
            </a:endParaRPr>
          </a:p>
        </p:txBody>
      </p:sp>
      <p:sp>
        <p:nvSpPr>
          <p:cNvPr id="3" name="Content Placeholder 2"/>
          <p:cNvSpPr>
            <a:spLocks noGrp="1"/>
          </p:cNvSpPr>
          <p:nvPr>
            <p:ph idx="1"/>
          </p:nvPr>
        </p:nvSpPr>
        <p:spPr>
          <a:xfrm>
            <a:off x="228600" y="762000"/>
            <a:ext cx="8001000" cy="5943600"/>
          </a:xfrm>
        </p:spPr>
        <p:txBody>
          <a:bodyPr/>
          <a:lstStyle/>
          <a:p>
            <a:pPr eaLnBrk="1" hangingPunct="1"/>
            <a:r>
              <a:rPr lang="en-US" sz="2400" dirty="0" smtClean="0"/>
              <a:t>There are a few kinds of sonnets. They all . . . </a:t>
            </a:r>
          </a:p>
          <a:p>
            <a:pPr lvl="1" eaLnBrk="1" hangingPunct="1"/>
            <a:r>
              <a:rPr lang="en-US" dirty="0" smtClean="0"/>
              <a:t>have 14-lines.</a:t>
            </a:r>
          </a:p>
          <a:p>
            <a:pPr lvl="1" eaLnBrk="1" hangingPunct="1"/>
            <a:r>
              <a:rPr lang="en-US" dirty="0" smtClean="0"/>
              <a:t>are on the topic is LOVE – either a positive attitude toward it or a negative one.</a:t>
            </a:r>
          </a:p>
          <a:p>
            <a:pPr lvl="1" eaLnBrk="1" hangingPunct="1"/>
            <a:r>
              <a:rPr lang="en-US" dirty="0" smtClean="0"/>
              <a:t>have a </a:t>
            </a:r>
            <a:r>
              <a:rPr lang="en-US" dirty="0" err="1" smtClean="0"/>
              <a:t>volta</a:t>
            </a:r>
            <a:r>
              <a:rPr lang="en-US" dirty="0" smtClean="0"/>
              <a:t>. In literature, the </a:t>
            </a:r>
            <a:r>
              <a:rPr lang="en-US" i="1" dirty="0" err="1" smtClean="0"/>
              <a:t>volta</a:t>
            </a:r>
            <a:r>
              <a:rPr lang="en-US" dirty="0" smtClean="0"/>
              <a:t>, also referred to as the turn, is the shift or point of dramatic change.</a:t>
            </a:r>
          </a:p>
          <a:p>
            <a:pPr lvl="1" eaLnBrk="1" hangingPunct="1"/>
            <a:r>
              <a:rPr lang="en-US" dirty="0" smtClean="0"/>
              <a:t>are FIXED FORM poems, NOT free verse at all.</a:t>
            </a:r>
          </a:p>
          <a:p>
            <a:pPr lvl="1" eaLnBrk="1" hangingPunct="1"/>
            <a:endParaRPr lang="en-US" b="1" dirty="0" smtClean="0"/>
          </a:p>
          <a:p>
            <a:pPr lvl="1" eaLnBrk="1" hangingPunct="1"/>
            <a:r>
              <a:rPr lang="en-US" b="1" dirty="0" smtClean="0"/>
              <a:t>We will look at Shakespearean Sonnets and Italian Sonnets.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additive="base">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0" end="0"/>
                                            </p:txEl>
                                          </p:spTgt>
                                        </p:tgtEl>
                                        <p:attrNameLst>
                                          <p:attrName>style.visibility</p:attrName>
                                        </p:attrNameLst>
                                      </p:cBhvr>
                                      <p:to>
                                        <p:strVal val="visible"/>
                                      </p:to>
                                    </p:set>
                                    <p:anim calcmode="lin" valueType="num">
                                      <p:cBhvr additive="base">
                                        <p:cTn id="3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8229600" cy="908844"/>
          </a:xfrm>
        </p:spPr>
        <p:txBody>
          <a:bodyPr/>
          <a:lstStyle/>
          <a:p>
            <a:pPr marL="484632" eaLnBrk="1" fontAlgn="auto" hangingPunct="1">
              <a:spcAft>
                <a:spcPts val="0"/>
              </a:spcAft>
              <a:defRPr/>
            </a:pPr>
            <a:r>
              <a:rPr smtClean="0">
                <a:solidFill>
                  <a:srgbClr val="FF0000"/>
                </a:solidFill>
              </a:rPr>
              <a:t>Sonnets: Shakespearean Sonnet</a:t>
            </a:r>
            <a:endParaRPr>
              <a:solidFill>
                <a:srgbClr val="FF0000"/>
              </a:solidFill>
            </a:endParaRPr>
          </a:p>
        </p:txBody>
      </p:sp>
      <p:sp>
        <p:nvSpPr>
          <p:cNvPr id="3" name="Content Placeholder 2"/>
          <p:cNvSpPr>
            <a:spLocks noGrp="1"/>
          </p:cNvSpPr>
          <p:nvPr>
            <p:ph idx="1"/>
          </p:nvPr>
        </p:nvSpPr>
        <p:spPr>
          <a:xfrm>
            <a:off x="228600" y="762000"/>
            <a:ext cx="8458200" cy="5715000"/>
          </a:xfrm>
        </p:spPr>
        <p:txBody>
          <a:bodyPr/>
          <a:lstStyle/>
          <a:p>
            <a:pPr eaLnBrk="1" hangingPunct="1">
              <a:defRPr/>
            </a:pPr>
            <a:r>
              <a:rPr lang="en-US" sz="3200" dirty="0" smtClean="0"/>
              <a:t>Shakespearean sonnets have 14 lines </a:t>
            </a:r>
          </a:p>
          <a:p>
            <a:pPr lvl="1" eaLnBrk="1" hangingPunct="1">
              <a:defRPr/>
            </a:pPr>
            <a:r>
              <a:rPr lang="en-US" sz="3200" dirty="0" smtClean="0"/>
              <a:t>Three Quatrains (4 line stanzas) </a:t>
            </a:r>
            <a:r>
              <a:rPr lang="en-US" sz="3200" dirty="0" smtClean="0">
                <a:solidFill>
                  <a:schemeClr val="tx1"/>
                </a:solidFill>
              </a:rPr>
              <a:t>and</a:t>
            </a:r>
          </a:p>
          <a:p>
            <a:pPr lvl="1" eaLnBrk="1" hangingPunct="1">
              <a:defRPr/>
            </a:pPr>
            <a:r>
              <a:rPr lang="en-US" sz="3200" dirty="0" smtClean="0">
                <a:solidFill>
                  <a:srgbClr val="C00000"/>
                </a:solidFill>
              </a:rPr>
              <a:t>One rhyming couplet (2 line stanza) at the end.</a:t>
            </a:r>
          </a:p>
          <a:p>
            <a:pPr lvl="1" eaLnBrk="1" hangingPunct="1">
              <a:defRPr/>
            </a:pPr>
            <a:r>
              <a:rPr lang="en-US" sz="3200" b="1" i="1" u="sng" dirty="0" smtClean="0">
                <a:solidFill>
                  <a:srgbClr val="C00000"/>
                </a:solidFill>
              </a:rPr>
              <a:t>VOLTA at line 9.</a:t>
            </a:r>
          </a:p>
          <a:p>
            <a:pPr lvl="2" eaLnBrk="1" hangingPunct="1">
              <a:defRPr/>
            </a:pPr>
            <a:r>
              <a:rPr lang="en-US" sz="3200" dirty="0" smtClean="0"/>
              <a:t>12 lines with </a:t>
            </a:r>
            <a:r>
              <a:rPr lang="en-US" sz="3200" i="1" dirty="0" smtClean="0"/>
              <a:t>a set rhyme scheme and two lines that rhyme with each other.</a:t>
            </a:r>
          </a:p>
          <a:p>
            <a:pPr lvl="2" eaLnBrk="1" hangingPunct="1">
              <a:defRPr/>
            </a:pPr>
            <a:endParaRPr lang="en-US" sz="3200" i="1" dirty="0" smtClean="0"/>
          </a:p>
          <a:p>
            <a:pPr lvl="2" eaLnBrk="1" hangingPunct="1">
              <a:defRPr/>
            </a:pPr>
            <a:r>
              <a:rPr lang="en-US" sz="3200" i="1" dirty="0" smtClean="0"/>
              <a:t>Here’s what the rhyme scheme looks like</a:t>
            </a:r>
          </a:p>
          <a:p>
            <a:pPr eaLnBrk="1" hangingPunct="1">
              <a:buFont typeface="Wingdings 2" pitchFamily="18" charset="2"/>
              <a:buNone/>
              <a:defRPr/>
            </a:pPr>
            <a:r>
              <a:rPr lang="en-US" sz="3700" i="1" dirty="0" smtClean="0"/>
              <a:t>			</a:t>
            </a:r>
            <a:r>
              <a:rPr lang="en-US" sz="3700" dirty="0" smtClean="0"/>
              <a:t>a-b-a-b, c-d-c-d, </a:t>
            </a:r>
            <a:r>
              <a:rPr lang="en-US" sz="3700" b="1" i="1" u="sng" dirty="0" smtClean="0"/>
              <a:t>e</a:t>
            </a:r>
            <a:r>
              <a:rPr lang="en-US" sz="3700" dirty="0" smtClean="0"/>
              <a:t>-f-e-f, </a:t>
            </a:r>
            <a:r>
              <a:rPr lang="en-US" sz="3700" dirty="0" smtClean="0">
                <a:solidFill>
                  <a:srgbClr val="C00000"/>
                </a:solidFill>
              </a:rPr>
              <a:t>g-g</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8229600" cy="832644"/>
          </a:xfrm>
        </p:spPr>
        <p:txBody>
          <a:bodyPr/>
          <a:lstStyle/>
          <a:p>
            <a:pPr marL="484632" eaLnBrk="1" fontAlgn="auto" hangingPunct="1">
              <a:spcAft>
                <a:spcPts val="0"/>
              </a:spcAft>
              <a:defRPr/>
            </a:pPr>
            <a:r>
              <a:rPr smtClean="0">
                <a:solidFill>
                  <a:srgbClr val="FF0000"/>
                </a:solidFill>
              </a:rPr>
              <a:t>Shakespeare's  Sonnet XXIX (29)</a:t>
            </a:r>
            <a:endParaRPr>
              <a:solidFill>
                <a:srgbClr val="FF0000"/>
              </a:solidFill>
            </a:endParaRPr>
          </a:p>
        </p:txBody>
      </p:sp>
      <p:sp>
        <p:nvSpPr>
          <p:cNvPr id="3" name="Content Placeholder 2"/>
          <p:cNvSpPr>
            <a:spLocks noGrp="1"/>
          </p:cNvSpPr>
          <p:nvPr>
            <p:ph idx="1"/>
          </p:nvPr>
        </p:nvSpPr>
        <p:spPr>
          <a:xfrm>
            <a:off x="457200" y="762000"/>
            <a:ext cx="8229600" cy="5410200"/>
          </a:xfrm>
        </p:spPr>
        <p:txBody>
          <a:bodyPr/>
          <a:lstStyle/>
          <a:p>
            <a:pPr eaLnBrk="1" hangingPunct="1">
              <a:lnSpc>
                <a:spcPct val="80000"/>
              </a:lnSpc>
              <a:buNone/>
            </a:pPr>
            <a:r>
              <a:rPr lang="en-US" sz="1900" b="1" dirty="0" smtClean="0">
                <a:solidFill>
                  <a:schemeClr val="bg1"/>
                </a:solidFill>
              </a:rPr>
              <a:t>	When in disgrace with Fortune and men's eyes, 		A</a:t>
            </a:r>
          </a:p>
          <a:p>
            <a:pPr eaLnBrk="1" hangingPunct="1">
              <a:lnSpc>
                <a:spcPct val="80000"/>
              </a:lnSpc>
              <a:buNone/>
            </a:pPr>
            <a:r>
              <a:rPr lang="en-US" sz="1900" b="1" dirty="0" smtClean="0">
                <a:solidFill>
                  <a:schemeClr val="bg1"/>
                </a:solidFill>
              </a:rPr>
              <a:t>	I all alone </a:t>
            </a:r>
            <a:r>
              <a:rPr lang="en-US" sz="1900" b="1" dirty="0" err="1" smtClean="0">
                <a:solidFill>
                  <a:schemeClr val="bg1"/>
                </a:solidFill>
              </a:rPr>
              <a:t>beweep</a:t>
            </a:r>
            <a:r>
              <a:rPr lang="en-US" sz="1900" b="1" dirty="0" smtClean="0">
                <a:solidFill>
                  <a:schemeClr val="bg1"/>
                </a:solidFill>
              </a:rPr>
              <a:t> my outcast state, 				B</a:t>
            </a:r>
          </a:p>
          <a:p>
            <a:pPr eaLnBrk="1" hangingPunct="1">
              <a:lnSpc>
                <a:spcPct val="80000"/>
              </a:lnSpc>
              <a:buNone/>
            </a:pPr>
            <a:r>
              <a:rPr lang="en-US" sz="1900" b="1" dirty="0" smtClean="0">
                <a:solidFill>
                  <a:schemeClr val="bg1"/>
                </a:solidFill>
              </a:rPr>
              <a:t>	And trouble deaf heaven with my bootless cries, 		A</a:t>
            </a:r>
          </a:p>
          <a:p>
            <a:pPr eaLnBrk="1" hangingPunct="1">
              <a:lnSpc>
                <a:spcPct val="80000"/>
              </a:lnSpc>
              <a:buNone/>
            </a:pPr>
            <a:r>
              <a:rPr lang="en-US" sz="1900" b="1" dirty="0" smtClean="0">
                <a:solidFill>
                  <a:schemeClr val="bg1"/>
                </a:solidFill>
              </a:rPr>
              <a:t>	And look upon myself and curse my fate, 			B</a:t>
            </a:r>
          </a:p>
          <a:p>
            <a:pPr eaLnBrk="1" hangingPunct="1">
              <a:lnSpc>
                <a:spcPct val="80000"/>
              </a:lnSpc>
              <a:buNone/>
            </a:pPr>
            <a:r>
              <a:rPr lang="en-US" sz="1900" b="1" dirty="0" smtClean="0">
                <a:solidFill>
                  <a:schemeClr val="bg1"/>
                </a:solidFill>
              </a:rPr>
              <a:t>	Wishing me like to one more rich in hope, 			C</a:t>
            </a:r>
          </a:p>
          <a:p>
            <a:pPr eaLnBrk="1" hangingPunct="1">
              <a:lnSpc>
                <a:spcPct val="80000"/>
              </a:lnSpc>
              <a:buNone/>
            </a:pPr>
            <a:r>
              <a:rPr lang="en-US" sz="1900" b="1" dirty="0" smtClean="0">
                <a:solidFill>
                  <a:schemeClr val="bg1"/>
                </a:solidFill>
              </a:rPr>
              <a:t>	Featured like him, like him with friends possessed, 		D</a:t>
            </a:r>
          </a:p>
          <a:p>
            <a:pPr eaLnBrk="1" hangingPunct="1">
              <a:lnSpc>
                <a:spcPct val="80000"/>
              </a:lnSpc>
              <a:buNone/>
            </a:pPr>
            <a:r>
              <a:rPr lang="en-US" sz="1900" b="1" dirty="0" smtClean="0">
                <a:solidFill>
                  <a:schemeClr val="bg1"/>
                </a:solidFill>
              </a:rPr>
              <a:t>	Desiring this man's art and that man's scope, 			C</a:t>
            </a:r>
          </a:p>
          <a:p>
            <a:pPr eaLnBrk="1" hangingPunct="1">
              <a:lnSpc>
                <a:spcPct val="80000"/>
              </a:lnSpc>
              <a:buNone/>
            </a:pPr>
            <a:r>
              <a:rPr lang="en-US" sz="1900" b="1" dirty="0" smtClean="0">
                <a:solidFill>
                  <a:schemeClr val="bg1"/>
                </a:solidFill>
              </a:rPr>
              <a:t>	With what I most enjoy contented lest, 			D</a:t>
            </a:r>
          </a:p>
          <a:p>
            <a:pPr eaLnBrk="1" hangingPunct="1">
              <a:lnSpc>
                <a:spcPct val="80000"/>
              </a:lnSpc>
              <a:buNone/>
            </a:pPr>
            <a:r>
              <a:rPr lang="en-US" sz="1900" b="1" dirty="0" smtClean="0">
                <a:solidFill>
                  <a:schemeClr val="bg1"/>
                </a:solidFill>
              </a:rPr>
              <a:t>	Yet in these thoughts my self almost despising, 		E</a:t>
            </a:r>
          </a:p>
          <a:p>
            <a:pPr eaLnBrk="1" hangingPunct="1">
              <a:lnSpc>
                <a:spcPct val="80000"/>
              </a:lnSpc>
              <a:buNone/>
            </a:pPr>
            <a:r>
              <a:rPr lang="en-US" sz="1900" b="1" dirty="0" smtClean="0">
                <a:solidFill>
                  <a:schemeClr val="bg1"/>
                </a:solidFill>
              </a:rPr>
              <a:t>	Haply I think on thee, and then my state, 			F</a:t>
            </a:r>
          </a:p>
          <a:p>
            <a:pPr eaLnBrk="1" hangingPunct="1">
              <a:lnSpc>
                <a:spcPct val="80000"/>
              </a:lnSpc>
              <a:buNone/>
            </a:pPr>
            <a:r>
              <a:rPr lang="en-US" sz="1900" b="1" dirty="0" smtClean="0">
                <a:solidFill>
                  <a:schemeClr val="bg1"/>
                </a:solidFill>
              </a:rPr>
              <a:t>	(Like to the lark at break of day arising 			E</a:t>
            </a:r>
          </a:p>
          <a:p>
            <a:pPr eaLnBrk="1" hangingPunct="1">
              <a:lnSpc>
                <a:spcPct val="80000"/>
              </a:lnSpc>
              <a:buNone/>
            </a:pPr>
            <a:r>
              <a:rPr lang="en-US" sz="1900" b="1" dirty="0" smtClean="0">
                <a:solidFill>
                  <a:schemeClr val="bg1"/>
                </a:solidFill>
              </a:rPr>
              <a:t>	From sullen earth) sings hymns at heaven's gate, 		F</a:t>
            </a:r>
          </a:p>
          <a:p>
            <a:pPr eaLnBrk="1" hangingPunct="1">
              <a:lnSpc>
                <a:spcPct val="80000"/>
              </a:lnSpc>
              <a:buNone/>
            </a:pPr>
            <a:r>
              <a:rPr lang="en-US" sz="1900" b="1" dirty="0" smtClean="0">
                <a:solidFill>
                  <a:schemeClr val="bg1"/>
                </a:solidFill>
              </a:rPr>
              <a:t>	For thy sweet love remembered such wealth brings, 		G</a:t>
            </a:r>
          </a:p>
          <a:p>
            <a:pPr eaLnBrk="1" hangingPunct="1">
              <a:lnSpc>
                <a:spcPct val="80000"/>
              </a:lnSpc>
              <a:buNone/>
            </a:pPr>
            <a:r>
              <a:rPr lang="en-US" sz="1900" b="1" dirty="0" smtClean="0">
                <a:solidFill>
                  <a:schemeClr val="bg1"/>
                </a:solidFill>
              </a:rPr>
              <a:t>	That then I scorn to change my state with kings.		G</a:t>
            </a:r>
          </a:p>
          <a:p>
            <a:pPr eaLnBrk="1" hangingPunct="1">
              <a:lnSpc>
                <a:spcPct val="80000"/>
              </a:lnSpc>
            </a:pPr>
            <a:endParaRPr lang="pt-BR" sz="600" b="1" dirty="0" smtClean="0">
              <a:solidFill>
                <a:schemeClr val="bg1"/>
              </a:solidFill>
            </a:endParaRPr>
          </a:p>
          <a:p>
            <a:pPr eaLnBrk="1" hangingPunct="1">
              <a:lnSpc>
                <a:spcPct val="80000"/>
              </a:lnSpc>
            </a:pPr>
            <a:r>
              <a:rPr lang="pt-BR" sz="1900" b="1" dirty="0" smtClean="0">
                <a:solidFill>
                  <a:schemeClr val="bg1"/>
                </a:solidFill>
              </a:rPr>
              <a:t>Three quatrians and one rhyming couplet</a:t>
            </a:r>
          </a:p>
          <a:p>
            <a:pPr eaLnBrk="1" hangingPunct="1">
              <a:lnSpc>
                <a:spcPct val="80000"/>
              </a:lnSpc>
            </a:pPr>
            <a:r>
              <a:rPr lang="pt-BR" sz="1900" b="1" dirty="0" smtClean="0">
                <a:solidFill>
                  <a:schemeClr val="bg1"/>
                </a:solidFill>
              </a:rPr>
              <a:t>Rhyme Scheme: ABAB  CDCD  EFEF  GG</a:t>
            </a:r>
          </a:p>
        </p:txBody>
      </p:sp>
      <p:sp>
        <p:nvSpPr>
          <p:cNvPr id="90116" name="Rectangle 3"/>
          <p:cNvSpPr>
            <a:spLocks noChangeArrowheads="1"/>
          </p:cNvSpPr>
          <p:nvPr/>
        </p:nvSpPr>
        <p:spPr bwMode="auto">
          <a:xfrm>
            <a:off x="152400" y="6372225"/>
            <a:ext cx="8458200" cy="485775"/>
          </a:xfrm>
          <a:prstGeom prst="rect">
            <a:avLst/>
          </a:prstGeom>
          <a:noFill/>
          <a:ln w="9525">
            <a:noFill/>
            <a:miter lim="800000"/>
            <a:headEnd/>
            <a:tailEnd/>
          </a:ln>
        </p:spPr>
        <p:txBody>
          <a:bodyPr>
            <a:spAutoFit/>
          </a:bodyPr>
          <a:lstStyle/>
          <a:p>
            <a:pPr lvl="1">
              <a:lnSpc>
                <a:spcPct val="80000"/>
              </a:lnSpc>
            </a:pPr>
            <a:r>
              <a:rPr lang="en-US" sz="3200" b="1" dirty="0"/>
              <a:t>NOW YOU TRY . . .  on your own paper.</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2" end="12"/>
                                            </p:txEl>
                                          </p:spTgt>
                                        </p:tgtEl>
                                        <p:attrNameLst>
                                          <p:attrName>style.visibility</p:attrName>
                                        </p:attrNameLst>
                                      </p:cBhvr>
                                      <p:to>
                                        <p:strVal val="visible"/>
                                      </p:to>
                                    </p:set>
                                    <p:anim calcmode="lin" valueType="num">
                                      <p:cBhvr additive="base">
                                        <p:cTn id="79"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3" end="13"/>
                                            </p:txEl>
                                          </p:spTgt>
                                        </p:tgtEl>
                                        <p:attrNameLst>
                                          <p:attrName>style.visibility</p:attrName>
                                        </p:attrNameLst>
                                      </p:cBhvr>
                                      <p:to>
                                        <p:strVal val="visible"/>
                                      </p:to>
                                    </p:set>
                                    <p:anim calcmode="lin" valueType="num">
                                      <p:cBhvr additive="base">
                                        <p:cTn id="8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nodeType="clickEffect">
                                  <p:stCondLst>
                                    <p:cond delay="0"/>
                                  </p:stCondLst>
                                  <p:childTnLst>
                                    <p:set>
                                      <p:cBhvr>
                                        <p:cTn id="90" dur="1" fill="hold">
                                          <p:stCondLst>
                                            <p:cond delay="0"/>
                                          </p:stCondLst>
                                        </p:cTn>
                                        <p:tgtEl>
                                          <p:spTgt spid="3">
                                            <p:txEl>
                                              <p:pRg st="15" end="15"/>
                                            </p:txEl>
                                          </p:spTgt>
                                        </p:tgtEl>
                                        <p:attrNameLst>
                                          <p:attrName>style.visibility</p:attrName>
                                        </p:attrNameLst>
                                      </p:cBhvr>
                                      <p:to>
                                        <p:strVal val="visible"/>
                                      </p:to>
                                    </p:set>
                                    <p:anim calcmode="lin" valueType="num">
                                      <p:cBhvr additive="base">
                                        <p:cTn id="91"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92"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4" fill="hold" nodeType="clickEffect">
                                  <p:stCondLst>
                                    <p:cond delay="0"/>
                                  </p:stCondLst>
                                  <p:childTnLst>
                                    <p:set>
                                      <p:cBhvr>
                                        <p:cTn id="96" dur="1" fill="hold">
                                          <p:stCondLst>
                                            <p:cond delay="0"/>
                                          </p:stCondLst>
                                        </p:cTn>
                                        <p:tgtEl>
                                          <p:spTgt spid="3">
                                            <p:txEl>
                                              <p:pRg st="16" end="16"/>
                                            </p:txEl>
                                          </p:spTgt>
                                        </p:tgtEl>
                                        <p:attrNameLst>
                                          <p:attrName>style.visibility</p:attrName>
                                        </p:attrNameLst>
                                      </p:cBhvr>
                                      <p:to>
                                        <p:strVal val="visible"/>
                                      </p:to>
                                    </p:set>
                                    <p:anim calcmode="lin" valueType="num">
                                      <p:cBhvr additive="base">
                                        <p:cTn id="9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98" dur="500" fill="hold"/>
                                        <p:tgtEl>
                                          <p:spTgt spid="3">
                                            <p:txEl>
                                              <p:pRg st="16" end="1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Content Placeholder 1"/>
          <p:cNvSpPr>
            <a:spLocks noGrp="1"/>
          </p:cNvSpPr>
          <p:nvPr>
            <p:ph idx="1"/>
          </p:nvPr>
        </p:nvSpPr>
        <p:spPr>
          <a:xfrm>
            <a:off x="457200" y="1066800"/>
            <a:ext cx="8305800" cy="5562600"/>
          </a:xfrm>
        </p:spPr>
        <p:txBody>
          <a:bodyPr/>
          <a:lstStyle/>
          <a:p>
            <a:pPr eaLnBrk="1" hangingPunct="1"/>
            <a:r>
              <a:rPr lang="en-US" sz="2700" dirty="0" smtClean="0"/>
              <a:t>AKA the </a:t>
            </a:r>
            <a:r>
              <a:rPr lang="en-US" sz="2700" dirty="0" err="1" smtClean="0"/>
              <a:t>Petrarchan</a:t>
            </a:r>
            <a:r>
              <a:rPr lang="en-US" sz="2700" dirty="0" smtClean="0"/>
              <a:t> Sonnet.</a:t>
            </a:r>
          </a:p>
          <a:p>
            <a:pPr eaLnBrk="1" hangingPunct="1"/>
            <a:r>
              <a:rPr lang="en-US" sz="2700" dirty="0" smtClean="0"/>
              <a:t>They have 14 lines.</a:t>
            </a:r>
          </a:p>
          <a:p>
            <a:pPr lvl="1" eaLnBrk="1" hangingPunct="1"/>
            <a:r>
              <a:rPr lang="en-US" sz="2500" dirty="0" smtClean="0">
                <a:solidFill>
                  <a:schemeClr val="bg1"/>
                </a:solidFill>
              </a:rPr>
              <a:t>An octave (8 lines) with a set rhyme scheme</a:t>
            </a:r>
          </a:p>
          <a:p>
            <a:pPr lvl="2" eaLnBrk="1" hangingPunct="1"/>
            <a:r>
              <a:rPr lang="en-US" sz="2400" b="1" dirty="0" smtClean="0">
                <a:solidFill>
                  <a:schemeClr val="bg1"/>
                </a:solidFill>
              </a:rPr>
              <a:t> Rhyme Scheme of first 8 lines: </a:t>
            </a:r>
            <a:r>
              <a:rPr lang="en-US" sz="2400" b="1" dirty="0" smtClean="0">
                <a:solidFill>
                  <a:srgbClr val="FFC000"/>
                </a:solidFill>
              </a:rPr>
              <a:t>ABBA, ABBA</a:t>
            </a:r>
          </a:p>
          <a:p>
            <a:pPr lvl="1" eaLnBrk="1" hangingPunct="1">
              <a:lnSpc>
                <a:spcPct val="80000"/>
              </a:lnSpc>
            </a:pPr>
            <a:r>
              <a:rPr lang="en-US" sz="2500" dirty="0" smtClean="0">
                <a:solidFill>
                  <a:schemeClr val="bg1"/>
                </a:solidFill>
              </a:rPr>
              <a:t>a sestet (6 lines) with its own set rhyme scheme of</a:t>
            </a:r>
          </a:p>
          <a:p>
            <a:pPr lvl="2" eaLnBrk="1" hangingPunct="1">
              <a:lnSpc>
                <a:spcPct val="80000"/>
              </a:lnSpc>
            </a:pPr>
            <a:r>
              <a:rPr lang="en-US" sz="2500" b="1" dirty="0" smtClean="0">
                <a:solidFill>
                  <a:schemeClr val="bg1"/>
                </a:solidFill>
              </a:rPr>
              <a:t>Rhyme Schemes can vary, but may not end in a couplet.</a:t>
            </a:r>
          </a:p>
          <a:p>
            <a:pPr lvl="3" eaLnBrk="1" hangingPunct="1">
              <a:lnSpc>
                <a:spcPct val="80000"/>
              </a:lnSpc>
            </a:pPr>
            <a:r>
              <a:rPr lang="en-US" sz="2300" b="1" dirty="0" smtClean="0">
                <a:solidFill>
                  <a:schemeClr val="bg1"/>
                </a:solidFill>
              </a:rPr>
              <a:t>CDDECE, CDECDE, CDCDCD, etc. </a:t>
            </a:r>
          </a:p>
          <a:p>
            <a:pPr lvl="1" eaLnBrk="1" hangingPunct="1">
              <a:lnSpc>
                <a:spcPct val="80000"/>
              </a:lnSpc>
            </a:pPr>
            <a:r>
              <a:rPr lang="en-US" sz="2800" b="1" i="1" u="sng" dirty="0" smtClean="0">
                <a:solidFill>
                  <a:schemeClr val="bg1"/>
                </a:solidFill>
              </a:rPr>
              <a:t>VOLTA at line 9</a:t>
            </a:r>
            <a:r>
              <a:rPr lang="en-US" sz="2800" dirty="0" smtClean="0">
                <a:solidFill>
                  <a:schemeClr val="bg1"/>
                </a:solidFill>
              </a:rPr>
              <a:t>.</a:t>
            </a:r>
          </a:p>
          <a:p>
            <a:pPr lvl="1" eaLnBrk="1" hangingPunct="1"/>
            <a:endParaRPr lang="en-US" sz="2500" dirty="0" smtClean="0"/>
          </a:p>
          <a:p>
            <a:pPr lvl="1" eaLnBrk="1" hangingPunct="1"/>
            <a:r>
              <a:rPr lang="en-US" sz="2500" dirty="0" smtClean="0"/>
              <a:t>Here’s what the rhyme scheme could look like</a:t>
            </a:r>
          </a:p>
          <a:p>
            <a:pPr lvl="1" eaLnBrk="1" hangingPunct="1">
              <a:buFont typeface="Wingdings 2" pitchFamily="18" charset="2"/>
              <a:buNone/>
            </a:pPr>
            <a:r>
              <a:rPr lang="en-US" sz="4000" dirty="0" smtClean="0"/>
              <a:t>		a-b-b-a, a-b-b-a, </a:t>
            </a:r>
            <a:r>
              <a:rPr lang="en-US" sz="4000" b="1" i="1" u="sng" dirty="0" smtClean="0">
                <a:solidFill>
                  <a:srgbClr val="FFC000"/>
                </a:solidFill>
              </a:rPr>
              <a:t>c</a:t>
            </a:r>
            <a:r>
              <a:rPr lang="en-US" sz="4000" dirty="0" smtClean="0">
                <a:solidFill>
                  <a:srgbClr val="FFC000"/>
                </a:solidFill>
              </a:rPr>
              <a:t>-d-e, c-d-e</a:t>
            </a:r>
            <a:endParaRPr lang="en-US" sz="4000" dirty="0" smtClean="0"/>
          </a:p>
          <a:p>
            <a:endParaRPr lang="en-US" dirty="0" smtClean="0"/>
          </a:p>
        </p:txBody>
      </p:sp>
      <p:sp>
        <p:nvSpPr>
          <p:cNvPr id="3" name="Title 2"/>
          <p:cNvSpPr>
            <a:spLocks noGrp="1"/>
          </p:cNvSpPr>
          <p:nvPr>
            <p:ph type="title"/>
          </p:nvPr>
        </p:nvSpPr>
        <p:spPr>
          <a:xfrm>
            <a:off x="457200" y="152400"/>
            <a:ext cx="8229600" cy="838200"/>
          </a:xfrm>
        </p:spPr>
        <p:txBody>
          <a:bodyPr/>
          <a:lstStyle/>
          <a:p>
            <a:pPr lvl="1">
              <a:defRPr/>
            </a:pPr>
            <a:r>
              <a:rPr lang="en-US" sz="4400" dirty="0" smtClean="0">
                <a:solidFill>
                  <a:srgbClr val="FF0000"/>
                </a:solidFill>
              </a:rPr>
              <a:t>Sonnets: Italian Sonnets</a:t>
            </a:r>
            <a:endParaRPr lang="en-US" sz="7200" dirty="0">
              <a:solidFill>
                <a:srgbClr val="FF0000"/>
              </a:solidFill>
            </a:endParaRPr>
          </a:p>
        </p:txBody>
      </p:sp>
    </p:spTree>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 y="5557"/>
            <a:ext cx="9137650" cy="756443"/>
          </a:xfrm>
        </p:spPr>
        <p:txBody>
          <a:bodyPr>
            <a:normAutofit fontScale="90000"/>
          </a:bodyPr>
          <a:lstStyle/>
          <a:p>
            <a:pPr marL="484632" eaLnBrk="1" fontAlgn="auto" hangingPunct="1">
              <a:spcAft>
                <a:spcPts val="0"/>
              </a:spcAft>
              <a:defRPr/>
            </a:pPr>
            <a:r>
              <a:rPr smtClean="0">
                <a:solidFill>
                  <a:srgbClr val="FF0000"/>
                </a:solidFill>
              </a:rPr>
              <a:t>An Italian Sonnet by William Wordsworth</a:t>
            </a:r>
            <a:endParaRPr>
              <a:solidFill>
                <a:srgbClr val="FF0000"/>
              </a:solidFill>
            </a:endParaRPr>
          </a:p>
        </p:txBody>
      </p:sp>
      <p:sp>
        <p:nvSpPr>
          <p:cNvPr id="3" name="Content Placeholder 2"/>
          <p:cNvSpPr>
            <a:spLocks noGrp="1"/>
          </p:cNvSpPr>
          <p:nvPr>
            <p:ph idx="1"/>
          </p:nvPr>
        </p:nvSpPr>
        <p:spPr>
          <a:xfrm>
            <a:off x="381000" y="609600"/>
            <a:ext cx="8229600" cy="6248400"/>
          </a:xfrm>
        </p:spPr>
        <p:txBody>
          <a:bodyPr/>
          <a:lstStyle/>
          <a:p>
            <a:pPr lvl="1" algn="ctr" eaLnBrk="1" hangingPunct="1">
              <a:lnSpc>
                <a:spcPct val="80000"/>
              </a:lnSpc>
              <a:buFont typeface="Verdana" pitchFamily="34" charset="0"/>
              <a:buNone/>
            </a:pPr>
            <a:endParaRPr lang="en-US" sz="2000" dirty="0" smtClean="0">
              <a:solidFill>
                <a:schemeClr val="bg1"/>
              </a:solidFill>
            </a:endParaRPr>
          </a:p>
          <a:p>
            <a:pPr lvl="1" algn="ctr" eaLnBrk="1" hangingPunct="1">
              <a:lnSpc>
                <a:spcPct val="80000"/>
              </a:lnSpc>
              <a:buFont typeface="Verdana" pitchFamily="34" charset="0"/>
              <a:buNone/>
            </a:pPr>
            <a:r>
              <a:rPr lang="en-US" sz="3200" b="1" dirty="0" smtClean="0">
                <a:solidFill>
                  <a:schemeClr val="bg1"/>
                </a:solidFill>
              </a:rPr>
              <a:t>524. England, 1802 </a:t>
            </a:r>
            <a:br>
              <a:rPr lang="en-US" sz="3200" b="1" dirty="0" smtClean="0">
                <a:solidFill>
                  <a:schemeClr val="bg1"/>
                </a:solidFill>
              </a:rPr>
            </a:br>
            <a:r>
              <a:rPr lang="en-US" sz="3200" b="1" dirty="0" smtClean="0">
                <a:solidFill>
                  <a:schemeClr val="bg1"/>
                </a:solidFill>
              </a:rPr>
              <a:t>ii</a:t>
            </a:r>
            <a:endParaRPr lang="en-US" sz="2800" b="1" dirty="0" smtClean="0">
              <a:solidFill>
                <a:schemeClr val="bg1"/>
              </a:solidFill>
            </a:endParaRPr>
          </a:p>
          <a:p>
            <a:pPr lvl="1" eaLnBrk="1" hangingPunct="1">
              <a:lnSpc>
                <a:spcPct val="80000"/>
              </a:lnSpc>
              <a:buFont typeface="Verdana" pitchFamily="34" charset="0"/>
              <a:buNone/>
            </a:pPr>
            <a:r>
              <a:rPr lang="en-US" sz="1900" b="1" dirty="0" smtClean="0">
                <a:solidFill>
                  <a:schemeClr val="bg1"/>
                </a:solidFill>
              </a:rPr>
              <a:t>Milton! thou </a:t>
            </a:r>
            <a:r>
              <a:rPr lang="en-US" sz="1900" b="1" dirty="0" err="1" smtClean="0">
                <a:solidFill>
                  <a:schemeClr val="bg1"/>
                </a:solidFill>
              </a:rPr>
              <a:t>shouldst</a:t>
            </a:r>
            <a:r>
              <a:rPr lang="en-US" sz="1900" b="1" dirty="0" smtClean="0">
                <a:solidFill>
                  <a:schemeClr val="bg1"/>
                </a:solidFill>
              </a:rPr>
              <a:t> be living at this hour: 			A</a:t>
            </a:r>
          </a:p>
          <a:p>
            <a:pPr lvl="1" eaLnBrk="1" hangingPunct="1">
              <a:lnSpc>
                <a:spcPct val="80000"/>
              </a:lnSpc>
              <a:buFont typeface="Verdana" pitchFamily="34" charset="0"/>
              <a:buNone/>
            </a:pPr>
            <a:r>
              <a:rPr lang="en-US" sz="1900" b="1" dirty="0" smtClean="0">
                <a:solidFill>
                  <a:schemeClr val="bg1"/>
                </a:solidFill>
              </a:rPr>
              <a:t>England hath need of thee: she is a fen 			B</a:t>
            </a:r>
          </a:p>
          <a:p>
            <a:pPr lvl="1" eaLnBrk="1" hangingPunct="1">
              <a:lnSpc>
                <a:spcPct val="80000"/>
              </a:lnSpc>
              <a:buFont typeface="Verdana" pitchFamily="34" charset="0"/>
              <a:buNone/>
            </a:pPr>
            <a:r>
              <a:rPr lang="en-US" sz="1900" b="1" dirty="0" smtClean="0">
                <a:solidFill>
                  <a:schemeClr val="bg1"/>
                </a:solidFill>
              </a:rPr>
              <a:t>Of stagnant waters: altar, sword, and pen, 			B</a:t>
            </a:r>
          </a:p>
          <a:p>
            <a:pPr lvl="1" eaLnBrk="1" hangingPunct="1">
              <a:lnSpc>
                <a:spcPct val="80000"/>
              </a:lnSpc>
              <a:buFont typeface="Verdana" pitchFamily="34" charset="0"/>
              <a:buNone/>
            </a:pPr>
            <a:r>
              <a:rPr lang="en-US" sz="1900" b="1" dirty="0" smtClean="0">
                <a:solidFill>
                  <a:schemeClr val="bg1"/>
                </a:solidFill>
              </a:rPr>
              <a:t>Fireside, the heroic wealth of hall and bower, 		A</a:t>
            </a:r>
          </a:p>
          <a:p>
            <a:pPr lvl="1" eaLnBrk="1" hangingPunct="1">
              <a:lnSpc>
                <a:spcPct val="80000"/>
              </a:lnSpc>
              <a:buFont typeface="Verdana" pitchFamily="34" charset="0"/>
              <a:buNone/>
            </a:pPr>
            <a:r>
              <a:rPr lang="en-US" sz="1900" b="1" dirty="0" smtClean="0">
                <a:solidFill>
                  <a:schemeClr val="bg1"/>
                </a:solidFill>
              </a:rPr>
              <a:t>Have forfeited their ancient English dower 			A</a:t>
            </a:r>
          </a:p>
          <a:p>
            <a:pPr lvl="1" eaLnBrk="1" hangingPunct="1">
              <a:lnSpc>
                <a:spcPct val="80000"/>
              </a:lnSpc>
              <a:buFont typeface="Verdana" pitchFamily="34" charset="0"/>
              <a:buNone/>
            </a:pPr>
            <a:r>
              <a:rPr lang="en-US" sz="1900" b="1" dirty="0" smtClean="0">
                <a:solidFill>
                  <a:schemeClr val="bg1"/>
                </a:solidFill>
              </a:rPr>
              <a:t>Of inward happiness. We are selfish men; 			B</a:t>
            </a:r>
          </a:p>
          <a:p>
            <a:pPr lvl="1" eaLnBrk="1" hangingPunct="1">
              <a:lnSpc>
                <a:spcPct val="80000"/>
              </a:lnSpc>
              <a:buFont typeface="Verdana" pitchFamily="34" charset="0"/>
              <a:buNone/>
            </a:pPr>
            <a:r>
              <a:rPr lang="en-US" sz="1900" b="1" dirty="0" smtClean="0">
                <a:solidFill>
                  <a:schemeClr val="bg1"/>
                </a:solidFill>
              </a:rPr>
              <a:t>Oh! raise us up, return to us again; 				B</a:t>
            </a:r>
          </a:p>
          <a:p>
            <a:pPr lvl="1" eaLnBrk="1" hangingPunct="1">
              <a:lnSpc>
                <a:spcPct val="80000"/>
              </a:lnSpc>
              <a:buFont typeface="Verdana" pitchFamily="34" charset="0"/>
              <a:buNone/>
            </a:pPr>
            <a:r>
              <a:rPr lang="en-US" sz="1900" b="1" dirty="0" smtClean="0">
                <a:solidFill>
                  <a:schemeClr val="bg1"/>
                </a:solidFill>
              </a:rPr>
              <a:t>And give us manners, virtue, freedom, power. 		A</a:t>
            </a:r>
          </a:p>
          <a:p>
            <a:pPr lvl="1" algn="r" eaLnBrk="1" hangingPunct="1">
              <a:lnSpc>
                <a:spcPct val="80000"/>
              </a:lnSpc>
              <a:buFont typeface="Verdana" pitchFamily="34" charset="0"/>
              <a:buNone/>
            </a:pPr>
            <a:r>
              <a:rPr lang="en-US" sz="600" b="1" dirty="0" smtClean="0">
                <a:solidFill>
                  <a:schemeClr val="bg1"/>
                </a:solidFill>
              </a:rPr>
              <a:t>--------------------</a:t>
            </a:r>
          </a:p>
          <a:p>
            <a:pPr lvl="1" eaLnBrk="1" hangingPunct="1">
              <a:lnSpc>
                <a:spcPct val="80000"/>
              </a:lnSpc>
              <a:buFont typeface="Verdana" pitchFamily="34" charset="0"/>
              <a:buNone/>
            </a:pPr>
            <a:r>
              <a:rPr lang="en-US" sz="1900" b="1" dirty="0" smtClean="0">
                <a:solidFill>
                  <a:schemeClr val="bg1"/>
                </a:solidFill>
              </a:rPr>
              <a:t>Thy soul was like a Star, and dwelt apart; 			C</a:t>
            </a:r>
          </a:p>
          <a:p>
            <a:pPr lvl="1" eaLnBrk="1" hangingPunct="1">
              <a:lnSpc>
                <a:spcPct val="80000"/>
              </a:lnSpc>
              <a:buFont typeface="Verdana" pitchFamily="34" charset="0"/>
              <a:buNone/>
            </a:pPr>
            <a:r>
              <a:rPr lang="en-US" sz="1900" b="1" dirty="0" smtClean="0">
                <a:solidFill>
                  <a:schemeClr val="bg1"/>
                </a:solidFill>
              </a:rPr>
              <a:t>Thou </a:t>
            </a:r>
            <a:r>
              <a:rPr lang="en-US" sz="1900" b="1" dirty="0" err="1" smtClean="0">
                <a:solidFill>
                  <a:schemeClr val="bg1"/>
                </a:solidFill>
              </a:rPr>
              <a:t>hadst</a:t>
            </a:r>
            <a:r>
              <a:rPr lang="en-US" sz="1900" b="1" dirty="0" smtClean="0">
                <a:solidFill>
                  <a:schemeClr val="bg1"/>
                </a:solidFill>
              </a:rPr>
              <a:t> a voice whose sound was like the sea: 		D</a:t>
            </a:r>
          </a:p>
          <a:p>
            <a:pPr lvl="1" eaLnBrk="1" hangingPunct="1">
              <a:lnSpc>
                <a:spcPct val="80000"/>
              </a:lnSpc>
              <a:buFont typeface="Verdana" pitchFamily="34" charset="0"/>
              <a:buNone/>
            </a:pPr>
            <a:r>
              <a:rPr lang="en-US" sz="1900" b="1" dirty="0" smtClean="0">
                <a:solidFill>
                  <a:schemeClr val="bg1"/>
                </a:solidFill>
              </a:rPr>
              <a:t>Pure as the naked heavens, majestic, free, 			D</a:t>
            </a:r>
          </a:p>
          <a:p>
            <a:pPr lvl="1" eaLnBrk="1" hangingPunct="1">
              <a:lnSpc>
                <a:spcPct val="80000"/>
              </a:lnSpc>
              <a:buFont typeface="Verdana" pitchFamily="34" charset="0"/>
              <a:buNone/>
            </a:pPr>
            <a:r>
              <a:rPr lang="en-US" sz="1900" b="1" dirty="0" smtClean="0">
                <a:solidFill>
                  <a:schemeClr val="bg1"/>
                </a:solidFill>
              </a:rPr>
              <a:t>So didst thou travel on life's common way, 			E</a:t>
            </a:r>
          </a:p>
          <a:p>
            <a:pPr lvl="1" eaLnBrk="1" hangingPunct="1">
              <a:lnSpc>
                <a:spcPct val="80000"/>
              </a:lnSpc>
              <a:buFont typeface="Verdana" pitchFamily="34" charset="0"/>
              <a:buNone/>
            </a:pPr>
            <a:r>
              <a:rPr lang="en-US" sz="1900" b="1" dirty="0" smtClean="0">
                <a:solidFill>
                  <a:schemeClr val="bg1"/>
                </a:solidFill>
              </a:rPr>
              <a:t>In cheerful godliness; and yet thy heart 			C</a:t>
            </a:r>
          </a:p>
          <a:p>
            <a:pPr lvl="1" eaLnBrk="1" hangingPunct="1">
              <a:lnSpc>
                <a:spcPct val="80000"/>
              </a:lnSpc>
              <a:buFont typeface="Verdana" pitchFamily="34" charset="0"/>
              <a:buNone/>
            </a:pPr>
            <a:r>
              <a:rPr lang="en-US" sz="1900" b="1" dirty="0" smtClean="0">
                <a:solidFill>
                  <a:schemeClr val="bg1"/>
                </a:solidFill>
              </a:rPr>
              <a:t>The lowliest duties on herself did lay.				E</a:t>
            </a:r>
          </a:p>
          <a:p>
            <a:pPr lvl="1" eaLnBrk="1" hangingPunct="1">
              <a:lnSpc>
                <a:spcPct val="80000"/>
              </a:lnSpc>
              <a:buFont typeface="Verdana" pitchFamily="34" charset="0"/>
              <a:buNone/>
            </a:pPr>
            <a:endParaRPr lang="en-US" sz="1900" b="1" dirty="0" smtClean="0">
              <a:solidFill>
                <a:srgbClr val="FFFF00"/>
              </a:solidFill>
            </a:endParaRPr>
          </a:p>
          <a:p>
            <a:pPr lvl="1" eaLnBrk="1" hangingPunct="1">
              <a:lnSpc>
                <a:spcPct val="80000"/>
              </a:lnSpc>
              <a:buFont typeface="Verdana" pitchFamily="34" charset="0"/>
              <a:buNone/>
            </a:pPr>
            <a:endParaRPr lang="en-US" sz="1900" b="1" dirty="0" smtClean="0"/>
          </a:p>
          <a:p>
            <a:pPr lvl="1" eaLnBrk="1" hangingPunct="1">
              <a:lnSpc>
                <a:spcPct val="80000"/>
              </a:lnSpc>
              <a:buFont typeface="Wingdings 2" pitchFamily="18" charset="2"/>
              <a:buNone/>
            </a:pPr>
            <a:r>
              <a:rPr lang="en-US" sz="3200" b="1" dirty="0" smtClean="0">
                <a:solidFill>
                  <a:schemeClr val="tx1"/>
                </a:solidFill>
              </a:rPr>
              <a:t>NOW YOU TRY . . .  on your own paper.</a:t>
            </a:r>
          </a:p>
          <a:p>
            <a:pPr lvl="1" eaLnBrk="1" hangingPunct="1">
              <a:lnSpc>
                <a:spcPct val="80000"/>
              </a:lnSpc>
              <a:buFont typeface="Verdana" pitchFamily="34" charset="0"/>
              <a:buNone/>
            </a:pPr>
            <a:endParaRPr lang="en-US" sz="1900" b="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 calcmode="lin" valueType="num">
                                      <p:cBhvr additive="base">
                                        <p:cTn id="2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anim calcmode="lin" valueType="num">
                                      <p:cBhvr additive="base">
                                        <p:cTn id="3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anim calcmode="lin" valueType="num">
                                      <p:cBhvr additive="base">
                                        <p:cTn id="3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9" end="9"/>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 calcmode="lin" valueType="num">
                                      <p:cBhvr additive="base">
                                        <p:cTn id="43"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10" end="10"/>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3">
                                            <p:txEl>
                                              <p:pRg st="11" end="11"/>
                                            </p:txEl>
                                          </p:spTgt>
                                        </p:tgtEl>
                                        <p:attrNameLst>
                                          <p:attrName>style.visibility</p:attrName>
                                        </p:attrNameLst>
                                      </p:cBhvr>
                                      <p:to>
                                        <p:strVal val="visible"/>
                                      </p:to>
                                    </p:set>
                                    <p:anim calcmode="lin" valueType="num">
                                      <p:cBhvr additive="base">
                                        <p:cTn id="4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3">
                                            <p:txEl>
                                              <p:pRg st="11" end="11"/>
                                            </p:txEl>
                                          </p:spTgt>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3">
                                            <p:txEl>
                                              <p:pRg st="13" end="13"/>
                                            </p:txEl>
                                          </p:spTgt>
                                        </p:tgtEl>
                                        <p:attrNameLst>
                                          <p:attrName>style.visibility</p:attrName>
                                        </p:attrNameLst>
                                      </p:cBhvr>
                                      <p:to>
                                        <p:strVal val="visible"/>
                                      </p:to>
                                    </p:set>
                                    <p:anim calcmode="lin" valueType="num">
                                      <p:cBhvr additive="base">
                                        <p:cTn id="55"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3" end="13"/>
                                            </p:txEl>
                                          </p:spTgt>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3">
                                            <p:txEl>
                                              <p:pRg st="14" end="14"/>
                                            </p:txEl>
                                          </p:spTgt>
                                        </p:tgtEl>
                                        <p:attrNameLst>
                                          <p:attrName>style.visibility</p:attrName>
                                        </p:attrNameLst>
                                      </p:cBhvr>
                                      <p:to>
                                        <p:strVal val="visible"/>
                                      </p:to>
                                    </p:set>
                                    <p:anim calcmode="lin" valueType="num">
                                      <p:cBhvr additive="base">
                                        <p:cTn id="59" dur="500" fill="hold"/>
                                        <p:tgtEl>
                                          <p:spTgt spid="3">
                                            <p:txEl>
                                              <p:pRg st="14" end="14"/>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3">
                                            <p:txEl>
                                              <p:pRg st="14" end="14"/>
                                            </p:txEl>
                                          </p:spTgt>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3">
                                            <p:txEl>
                                              <p:pRg st="15" end="15"/>
                                            </p:txEl>
                                          </p:spTgt>
                                        </p:tgtEl>
                                        <p:attrNameLst>
                                          <p:attrName>style.visibility</p:attrName>
                                        </p:attrNameLst>
                                      </p:cBhvr>
                                      <p:to>
                                        <p:strVal val="visible"/>
                                      </p:to>
                                    </p:set>
                                    <p:anim calcmode="lin" valueType="num">
                                      <p:cBhvr additive="base">
                                        <p:cTn id="63"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3">
                                            <p:txEl>
                                              <p:pRg st="15" end="15"/>
                                            </p:txEl>
                                          </p:spTgt>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3">
                                            <p:txEl>
                                              <p:pRg st="16" end="16"/>
                                            </p:txEl>
                                          </p:spTgt>
                                        </p:tgtEl>
                                        <p:attrNameLst>
                                          <p:attrName>style.visibility</p:attrName>
                                        </p:attrNameLst>
                                      </p:cBhvr>
                                      <p:to>
                                        <p:strVal val="visible"/>
                                      </p:to>
                                    </p:set>
                                    <p:anim calcmode="lin" valueType="num">
                                      <p:cBhvr additive="base">
                                        <p:cTn id="67" dur="500" fill="hold"/>
                                        <p:tgtEl>
                                          <p:spTgt spid="3">
                                            <p:txEl>
                                              <p:pRg st="16" end="16"/>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6" end="16"/>
                                            </p:txEl>
                                          </p:spTgt>
                                        </p:tgtEl>
                                        <p:attrNameLst>
                                          <p:attrName>ppt_y</p:attrName>
                                        </p:attrNameLst>
                                      </p:cBhvr>
                                      <p:tavLst>
                                        <p:tav tm="0">
                                          <p:val>
                                            <p:strVal val="1+#ppt_h/2"/>
                                          </p:val>
                                        </p:tav>
                                        <p:tav tm="100000">
                                          <p:val>
                                            <p:strVal val="#ppt_y"/>
                                          </p:val>
                                        </p:tav>
                                      </p:tavLst>
                                    </p:anim>
                                  </p:childTnLst>
                                </p:cTn>
                              </p:par>
                              <p:par>
                                <p:cTn id="69" presetID="2" presetClass="entr" presetSubtype="4" fill="hold" nodeType="withEffect">
                                  <p:stCondLst>
                                    <p:cond delay="0"/>
                                  </p:stCondLst>
                                  <p:childTnLst>
                                    <p:set>
                                      <p:cBhvr>
                                        <p:cTn id="70" dur="1" fill="hold">
                                          <p:stCondLst>
                                            <p:cond delay="0"/>
                                          </p:stCondLst>
                                        </p:cTn>
                                        <p:tgtEl>
                                          <p:spTgt spid="3">
                                            <p:txEl>
                                              <p:pRg st="19" end="19"/>
                                            </p:txEl>
                                          </p:spTgt>
                                        </p:tgtEl>
                                        <p:attrNameLst>
                                          <p:attrName>style.visibility</p:attrName>
                                        </p:attrNameLst>
                                      </p:cBhvr>
                                      <p:to>
                                        <p:strVal val="visible"/>
                                      </p:to>
                                    </p:set>
                                    <p:anim calcmode="lin" valueType="num">
                                      <p:cBhvr additive="base">
                                        <p:cTn id="71" dur="500" fill="hold"/>
                                        <p:tgtEl>
                                          <p:spTgt spid="3">
                                            <p:txEl>
                                              <p:pRg st="19" end="19"/>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3">
                                            <p:txEl>
                                              <p:pRg st="19" end="1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00" y="1066800"/>
            <a:ext cx="8458200" cy="5410200"/>
          </a:xfrm>
        </p:spPr>
        <p:txBody>
          <a:bodyPr/>
          <a:lstStyle/>
          <a:p>
            <a:pPr lvl="1" eaLnBrk="1" hangingPunct="1">
              <a:buNone/>
            </a:pPr>
            <a:r>
              <a:rPr lang="en-US" sz="3600" dirty="0" err="1" smtClean="0"/>
              <a:t>Spencerian</a:t>
            </a:r>
            <a:r>
              <a:rPr lang="en-US" sz="3600" dirty="0" smtClean="0"/>
              <a:t> Sonnet</a:t>
            </a:r>
          </a:p>
          <a:p>
            <a:pPr lvl="2" eaLnBrk="1" hangingPunct="1"/>
            <a:r>
              <a:rPr lang="en-US" sz="2400" dirty="0" smtClean="0"/>
              <a:t>invented by Edmund Spenser as an outgrowth of the stanza pattern he used in </a:t>
            </a:r>
            <a:r>
              <a:rPr lang="en-US" sz="2400" i="1" dirty="0" err="1" smtClean="0"/>
              <a:t>TheFaerie</a:t>
            </a:r>
            <a:r>
              <a:rPr lang="en-US" sz="2400" i="1" dirty="0" smtClean="0"/>
              <a:t> </a:t>
            </a:r>
            <a:r>
              <a:rPr lang="en-US" sz="2400" i="1" dirty="0" err="1" smtClean="0"/>
              <a:t>Queene</a:t>
            </a:r>
            <a:r>
              <a:rPr lang="en-US" sz="2400" dirty="0" smtClean="0"/>
              <a:t> (a b a b </a:t>
            </a:r>
            <a:r>
              <a:rPr lang="en-US" sz="2400" dirty="0" err="1" smtClean="0"/>
              <a:t>b</a:t>
            </a:r>
            <a:r>
              <a:rPr lang="en-US" sz="2400" dirty="0" smtClean="0"/>
              <a:t> c b c </a:t>
            </a:r>
            <a:r>
              <a:rPr lang="en-US" sz="2400" dirty="0" err="1" smtClean="0"/>
              <a:t>c</a:t>
            </a:r>
            <a:r>
              <a:rPr lang="en-US" sz="2400" dirty="0" smtClean="0"/>
              <a:t>), </a:t>
            </a:r>
          </a:p>
          <a:p>
            <a:pPr lvl="2"/>
            <a:r>
              <a:rPr lang="en-US" sz="2400" dirty="0" smtClean="0"/>
              <a:t>Line 9 usually starts with “But”  or  “Yet”   . . . however</a:t>
            </a:r>
          </a:p>
          <a:p>
            <a:pPr lvl="2"/>
            <a:r>
              <a:rPr lang="en-US" sz="2400" dirty="0" smtClean="0"/>
              <a:t>The VOLTA is NOT usually there.</a:t>
            </a:r>
          </a:p>
          <a:p>
            <a:pPr lvl="2"/>
            <a:r>
              <a:rPr lang="en-US" sz="2400" dirty="0" smtClean="0"/>
              <a:t>VOLTA at line 13!!</a:t>
            </a:r>
          </a:p>
          <a:p>
            <a:pPr lvl="2"/>
            <a:r>
              <a:rPr lang="en-US" sz="2400" dirty="0" smtClean="0"/>
              <a:t>has the pattern: a b a b </a:t>
            </a:r>
            <a:r>
              <a:rPr lang="en-US" sz="2400" dirty="0" err="1" smtClean="0"/>
              <a:t>b</a:t>
            </a:r>
            <a:r>
              <a:rPr lang="en-US" sz="2400" dirty="0" smtClean="0"/>
              <a:t> c b c </a:t>
            </a:r>
            <a:r>
              <a:rPr lang="en-US" sz="2400" dirty="0" err="1" smtClean="0"/>
              <a:t>c</a:t>
            </a:r>
            <a:r>
              <a:rPr lang="en-US" sz="2400" dirty="0" smtClean="0"/>
              <a:t> d c d </a:t>
            </a:r>
            <a:r>
              <a:rPr lang="en-US" sz="2400" b="1" i="1" u="sng" dirty="0" smtClean="0"/>
              <a:t>e</a:t>
            </a:r>
            <a:r>
              <a:rPr lang="en-US" sz="2400" dirty="0" smtClean="0"/>
              <a:t> </a:t>
            </a:r>
            <a:r>
              <a:rPr lang="en-US" sz="2400" dirty="0" err="1" smtClean="0"/>
              <a:t>e</a:t>
            </a:r>
            <a:endParaRPr lang="en-US" sz="2400" dirty="0" smtClean="0"/>
          </a:p>
          <a:p>
            <a:pPr lvl="1"/>
            <a:endParaRPr lang="en-US" dirty="0" smtClean="0"/>
          </a:p>
          <a:p>
            <a:pPr lvl="1">
              <a:buNone/>
            </a:pPr>
            <a:r>
              <a:rPr lang="en-US" sz="3600" dirty="0" smtClean="0"/>
              <a:t>Indefinable </a:t>
            </a:r>
          </a:p>
          <a:p>
            <a:pPr lvl="1"/>
            <a:r>
              <a:rPr lang="en-US" dirty="0" smtClean="0"/>
              <a:t>Uh, these generally have 14 lines, but break all the other rules.</a:t>
            </a:r>
          </a:p>
          <a:p>
            <a:pPr lvl="1"/>
            <a:r>
              <a:rPr lang="en-US" dirty="0" smtClean="0"/>
              <a:t>VOLTA at Line 9.</a:t>
            </a:r>
          </a:p>
          <a:p>
            <a:endParaRPr lang="en-US" dirty="0"/>
          </a:p>
        </p:txBody>
      </p:sp>
      <p:sp>
        <p:nvSpPr>
          <p:cNvPr id="3" name="Title 2"/>
          <p:cNvSpPr>
            <a:spLocks noGrp="1"/>
          </p:cNvSpPr>
          <p:nvPr>
            <p:ph type="title"/>
          </p:nvPr>
        </p:nvSpPr>
        <p:spPr>
          <a:xfrm>
            <a:off x="0" y="0"/>
            <a:ext cx="9144000" cy="1066800"/>
          </a:xfrm>
        </p:spPr>
        <p:txBody>
          <a:bodyPr/>
          <a:lstStyle/>
          <a:p>
            <a:pPr algn="ctr"/>
            <a:r>
              <a:rPr smtClean="0">
                <a:solidFill>
                  <a:srgbClr val="FF0000"/>
                </a:solidFill>
              </a:rPr>
              <a:t>POETIC FORM - Sonnets</a:t>
            </a:r>
            <a:endParaRPr lang="en-US"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11466</TotalTime>
  <Words>7372</Words>
  <Application>Microsoft Office PowerPoint</Application>
  <PresentationFormat>On-screen Show (4:3)</PresentationFormat>
  <Paragraphs>1221</Paragraphs>
  <Slides>150</Slides>
  <Notes>16</Notes>
  <HiddenSlides>0</HiddenSlides>
  <MMClips>0</MMClips>
  <ScaleCrop>false</ScaleCrop>
  <HeadingPairs>
    <vt:vector size="4" baseType="variant">
      <vt:variant>
        <vt:lpstr>Theme</vt:lpstr>
      </vt:variant>
      <vt:variant>
        <vt:i4>1</vt:i4>
      </vt:variant>
      <vt:variant>
        <vt:lpstr>Slide Titles</vt:lpstr>
      </vt:variant>
      <vt:variant>
        <vt:i4>150</vt:i4>
      </vt:variant>
    </vt:vector>
  </HeadingPairs>
  <TitlesOfParts>
    <vt:vector size="151" baseType="lpstr">
      <vt:lpstr>Paper</vt:lpstr>
      <vt:lpstr>The Great Huge Seemingly  Ever Growing Poetry Overview</vt:lpstr>
      <vt:lpstr>What is poetry?</vt:lpstr>
      <vt:lpstr>Poetry is…</vt:lpstr>
      <vt:lpstr>Key Elements of Poetry</vt:lpstr>
      <vt:lpstr>The Four Key Elements of Poetry</vt:lpstr>
      <vt:lpstr>Elements of Form and Structure</vt:lpstr>
      <vt:lpstr>Elements of Form and Structure </vt:lpstr>
      <vt:lpstr>Elements of Sound</vt:lpstr>
      <vt:lpstr>Elements of Sound</vt:lpstr>
      <vt:lpstr>Elements of Sound</vt:lpstr>
      <vt:lpstr>Elements of Sound - Rhymes</vt:lpstr>
      <vt:lpstr>Slide 12</vt:lpstr>
      <vt:lpstr>Elements of Sound - Rhymes</vt:lpstr>
      <vt:lpstr>Slide 14</vt:lpstr>
      <vt:lpstr>Slide 15</vt:lpstr>
      <vt:lpstr>Elements of Sound</vt:lpstr>
      <vt:lpstr>Elements of Sound</vt:lpstr>
      <vt:lpstr>Slide 18</vt:lpstr>
      <vt:lpstr>Figurative Language</vt:lpstr>
      <vt:lpstr>Figurative Language</vt:lpstr>
      <vt:lpstr>Figurative Language - IDIOMS</vt:lpstr>
      <vt:lpstr>Slide 22</vt:lpstr>
      <vt:lpstr>Idiom</vt:lpstr>
      <vt:lpstr>Idiom</vt:lpstr>
      <vt:lpstr>Slide 25</vt:lpstr>
      <vt:lpstr>"Chill." can be interpreted as . . .</vt:lpstr>
      <vt:lpstr>Idiom</vt:lpstr>
      <vt:lpstr>Idiom</vt:lpstr>
      <vt:lpstr>Idiom</vt:lpstr>
      <vt:lpstr>Types of Figurative Language</vt:lpstr>
      <vt:lpstr>Idioms</vt:lpstr>
      <vt:lpstr>Types of Figurative Language</vt:lpstr>
      <vt:lpstr>Types of Figurative Language</vt:lpstr>
      <vt:lpstr>Simile</vt:lpstr>
      <vt:lpstr>Simile</vt:lpstr>
      <vt:lpstr>Complete your custom simile</vt:lpstr>
      <vt:lpstr>Types of Figurative Language</vt:lpstr>
      <vt:lpstr>Types of Figurative Language</vt:lpstr>
      <vt:lpstr>Slide 39</vt:lpstr>
      <vt:lpstr>Slide 40</vt:lpstr>
      <vt:lpstr>Slide 41</vt:lpstr>
      <vt:lpstr>Metaphor</vt:lpstr>
      <vt:lpstr>Metaphor</vt:lpstr>
      <vt:lpstr>Slide 44</vt:lpstr>
      <vt:lpstr>Slide 45</vt:lpstr>
      <vt:lpstr>Slide 46</vt:lpstr>
      <vt:lpstr>Slide 47</vt:lpstr>
      <vt:lpstr>Slide 48</vt:lpstr>
      <vt:lpstr>Types of Figurative Language</vt:lpstr>
      <vt:lpstr>Figurative Language: Hyperbole</vt:lpstr>
      <vt:lpstr>Hyperbole</vt:lpstr>
      <vt:lpstr>Hyperbole</vt:lpstr>
      <vt:lpstr>Hyperbole</vt:lpstr>
      <vt:lpstr>Hyperbole</vt:lpstr>
      <vt:lpstr>Hyperbole Example</vt:lpstr>
      <vt:lpstr>Slide 56</vt:lpstr>
      <vt:lpstr>Types of Figurative Language</vt:lpstr>
      <vt:lpstr>Figurative Language: Onomatopoeia </vt:lpstr>
      <vt:lpstr>Onomatopoeia</vt:lpstr>
      <vt:lpstr>Slide 60</vt:lpstr>
      <vt:lpstr>Onomatopoeia</vt:lpstr>
      <vt:lpstr>Onomatopoeia in practice</vt:lpstr>
      <vt:lpstr>Slide 63</vt:lpstr>
      <vt:lpstr>Types of Figurative Language</vt:lpstr>
      <vt:lpstr>Types of Figurative Language</vt:lpstr>
      <vt:lpstr>Personification</vt:lpstr>
      <vt:lpstr>Personification</vt:lpstr>
      <vt:lpstr>Personification</vt:lpstr>
      <vt:lpstr>Personification Examples</vt:lpstr>
      <vt:lpstr>Personification Examples</vt:lpstr>
      <vt:lpstr>Practice with Figurative Language</vt:lpstr>
      <vt:lpstr>Examples of Figurative Language</vt:lpstr>
      <vt:lpstr>Slide 73</vt:lpstr>
      <vt:lpstr>Slide 74</vt:lpstr>
      <vt:lpstr>Imagery</vt:lpstr>
      <vt:lpstr>Imagery</vt:lpstr>
      <vt:lpstr>Slide 77</vt:lpstr>
      <vt:lpstr>Slide 78</vt:lpstr>
      <vt:lpstr>Slide 79</vt:lpstr>
      <vt:lpstr>Slide 80</vt:lpstr>
      <vt:lpstr>Practice with Figurative Language</vt:lpstr>
      <vt:lpstr>Examples of Figurative Language</vt:lpstr>
      <vt:lpstr>D.E.A.R. -15 minutes -  April 15th, 2013</vt:lpstr>
      <vt:lpstr>Poetic Forms</vt:lpstr>
      <vt:lpstr>Poetic Forms</vt:lpstr>
      <vt:lpstr>Poetic Form and Structure</vt:lpstr>
      <vt:lpstr>POETIC FORM - Haiku</vt:lpstr>
      <vt:lpstr>Haiku</vt:lpstr>
      <vt:lpstr>POETIC FORM - Limerick</vt:lpstr>
      <vt:lpstr>POETIC FORM - Limerick</vt:lpstr>
      <vt:lpstr>POETIC FORM - Limerick</vt:lpstr>
      <vt:lpstr>Poetic Form - Limerick</vt:lpstr>
      <vt:lpstr>Limericks</vt:lpstr>
      <vt:lpstr>POETIC FORM - Sonnets</vt:lpstr>
      <vt:lpstr>Sonnets: Shakespearean Sonnet</vt:lpstr>
      <vt:lpstr>Shakespeare's  Sonnet XXIX (29)</vt:lpstr>
      <vt:lpstr>Sonnets: Italian Sonnets</vt:lpstr>
      <vt:lpstr>An Italian Sonnet by William Wordsworth</vt:lpstr>
      <vt:lpstr>POETIC FORM - Sonnets</vt:lpstr>
      <vt:lpstr>Sonnets at a Glance</vt:lpstr>
      <vt:lpstr>POETIC FORM - Bio Poem</vt:lpstr>
      <vt:lpstr>Bio Poem on Rosa Parks</vt:lpstr>
      <vt:lpstr>POETIC FORM - Villanelle</vt:lpstr>
      <vt:lpstr>Villanelles</vt:lpstr>
      <vt:lpstr>POETIC FORM - Cinquain</vt:lpstr>
      <vt:lpstr>Cinquain Poems (The WEAK EXAMPLES)</vt:lpstr>
      <vt:lpstr>Cinquain Poems (The REAL DEAL)</vt:lpstr>
      <vt:lpstr>Poetic Form – Concrete Poetry</vt:lpstr>
      <vt:lpstr>Poetic Form - Found Poetry</vt:lpstr>
      <vt:lpstr>Example of Found Poetry</vt:lpstr>
      <vt:lpstr>Poetic Form – Found Poetry</vt:lpstr>
      <vt:lpstr>Poetic Form - Found Poetry</vt:lpstr>
      <vt:lpstr>POETIC FORM - Free Verse</vt:lpstr>
      <vt:lpstr>Free Verse Sample</vt:lpstr>
      <vt:lpstr>POETIC FORM – Narrative Poem</vt:lpstr>
      <vt:lpstr>Poetry Writing Workshop</vt:lpstr>
      <vt:lpstr>Poetry Writing Workshop</vt:lpstr>
      <vt:lpstr>D.E.A.R. -15 minutes -  April 19th, 2013</vt:lpstr>
      <vt:lpstr>Slide 119</vt:lpstr>
      <vt:lpstr>Plot Review</vt:lpstr>
      <vt:lpstr>Exposition</vt:lpstr>
      <vt:lpstr>Rising Action</vt:lpstr>
      <vt:lpstr>Climax</vt:lpstr>
      <vt:lpstr>Slide 124</vt:lpstr>
      <vt:lpstr>Slide 125</vt:lpstr>
      <vt:lpstr>Slide 126</vt:lpstr>
      <vt:lpstr>Slide 127</vt:lpstr>
      <vt:lpstr>Slide 128</vt:lpstr>
      <vt:lpstr>Lets try something to open you up to Poetry</vt:lpstr>
      <vt:lpstr>Literature Circle Time</vt:lpstr>
      <vt:lpstr>Groups of 3 - Imagery</vt:lpstr>
      <vt:lpstr>The Trees by Neil Peart</vt:lpstr>
      <vt:lpstr>Jacob’s Ladder by Neil Peart</vt:lpstr>
      <vt:lpstr>Closer to the Heart by Neil Peart</vt:lpstr>
      <vt:lpstr>Let's try actively reading a poem:</vt:lpstr>
      <vt:lpstr>Let's try actively reading a poem:</vt:lpstr>
      <vt:lpstr>Let's try actively reading a poem:</vt:lpstr>
      <vt:lpstr>Let's try actively reading a poem:</vt:lpstr>
      <vt:lpstr>Let's try actively reading a poem:</vt:lpstr>
      <vt:lpstr>Let's try actively reading a poem:</vt:lpstr>
      <vt:lpstr>We’ve looked at</vt:lpstr>
      <vt:lpstr>We’ve looked at</vt:lpstr>
      <vt:lpstr>Poetry &amp; Active Reading &amp; Discussion Strategies </vt:lpstr>
      <vt:lpstr>Slide 144</vt:lpstr>
      <vt:lpstr>Slide 145</vt:lpstr>
      <vt:lpstr>Slide 146</vt:lpstr>
      <vt:lpstr>Slide 147</vt:lpstr>
      <vt:lpstr>Slide 148</vt:lpstr>
      <vt:lpstr>Slide 149</vt:lpstr>
      <vt:lpstr>Slide 150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Poetry Overview</dc:title>
  <dc:creator>Kelli</dc:creator>
  <cp:lastModifiedBy>jeffrey.moshe</cp:lastModifiedBy>
  <cp:revision>556</cp:revision>
  <dcterms:created xsi:type="dcterms:W3CDTF">2008-12-22T19:31:01Z</dcterms:created>
  <dcterms:modified xsi:type="dcterms:W3CDTF">2013-12-10T21:05:33Z</dcterms:modified>
</cp:coreProperties>
</file>